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8"/>
  </p:notesMasterIdLst>
  <p:handoutMasterIdLst>
    <p:handoutMasterId r:id="rId49"/>
  </p:handoutMasterIdLst>
  <p:sldIdLst>
    <p:sldId id="283" r:id="rId2"/>
    <p:sldId id="287" r:id="rId3"/>
    <p:sldId id="282" r:id="rId4"/>
    <p:sldId id="288" r:id="rId5"/>
    <p:sldId id="309" r:id="rId6"/>
    <p:sldId id="312" r:id="rId7"/>
    <p:sldId id="335" r:id="rId8"/>
    <p:sldId id="331" r:id="rId9"/>
    <p:sldId id="310" r:id="rId10"/>
    <p:sldId id="334" r:id="rId11"/>
    <p:sldId id="332" r:id="rId12"/>
    <p:sldId id="333" r:id="rId13"/>
    <p:sldId id="313" r:id="rId14"/>
    <p:sldId id="336" r:id="rId15"/>
    <p:sldId id="314" r:id="rId16"/>
    <p:sldId id="337" r:id="rId17"/>
    <p:sldId id="338" r:id="rId18"/>
    <p:sldId id="290" r:id="rId19"/>
    <p:sldId id="302" r:id="rId20"/>
    <p:sldId id="285" r:id="rId21"/>
    <p:sldId id="315" r:id="rId22"/>
    <p:sldId id="316" r:id="rId23"/>
    <p:sldId id="317" r:id="rId24"/>
    <p:sldId id="318" r:id="rId25"/>
    <p:sldId id="319" r:id="rId26"/>
    <p:sldId id="320" r:id="rId27"/>
    <p:sldId id="321" r:id="rId28"/>
    <p:sldId id="322" r:id="rId29"/>
    <p:sldId id="323" r:id="rId30"/>
    <p:sldId id="303" r:id="rId31"/>
    <p:sldId id="304" r:id="rId32"/>
    <p:sldId id="305" r:id="rId33"/>
    <p:sldId id="306" r:id="rId34"/>
    <p:sldId id="307" r:id="rId35"/>
    <p:sldId id="308" r:id="rId36"/>
    <p:sldId id="339" r:id="rId37"/>
    <p:sldId id="340" r:id="rId38"/>
    <p:sldId id="341" r:id="rId39"/>
    <p:sldId id="342" r:id="rId40"/>
    <p:sldId id="343" r:id="rId41"/>
    <p:sldId id="344" r:id="rId42"/>
    <p:sldId id="325" r:id="rId43"/>
    <p:sldId id="281" r:id="rId44"/>
    <p:sldId id="289" r:id="rId45"/>
    <p:sldId id="328" r:id="rId46"/>
    <p:sldId id="329" r:id="rId4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ILL" initials="J"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50A5"/>
    <a:srgbClr val="04A5D6"/>
    <a:srgbClr val="1884CB"/>
    <a:srgbClr val="0C81CB"/>
    <a:srgbClr val="0D79BF"/>
    <a:srgbClr val="F9F9F9"/>
    <a:srgbClr val="128EDD"/>
    <a:srgbClr val="006AD6"/>
    <a:srgbClr val="0058B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5" d="100"/>
          <a:sy n="115" d="100"/>
        </p:scale>
        <p:origin x="1494"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DDC244-814C-4E36-BE75-6A51AC6EE62C}"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US"/>
        </a:p>
      </dgm:t>
    </dgm:pt>
    <dgm:pt modelId="{64BA2E55-BEAE-4B81-9486-2984617745AB}">
      <dgm:prSet phldrT="[Text]"/>
      <dgm:spPr>
        <a:solidFill>
          <a:srgbClr val="F5801F"/>
        </a:solidFill>
      </dgm:spPr>
      <dgm:t>
        <a:bodyPr/>
        <a:lstStyle/>
        <a:p>
          <a:r>
            <a:rPr lang="en-US" dirty="0" smtClean="0"/>
            <a:t>Charlotte’s Top Food Policy Issues</a:t>
          </a:r>
          <a:endParaRPr lang="en-US" dirty="0"/>
        </a:p>
      </dgm:t>
    </dgm:pt>
    <dgm:pt modelId="{BA2DCF3F-F025-4FF0-86A1-16651598F35E}" type="parTrans" cxnId="{E08813E5-F21D-447D-B647-25847EF0EEAB}">
      <dgm:prSet/>
      <dgm:spPr/>
      <dgm:t>
        <a:bodyPr/>
        <a:lstStyle/>
        <a:p>
          <a:endParaRPr lang="en-US"/>
        </a:p>
      </dgm:t>
    </dgm:pt>
    <dgm:pt modelId="{15796071-C9C0-4CB7-9455-AA1703A34D77}" type="sibTrans" cxnId="{E08813E5-F21D-447D-B647-25847EF0EEAB}">
      <dgm:prSet/>
      <dgm:spPr/>
      <dgm:t>
        <a:bodyPr/>
        <a:lstStyle/>
        <a:p>
          <a:endParaRPr lang="en-US"/>
        </a:p>
      </dgm:t>
    </dgm:pt>
    <dgm:pt modelId="{0239007C-4495-4613-93C5-B99A006D79AA}">
      <dgm:prSet phldrT="[Text]" custT="1"/>
      <dgm:spPr/>
      <dgm:t>
        <a:bodyPr/>
        <a:lstStyle/>
        <a:p>
          <a:r>
            <a:rPr lang="en-US" sz="1200" dirty="0" smtClean="0">
              <a:solidFill>
                <a:schemeClr val="tx1">
                  <a:lumMod val="65000"/>
                  <a:lumOff val="35000"/>
                </a:schemeClr>
              </a:solidFill>
            </a:rPr>
            <a:t>Food Access &amp; Distribution</a:t>
          </a:r>
          <a:endParaRPr lang="en-US" sz="1200" dirty="0">
            <a:solidFill>
              <a:schemeClr val="tx1">
                <a:lumMod val="65000"/>
                <a:lumOff val="35000"/>
              </a:schemeClr>
            </a:solidFill>
          </a:endParaRPr>
        </a:p>
      </dgm:t>
    </dgm:pt>
    <dgm:pt modelId="{B8870B76-C7CE-4134-8CCB-FCA30465A70B}" type="parTrans" cxnId="{4ADEB588-4877-4898-B4F1-50012A131D1A}">
      <dgm:prSet/>
      <dgm:spPr/>
      <dgm:t>
        <a:bodyPr/>
        <a:lstStyle/>
        <a:p>
          <a:endParaRPr lang="en-US"/>
        </a:p>
      </dgm:t>
    </dgm:pt>
    <dgm:pt modelId="{5C5CF819-BB49-4E30-B1DB-EEE04032031F}" type="sibTrans" cxnId="{4ADEB588-4877-4898-B4F1-50012A131D1A}">
      <dgm:prSet/>
      <dgm:spPr/>
      <dgm:t>
        <a:bodyPr/>
        <a:lstStyle/>
        <a:p>
          <a:endParaRPr lang="en-US"/>
        </a:p>
      </dgm:t>
    </dgm:pt>
    <dgm:pt modelId="{51690C3A-DF40-4D41-8BE5-644C0B3C68E1}">
      <dgm:prSet phldrT="[Text]" custT="1"/>
      <dgm:spPr/>
      <dgm:t>
        <a:bodyPr/>
        <a:lstStyle/>
        <a:p>
          <a:r>
            <a:rPr lang="en-US" sz="1200" dirty="0" smtClean="0">
              <a:solidFill>
                <a:schemeClr val="tx1">
                  <a:lumMod val="65000"/>
                  <a:lumOff val="35000"/>
                </a:schemeClr>
              </a:solidFill>
            </a:rPr>
            <a:t>Barriers to Local Food Entrepreneurs</a:t>
          </a:r>
          <a:endParaRPr lang="en-US" sz="1200" dirty="0">
            <a:solidFill>
              <a:schemeClr val="tx1">
                <a:lumMod val="65000"/>
                <a:lumOff val="35000"/>
              </a:schemeClr>
            </a:solidFill>
          </a:endParaRPr>
        </a:p>
      </dgm:t>
    </dgm:pt>
    <dgm:pt modelId="{C736B61F-A8D7-4FE9-96A9-B86DCD00A0AE}" type="parTrans" cxnId="{1A860BFA-5A2E-4CAD-B127-F3D6CA9CCB46}">
      <dgm:prSet/>
      <dgm:spPr/>
      <dgm:t>
        <a:bodyPr/>
        <a:lstStyle/>
        <a:p>
          <a:endParaRPr lang="en-US"/>
        </a:p>
      </dgm:t>
    </dgm:pt>
    <dgm:pt modelId="{B70CF662-D6A5-4AFB-A46A-1445CD600783}" type="sibTrans" cxnId="{1A860BFA-5A2E-4CAD-B127-F3D6CA9CCB46}">
      <dgm:prSet/>
      <dgm:spPr/>
      <dgm:t>
        <a:bodyPr/>
        <a:lstStyle/>
        <a:p>
          <a:endParaRPr lang="en-US"/>
        </a:p>
      </dgm:t>
    </dgm:pt>
    <dgm:pt modelId="{C2BB8E6F-C78C-42A3-87B4-D5B9AF6EB92C}">
      <dgm:prSet phldrT="[Text]" custT="1"/>
      <dgm:spPr/>
      <dgm:t>
        <a:bodyPr/>
        <a:lstStyle/>
        <a:p>
          <a:r>
            <a:rPr lang="en-US" sz="1200" dirty="0" smtClean="0">
              <a:solidFill>
                <a:schemeClr val="tx1">
                  <a:lumMod val="65000"/>
                  <a:lumOff val="35000"/>
                </a:schemeClr>
              </a:solidFill>
            </a:rPr>
            <a:t>Childhood Nutrition</a:t>
          </a:r>
          <a:endParaRPr lang="en-US" sz="1200" dirty="0">
            <a:solidFill>
              <a:schemeClr val="tx1">
                <a:lumMod val="65000"/>
                <a:lumOff val="35000"/>
              </a:schemeClr>
            </a:solidFill>
          </a:endParaRPr>
        </a:p>
      </dgm:t>
    </dgm:pt>
    <dgm:pt modelId="{08A9314E-AD9A-42F9-8A00-F64731772BF2}" type="parTrans" cxnId="{302A85A2-3B7F-4556-ACC1-14B896E1E871}">
      <dgm:prSet/>
      <dgm:spPr/>
      <dgm:t>
        <a:bodyPr/>
        <a:lstStyle/>
        <a:p>
          <a:endParaRPr lang="en-US"/>
        </a:p>
      </dgm:t>
    </dgm:pt>
    <dgm:pt modelId="{B208F81A-3D0D-4C2D-9BCC-AD0B075DFB7A}" type="sibTrans" cxnId="{302A85A2-3B7F-4556-ACC1-14B896E1E871}">
      <dgm:prSet/>
      <dgm:spPr/>
      <dgm:t>
        <a:bodyPr/>
        <a:lstStyle/>
        <a:p>
          <a:endParaRPr lang="en-US"/>
        </a:p>
      </dgm:t>
    </dgm:pt>
    <dgm:pt modelId="{DE154BE4-5078-4379-9E9D-85ADEA25A3CB}">
      <dgm:prSet phldrT="[Text]" custT="1"/>
      <dgm:spPr/>
      <dgm:t>
        <a:bodyPr/>
        <a:lstStyle/>
        <a:p>
          <a:r>
            <a:rPr lang="en-US" sz="1200" dirty="0" smtClean="0">
              <a:solidFill>
                <a:schemeClr val="tx1">
                  <a:lumMod val="65000"/>
                  <a:lumOff val="35000"/>
                </a:schemeClr>
              </a:solidFill>
            </a:rPr>
            <a:t>Lack of Current Data: Research/Studies</a:t>
          </a:r>
          <a:endParaRPr lang="en-US" sz="1200" dirty="0">
            <a:solidFill>
              <a:schemeClr val="tx1">
                <a:lumMod val="65000"/>
                <a:lumOff val="35000"/>
              </a:schemeClr>
            </a:solidFill>
          </a:endParaRPr>
        </a:p>
      </dgm:t>
    </dgm:pt>
    <dgm:pt modelId="{3574F520-6D83-4CB8-8A16-48A7C831E27D}" type="parTrans" cxnId="{8CD8A9BD-1331-4C6E-9545-BE4BE2264B97}">
      <dgm:prSet/>
      <dgm:spPr/>
      <dgm:t>
        <a:bodyPr/>
        <a:lstStyle/>
        <a:p>
          <a:endParaRPr lang="en-US"/>
        </a:p>
      </dgm:t>
    </dgm:pt>
    <dgm:pt modelId="{0EEDE0DB-F499-4A85-AB62-42945AF79027}" type="sibTrans" cxnId="{8CD8A9BD-1331-4C6E-9545-BE4BE2264B97}">
      <dgm:prSet/>
      <dgm:spPr/>
      <dgm:t>
        <a:bodyPr/>
        <a:lstStyle/>
        <a:p>
          <a:endParaRPr lang="en-US"/>
        </a:p>
      </dgm:t>
    </dgm:pt>
    <dgm:pt modelId="{11E45EF2-754D-415A-9FE2-3FB956D03E97}">
      <dgm:prSet phldrT="[Text]" custT="1"/>
      <dgm:spPr/>
      <dgm:t>
        <a:bodyPr/>
        <a:lstStyle/>
        <a:p>
          <a:r>
            <a:rPr lang="en-US" sz="1200" dirty="0" smtClean="0">
              <a:solidFill>
                <a:schemeClr val="tx1">
                  <a:lumMod val="65000"/>
                  <a:lumOff val="35000"/>
                </a:schemeClr>
              </a:solidFill>
            </a:rPr>
            <a:t>Farmer Succession Planning</a:t>
          </a:r>
          <a:endParaRPr lang="en-US" sz="1200" dirty="0">
            <a:solidFill>
              <a:schemeClr val="tx1">
                <a:lumMod val="65000"/>
                <a:lumOff val="35000"/>
              </a:schemeClr>
            </a:solidFill>
          </a:endParaRPr>
        </a:p>
      </dgm:t>
    </dgm:pt>
    <dgm:pt modelId="{5C874B8A-FD7C-4787-A3A5-E0E848C5842F}" type="sibTrans" cxnId="{B0D346B4-4F86-4CEA-AFE7-E640C02C97F2}">
      <dgm:prSet/>
      <dgm:spPr/>
      <dgm:t>
        <a:bodyPr/>
        <a:lstStyle/>
        <a:p>
          <a:endParaRPr lang="en-US"/>
        </a:p>
      </dgm:t>
    </dgm:pt>
    <dgm:pt modelId="{78495DBC-5591-4548-B70C-BDAF2502349C}" type="parTrans" cxnId="{B0D346B4-4F86-4CEA-AFE7-E640C02C97F2}">
      <dgm:prSet/>
      <dgm:spPr/>
      <dgm:t>
        <a:bodyPr/>
        <a:lstStyle/>
        <a:p>
          <a:endParaRPr lang="en-US"/>
        </a:p>
      </dgm:t>
    </dgm:pt>
    <dgm:pt modelId="{D066ECDB-6E52-44DF-8BDB-5C169C86891C}" type="pres">
      <dgm:prSet presAssocID="{6EDDC244-814C-4E36-BE75-6A51AC6EE62C}" presName="Name0" presStyleCnt="0">
        <dgm:presLayoutVars>
          <dgm:chMax val="1"/>
          <dgm:dir/>
          <dgm:animLvl val="ctr"/>
          <dgm:resizeHandles val="exact"/>
        </dgm:presLayoutVars>
      </dgm:prSet>
      <dgm:spPr/>
      <dgm:t>
        <a:bodyPr/>
        <a:lstStyle/>
        <a:p>
          <a:endParaRPr lang="en-US"/>
        </a:p>
      </dgm:t>
    </dgm:pt>
    <dgm:pt modelId="{19AF7C1D-025D-4437-A901-9C65A812ECB6}" type="pres">
      <dgm:prSet presAssocID="{64BA2E55-BEAE-4B81-9486-2984617745AB}" presName="centerShape" presStyleLbl="node0" presStyleIdx="0" presStyleCnt="1"/>
      <dgm:spPr/>
      <dgm:t>
        <a:bodyPr/>
        <a:lstStyle/>
        <a:p>
          <a:endParaRPr lang="en-US"/>
        </a:p>
      </dgm:t>
    </dgm:pt>
    <dgm:pt modelId="{38377312-0ECE-4B44-AD7A-30ADD5B30465}" type="pres">
      <dgm:prSet presAssocID="{B8870B76-C7CE-4134-8CCB-FCA30465A70B}" presName="parTrans" presStyleLbl="sibTrans2D1" presStyleIdx="0" presStyleCnt="5"/>
      <dgm:spPr/>
      <dgm:t>
        <a:bodyPr/>
        <a:lstStyle/>
        <a:p>
          <a:endParaRPr lang="en-US"/>
        </a:p>
      </dgm:t>
    </dgm:pt>
    <dgm:pt modelId="{110838C4-825D-43B9-AE14-2D4E667418BC}" type="pres">
      <dgm:prSet presAssocID="{B8870B76-C7CE-4134-8CCB-FCA30465A70B}" presName="connectorText" presStyleLbl="sibTrans2D1" presStyleIdx="0" presStyleCnt="5"/>
      <dgm:spPr/>
      <dgm:t>
        <a:bodyPr/>
        <a:lstStyle/>
        <a:p>
          <a:endParaRPr lang="en-US"/>
        </a:p>
      </dgm:t>
    </dgm:pt>
    <dgm:pt modelId="{D2CE95FC-1652-4289-9733-3447A5981B7B}" type="pres">
      <dgm:prSet presAssocID="{0239007C-4495-4613-93C5-B99A006D79AA}" presName="node" presStyleLbl="node1" presStyleIdx="0" presStyleCnt="5">
        <dgm:presLayoutVars>
          <dgm:bulletEnabled val="1"/>
        </dgm:presLayoutVars>
      </dgm:prSet>
      <dgm:spPr/>
      <dgm:t>
        <a:bodyPr/>
        <a:lstStyle/>
        <a:p>
          <a:endParaRPr lang="en-US"/>
        </a:p>
      </dgm:t>
    </dgm:pt>
    <dgm:pt modelId="{CE241B61-3E93-4B6A-889C-5E21174B6E38}" type="pres">
      <dgm:prSet presAssocID="{78495DBC-5591-4548-B70C-BDAF2502349C}" presName="parTrans" presStyleLbl="sibTrans2D1" presStyleIdx="1" presStyleCnt="5"/>
      <dgm:spPr/>
      <dgm:t>
        <a:bodyPr/>
        <a:lstStyle/>
        <a:p>
          <a:endParaRPr lang="en-US"/>
        </a:p>
      </dgm:t>
    </dgm:pt>
    <dgm:pt modelId="{96A113F4-BC09-44D7-97BB-DC8694F0931D}" type="pres">
      <dgm:prSet presAssocID="{78495DBC-5591-4548-B70C-BDAF2502349C}" presName="connectorText" presStyleLbl="sibTrans2D1" presStyleIdx="1" presStyleCnt="5"/>
      <dgm:spPr/>
      <dgm:t>
        <a:bodyPr/>
        <a:lstStyle/>
        <a:p>
          <a:endParaRPr lang="en-US"/>
        </a:p>
      </dgm:t>
    </dgm:pt>
    <dgm:pt modelId="{AA0888E1-B5C4-46EA-A174-69E509F6EC59}" type="pres">
      <dgm:prSet presAssocID="{11E45EF2-754D-415A-9FE2-3FB956D03E97}" presName="node" presStyleLbl="node1" presStyleIdx="1" presStyleCnt="5">
        <dgm:presLayoutVars>
          <dgm:bulletEnabled val="1"/>
        </dgm:presLayoutVars>
      </dgm:prSet>
      <dgm:spPr/>
      <dgm:t>
        <a:bodyPr/>
        <a:lstStyle/>
        <a:p>
          <a:endParaRPr lang="en-US"/>
        </a:p>
      </dgm:t>
    </dgm:pt>
    <dgm:pt modelId="{E4C140F6-2DA3-4278-9E1F-545BB0B036D0}" type="pres">
      <dgm:prSet presAssocID="{C736B61F-A8D7-4FE9-96A9-B86DCD00A0AE}" presName="parTrans" presStyleLbl="sibTrans2D1" presStyleIdx="2" presStyleCnt="5"/>
      <dgm:spPr/>
      <dgm:t>
        <a:bodyPr/>
        <a:lstStyle/>
        <a:p>
          <a:endParaRPr lang="en-US"/>
        </a:p>
      </dgm:t>
    </dgm:pt>
    <dgm:pt modelId="{38E2C072-F859-409E-A421-DAF35D8D18CA}" type="pres">
      <dgm:prSet presAssocID="{C736B61F-A8D7-4FE9-96A9-B86DCD00A0AE}" presName="connectorText" presStyleLbl="sibTrans2D1" presStyleIdx="2" presStyleCnt="5"/>
      <dgm:spPr/>
      <dgm:t>
        <a:bodyPr/>
        <a:lstStyle/>
        <a:p>
          <a:endParaRPr lang="en-US"/>
        </a:p>
      </dgm:t>
    </dgm:pt>
    <dgm:pt modelId="{5F7CA81B-71B2-4F4A-8F46-2098A3FBBFB2}" type="pres">
      <dgm:prSet presAssocID="{51690C3A-DF40-4D41-8BE5-644C0B3C68E1}" presName="node" presStyleLbl="node1" presStyleIdx="2" presStyleCnt="5">
        <dgm:presLayoutVars>
          <dgm:bulletEnabled val="1"/>
        </dgm:presLayoutVars>
      </dgm:prSet>
      <dgm:spPr/>
      <dgm:t>
        <a:bodyPr/>
        <a:lstStyle/>
        <a:p>
          <a:endParaRPr lang="en-US"/>
        </a:p>
      </dgm:t>
    </dgm:pt>
    <dgm:pt modelId="{E42CBBBB-CB9F-4592-A51F-DE2FEE76823A}" type="pres">
      <dgm:prSet presAssocID="{08A9314E-AD9A-42F9-8A00-F64731772BF2}" presName="parTrans" presStyleLbl="sibTrans2D1" presStyleIdx="3" presStyleCnt="5"/>
      <dgm:spPr/>
      <dgm:t>
        <a:bodyPr/>
        <a:lstStyle/>
        <a:p>
          <a:endParaRPr lang="en-US"/>
        </a:p>
      </dgm:t>
    </dgm:pt>
    <dgm:pt modelId="{A2F48F0A-6973-4EF8-9C1C-1F39DE9E8F1A}" type="pres">
      <dgm:prSet presAssocID="{08A9314E-AD9A-42F9-8A00-F64731772BF2}" presName="connectorText" presStyleLbl="sibTrans2D1" presStyleIdx="3" presStyleCnt="5"/>
      <dgm:spPr/>
      <dgm:t>
        <a:bodyPr/>
        <a:lstStyle/>
        <a:p>
          <a:endParaRPr lang="en-US"/>
        </a:p>
      </dgm:t>
    </dgm:pt>
    <dgm:pt modelId="{F50E2A01-6C9C-44BB-B633-C0BA08A964A0}" type="pres">
      <dgm:prSet presAssocID="{C2BB8E6F-C78C-42A3-87B4-D5B9AF6EB92C}" presName="node" presStyleLbl="node1" presStyleIdx="3" presStyleCnt="5">
        <dgm:presLayoutVars>
          <dgm:bulletEnabled val="1"/>
        </dgm:presLayoutVars>
      </dgm:prSet>
      <dgm:spPr/>
      <dgm:t>
        <a:bodyPr/>
        <a:lstStyle/>
        <a:p>
          <a:endParaRPr lang="en-US"/>
        </a:p>
      </dgm:t>
    </dgm:pt>
    <dgm:pt modelId="{8A0DFBAB-D3B5-4F3B-9075-C5482FF493FA}" type="pres">
      <dgm:prSet presAssocID="{3574F520-6D83-4CB8-8A16-48A7C831E27D}" presName="parTrans" presStyleLbl="sibTrans2D1" presStyleIdx="4" presStyleCnt="5"/>
      <dgm:spPr/>
      <dgm:t>
        <a:bodyPr/>
        <a:lstStyle/>
        <a:p>
          <a:endParaRPr lang="en-US"/>
        </a:p>
      </dgm:t>
    </dgm:pt>
    <dgm:pt modelId="{7DEABCF9-B3CC-4DDB-8BF8-00E8E1EFC667}" type="pres">
      <dgm:prSet presAssocID="{3574F520-6D83-4CB8-8A16-48A7C831E27D}" presName="connectorText" presStyleLbl="sibTrans2D1" presStyleIdx="4" presStyleCnt="5"/>
      <dgm:spPr/>
      <dgm:t>
        <a:bodyPr/>
        <a:lstStyle/>
        <a:p>
          <a:endParaRPr lang="en-US"/>
        </a:p>
      </dgm:t>
    </dgm:pt>
    <dgm:pt modelId="{54709E24-F87B-4C46-9883-ED66E63480BB}" type="pres">
      <dgm:prSet presAssocID="{DE154BE4-5078-4379-9E9D-85ADEA25A3CB}" presName="node" presStyleLbl="node1" presStyleIdx="4" presStyleCnt="5">
        <dgm:presLayoutVars>
          <dgm:bulletEnabled val="1"/>
        </dgm:presLayoutVars>
      </dgm:prSet>
      <dgm:spPr/>
      <dgm:t>
        <a:bodyPr/>
        <a:lstStyle/>
        <a:p>
          <a:endParaRPr lang="en-US"/>
        </a:p>
      </dgm:t>
    </dgm:pt>
  </dgm:ptLst>
  <dgm:cxnLst>
    <dgm:cxn modelId="{577F094F-F951-4A75-A927-F55B5D07D0E8}" type="presOf" srcId="{3574F520-6D83-4CB8-8A16-48A7C831E27D}" destId="{8A0DFBAB-D3B5-4F3B-9075-C5482FF493FA}" srcOrd="0" destOrd="0" presId="urn:microsoft.com/office/officeart/2005/8/layout/radial5"/>
    <dgm:cxn modelId="{DA8CDAA1-9466-4BBB-AA48-3657C1D8B214}" type="presOf" srcId="{0239007C-4495-4613-93C5-B99A006D79AA}" destId="{D2CE95FC-1652-4289-9733-3447A5981B7B}" srcOrd="0" destOrd="0" presId="urn:microsoft.com/office/officeart/2005/8/layout/radial5"/>
    <dgm:cxn modelId="{BAC9229A-C464-44CB-8E18-DF3FEF98427F}" type="presOf" srcId="{B8870B76-C7CE-4134-8CCB-FCA30465A70B}" destId="{110838C4-825D-43B9-AE14-2D4E667418BC}" srcOrd="1" destOrd="0" presId="urn:microsoft.com/office/officeart/2005/8/layout/radial5"/>
    <dgm:cxn modelId="{7EAB5F2F-EF9A-4F24-B0C6-9B99069452E2}" type="presOf" srcId="{C2BB8E6F-C78C-42A3-87B4-D5B9AF6EB92C}" destId="{F50E2A01-6C9C-44BB-B633-C0BA08A964A0}" srcOrd="0" destOrd="0" presId="urn:microsoft.com/office/officeart/2005/8/layout/radial5"/>
    <dgm:cxn modelId="{A6D2D08B-0A8E-483E-90A2-9F38400D2E68}" type="presOf" srcId="{64BA2E55-BEAE-4B81-9486-2984617745AB}" destId="{19AF7C1D-025D-4437-A901-9C65A812ECB6}" srcOrd="0" destOrd="0" presId="urn:microsoft.com/office/officeart/2005/8/layout/radial5"/>
    <dgm:cxn modelId="{0AE94FB2-A3A7-45D3-A41A-F53218B7F2A3}" type="presOf" srcId="{3574F520-6D83-4CB8-8A16-48A7C831E27D}" destId="{7DEABCF9-B3CC-4DDB-8BF8-00E8E1EFC667}" srcOrd="1" destOrd="0" presId="urn:microsoft.com/office/officeart/2005/8/layout/radial5"/>
    <dgm:cxn modelId="{3037AD88-469F-4E9F-B5E3-EB915AD55D81}" type="presOf" srcId="{78495DBC-5591-4548-B70C-BDAF2502349C}" destId="{CE241B61-3E93-4B6A-889C-5E21174B6E38}" srcOrd="0" destOrd="0" presId="urn:microsoft.com/office/officeart/2005/8/layout/radial5"/>
    <dgm:cxn modelId="{FADE2D0D-5F54-4259-8520-7D802BBB544A}" type="presOf" srcId="{51690C3A-DF40-4D41-8BE5-644C0B3C68E1}" destId="{5F7CA81B-71B2-4F4A-8F46-2098A3FBBFB2}" srcOrd="0" destOrd="0" presId="urn:microsoft.com/office/officeart/2005/8/layout/radial5"/>
    <dgm:cxn modelId="{F297BCDB-3412-4ECE-B08C-14CB67859F7E}" type="presOf" srcId="{C736B61F-A8D7-4FE9-96A9-B86DCD00A0AE}" destId="{E4C140F6-2DA3-4278-9E1F-545BB0B036D0}" srcOrd="0" destOrd="0" presId="urn:microsoft.com/office/officeart/2005/8/layout/radial5"/>
    <dgm:cxn modelId="{E08813E5-F21D-447D-B647-25847EF0EEAB}" srcId="{6EDDC244-814C-4E36-BE75-6A51AC6EE62C}" destId="{64BA2E55-BEAE-4B81-9486-2984617745AB}" srcOrd="0" destOrd="0" parTransId="{BA2DCF3F-F025-4FF0-86A1-16651598F35E}" sibTransId="{15796071-C9C0-4CB7-9455-AA1703A34D77}"/>
    <dgm:cxn modelId="{6B657B20-1B49-4D9B-9E31-66A2969589DF}" type="presOf" srcId="{08A9314E-AD9A-42F9-8A00-F64731772BF2}" destId="{A2F48F0A-6973-4EF8-9C1C-1F39DE9E8F1A}" srcOrd="1" destOrd="0" presId="urn:microsoft.com/office/officeart/2005/8/layout/radial5"/>
    <dgm:cxn modelId="{302A85A2-3B7F-4556-ACC1-14B896E1E871}" srcId="{64BA2E55-BEAE-4B81-9486-2984617745AB}" destId="{C2BB8E6F-C78C-42A3-87B4-D5B9AF6EB92C}" srcOrd="3" destOrd="0" parTransId="{08A9314E-AD9A-42F9-8A00-F64731772BF2}" sibTransId="{B208F81A-3D0D-4C2D-9BCC-AD0B075DFB7A}"/>
    <dgm:cxn modelId="{8CD8A9BD-1331-4C6E-9545-BE4BE2264B97}" srcId="{64BA2E55-BEAE-4B81-9486-2984617745AB}" destId="{DE154BE4-5078-4379-9E9D-85ADEA25A3CB}" srcOrd="4" destOrd="0" parTransId="{3574F520-6D83-4CB8-8A16-48A7C831E27D}" sibTransId="{0EEDE0DB-F499-4A85-AB62-42945AF79027}"/>
    <dgm:cxn modelId="{4ADEB588-4877-4898-B4F1-50012A131D1A}" srcId="{64BA2E55-BEAE-4B81-9486-2984617745AB}" destId="{0239007C-4495-4613-93C5-B99A006D79AA}" srcOrd="0" destOrd="0" parTransId="{B8870B76-C7CE-4134-8CCB-FCA30465A70B}" sibTransId="{5C5CF819-BB49-4E30-B1DB-EEE04032031F}"/>
    <dgm:cxn modelId="{0219AE22-7E58-41B2-892C-A5764856C11A}" type="presOf" srcId="{C736B61F-A8D7-4FE9-96A9-B86DCD00A0AE}" destId="{38E2C072-F859-409E-A421-DAF35D8D18CA}" srcOrd="1" destOrd="0" presId="urn:microsoft.com/office/officeart/2005/8/layout/radial5"/>
    <dgm:cxn modelId="{501A9AB8-128D-4AFC-A7D4-582BA01C424D}" type="presOf" srcId="{DE154BE4-5078-4379-9E9D-85ADEA25A3CB}" destId="{54709E24-F87B-4C46-9883-ED66E63480BB}" srcOrd="0" destOrd="0" presId="urn:microsoft.com/office/officeart/2005/8/layout/radial5"/>
    <dgm:cxn modelId="{7E163CA6-6603-4EB3-9FA0-4DCC7D3790C6}" type="presOf" srcId="{B8870B76-C7CE-4134-8CCB-FCA30465A70B}" destId="{38377312-0ECE-4B44-AD7A-30ADD5B30465}" srcOrd="0" destOrd="0" presId="urn:microsoft.com/office/officeart/2005/8/layout/radial5"/>
    <dgm:cxn modelId="{936A4AF6-CADE-4283-83C0-E4AB0D0B8FEC}" type="presOf" srcId="{11E45EF2-754D-415A-9FE2-3FB956D03E97}" destId="{AA0888E1-B5C4-46EA-A174-69E509F6EC59}" srcOrd="0" destOrd="0" presId="urn:microsoft.com/office/officeart/2005/8/layout/radial5"/>
    <dgm:cxn modelId="{B0D346B4-4F86-4CEA-AFE7-E640C02C97F2}" srcId="{64BA2E55-BEAE-4B81-9486-2984617745AB}" destId="{11E45EF2-754D-415A-9FE2-3FB956D03E97}" srcOrd="1" destOrd="0" parTransId="{78495DBC-5591-4548-B70C-BDAF2502349C}" sibTransId="{5C874B8A-FD7C-4787-A3A5-E0E848C5842F}"/>
    <dgm:cxn modelId="{934147EA-5B4B-4499-857D-39672178E7EC}" type="presOf" srcId="{6EDDC244-814C-4E36-BE75-6A51AC6EE62C}" destId="{D066ECDB-6E52-44DF-8BDB-5C169C86891C}" srcOrd="0" destOrd="0" presId="urn:microsoft.com/office/officeart/2005/8/layout/radial5"/>
    <dgm:cxn modelId="{BEB0A949-747F-4B2B-A597-C1F3E0B53E37}" type="presOf" srcId="{78495DBC-5591-4548-B70C-BDAF2502349C}" destId="{96A113F4-BC09-44D7-97BB-DC8694F0931D}" srcOrd="1" destOrd="0" presId="urn:microsoft.com/office/officeart/2005/8/layout/radial5"/>
    <dgm:cxn modelId="{91B204EB-9B85-4C8F-8BDF-3EC8BF396D28}" type="presOf" srcId="{08A9314E-AD9A-42F9-8A00-F64731772BF2}" destId="{E42CBBBB-CB9F-4592-A51F-DE2FEE76823A}" srcOrd="0" destOrd="0" presId="urn:microsoft.com/office/officeart/2005/8/layout/radial5"/>
    <dgm:cxn modelId="{1A860BFA-5A2E-4CAD-B127-F3D6CA9CCB46}" srcId="{64BA2E55-BEAE-4B81-9486-2984617745AB}" destId="{51690C3A-DF40-4D41-8BE5-644C0B3C68E1}" srcOrd="2" destOrd="0" parTransId="{C736B61F-A8D7-4FE9-96A9-B86DCD00A0AE}" sibTransId="{B70CF662-D6A5-4AFB-A46A-1445CD600783}"/>
    <dgm:cxn modelId="{8E3070E8-3213-421F-9C5F-D50E17F46702}" type="presParOf" srcId="{D066ECDB-6E52-44DF-8BDB-5C169C86891C}" destId="{19AF7C1D-025D-4437-A901-9C65A812ECB6}" srcOrd="0" destOrd="0" presId="urn:microsoft.com/office/officeart/2005/8/layout/radial5"/>
    <dgm:cxn modelId="{C34CB445-D05F-4E6F-81D6-6C0718399E8D}" type="presParOf" srcId="{D066ECDB-6E52-44DF-8BDB-5C169C86891C}" destId="{38377312-0ECE-4B44-AD7A-30ADD5B30465}" srcOrd="1" destOrd="0" presId="urn:microsoft.com/office/officeart/2005/8/layout/radial5"/>
    <dgm:cxn modelId="{3D6AE218-CC31-40C4-8FED-7836A1A4D5E5}" type="presParOf" srcId="{38377312-0ECE-4B44-AD7A-30ADD5B30465}" destId="{110838C4-825D-43B9-AE14-2D4E667418BC}" srcOrd="0" destOrd="0" presId="urn:microsoft.com/office/officeart/2005/8/layout/radial5"/>
    <dgm:cxn modelId="{9D679E8A-C435-4B4D-91BA-307C81C853AF}" type="presParOf" srcId="{D066ECDB-6E52-44DF-8BDB-5C169C86891C}" destId="{D2CE95FC-1652-4289-9733-3447A5981B7B}" srcOrd="2" destOrd="0" presId="urn:microsoft.com/office/officeart/2005/8/layout/radial5"/>
    <dgm:cxn modelId="{DB8F7163-17E5-463C-BF08-12C629175D25}" type="presParOf" srcId="{D066ECDB-6E52-44DF-8BDB-5C169C86891C}" destId="{CE241B61-3E93-4B6A-889C-5E21174B6E38}" srcOrd="3" destOrd="0" presId="urn:microsoft.com/office/officeart/2005/8/layout/radial5"/>
    <dgm:cxn modelId="{9DAF84FC-4A5A-4D50-BF3B-A3EF54A086BC}" type="presParOf" srcId="{CE241B61-3E93-4B6A-889C-5E21174B6E38}" destId="{96A113F4-BC09-44D7-97BB-DC8694F0931D}" srcOrd="0" destOrd="0" presId="urn:microsoft.com/office/officeart/2005/8/layout/radial5"/>
    <dgm:cxn modelId="{593ACA77-C741-4780-96B3-69DFEE830097}" type="presParOf" srcId="{D066ECDB-6E52-44DF-8BDB-5C169C86891C}" destId="{AA0888E1-B5C4-46EA-A174-69E509F6EC59}" srcOrd="4" destOrd="0" presId="urn:microsoft.com/office/officeart/2005/8/layout/radial5"/>
    <dgm:cxn modelId="{433FC397-236F-4C94-86F4-35FA71AFA9FE}" type="presParOf" srcId="{D066ECDB-6E52-44DF-8BDB-5C169C86891C}" destId="{E4C140F6-2DA3-4278-9E1F-545BB0B036D0}" srcOrd="5" destOrd="0" presId="urn:microsoft.com/office/officeart/2005/8/layout/radial5"/>
    <dgm:cxn modelId="{F5EC07A8-22F8-4072-8FB3-76AEB7656903}" type="presParOf" srcId="{E4C140F6-2DA3-4278-9E1F-545BB0B036D0}" destId="{38E2C072-F859-409E-A421-DAF35D8D18CA}" srcOrd="0" destOrd="0" presId="urn:microsoft.com/office/officeart/2005/8/layout/radial5"/>
    <dgm:cxn modelId="{67DB67ED-E670-4A80-AA01-9055FA9CB9BC}" type="presParOf" srcId="{D066ECDB-6E52-44DF-8BDB-5C169C86891C}" destId="{5F7CA81B-71B2-4F4A-8F46-2098A3FBBFB2}" srcOrd="6" destOrd="0" presId="urn:microsoft.com/office/officeart/2005/8/layout/radial5"/>
    <dgm:cxn modelId="{5360A7B0-5E65-4155-B263-277A96787FA5}" type="presParOf" srcId="{D066ECDB-6E52-44DF-8BDB-5C169C86891C}" destId="{E42CBBBB-CB9F-4592-A51F-DE2FEE76823A}" srcOrd="7" destOrd="0" presId="urn:microsoft.com/office/officeart/2005/8/layout/radial5"/>
    <dgm:cxn modelId="{F2F50226-76C8-4D16-8F43-74BD7032A0A3}" type="presParOf" srcId="{E42CBBBB-CB9F-4592-A51F-DE2FEE76823A}" destId="{A2F48F0A-6973-4EF8-9C1C-1F39DE9E8F1A}" srcOrd="0" destOrd="0" presId="urn:microsoft.com/office/officeart/2005/8/layout/radial5"/>
    <dgm:cxn modelId="{5BC60284-00FF-4D94-B49E-CA7F822A6F3C}" type="presParOf" srcId="{D066ECDB-6E52-44DF-8BDB-5C169C86891C}" destId="{F50E2A01-6C9C-44BB-B633-C0BA08A964A0}" srcOrd="8" destOrd="0" presId="urn:microsoft.com/office/officeart/2005/8/layout/radial5"/>
    <dgm:cxn modelId="{734A38AD-D86B-4332-B158-36922DF1C51E}" type="presParOf" srcId="{D066ECDB-6E52-44DF-8BDB-5C169C86891C}" destId="{8A0DFBAB-D3B5-4F3B-9075-C5482FF493FA}" srcOrd="9" destOrd="0" presId="urn:microsoft.com/office/officeart/2005/8/layout/radial5"/>
    <dgm:cxn modelId="{94452DB1-0A33-47D2-B42D-08DCBFFC171B}" type="presParOf" srcId="{8A0DFBAB-D3B5-4F3B-9075-C5482FF493FA}" destId="{7DEABCF9-B3CC-4DDB-8BF8-00E8E1EFC667}" srcOrd="0" destOrd="0" presId="urn:microsoft.com/office/officeart/2005/8/layout/radial5"/>
    <dgm:cxn modelId="{7A8F2534-04C9-4FDD-B865-5B85B5AD15DC}" type="presParOf" srcId="{D066ECDB-6E52-44DF-8BDB-5C169C86891C}" destId="{54709E24-F87B-4C46-9883-ED66E63480BB}" srcOrd="1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E64459-B7E3-4026-AB14-F4206BF3A582}"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en-US"/>
        </a:p>
      </dgm:t>
    </dgm:pt>
    <dgm:pt modelId="{4C4DAE65-288D-4A71-8E36-2F159E5FED66}">
      <dgm:prSet phldrT="[Text]" custT="1"/>
      <dgm:spPr/>
      <dgm:t>
        <a:bodyPr/>
        <a:lstStyle/>
        <a:p>
          <a:pPr>
            <a:spcAft>
              <a:spcPts val="0"/>
            </a:spcAft>
          </a:pPr>
          <a:r>
            <a:rPr lang="en-US" sz="1400" b="1" dirty="0" smtClean="0"/>
            <a:t>Secretary</a:t>
          </a:r>
        </a:p>
        <a:p>
          <a:pPr>
            <a:spcAft>
              <a:spcPts val="0"/>
            </a:spcAft>
          </a:pPr>
          <a:r>
            <a:rPr lang="en-US" sz="1250" dirty="0" smtClean="0"/>
            <a:t>Elizabeth DeBragga</a:t>
          </a:r>
        </a:p>
        <a:p>
          <a:pPr>
            <a:spcAft>
              <a:spcPts val="0"/>
            </a:spcAft>
          </a:pPr>
          <a:r>
            <a:rPr lang="en-US" sz="1050" dirty="0" smtClean="0"/>
            <a:t>(Compass Group)</a:t>
          </a:r>
          <a:endParaRPr lang="en-US" sz="1050" dirty="0"/>
        </a:p>
      </dgm:t>
    </dgm:pt>
    <dgm:pt modelId="{141CC2E1-45C6-492F-93F2-3C6B7A090956}" type="parTrans" cxnId="{E10D8C10-7DA9-41C8-B06A-E7755B963575}">
      <dgm:prSet/>
      <dgm:spPr>
        <a:ln>
          <a:solidFill>
            <a:schemeClr val="bg1"/>
          </a:solidFill>
        </a:ln>
      </dgm:spPr>
      <dgm:t>
        <a:bodyPr/>
        <a:lstStyle/>
        <a:p>
          <a:endParaRPr lang="en-US"/>
        </a:p>
      </dgm:t>
    </dgm:pt>
    <dgm:pt modelId="{4A0272BB-F757-4B99-BA90-D7B1D6C58763}" type="sibTrans" cxnId="{E10D8C10-7DA9-41C8-B06A-E7755B963575}">
      <dgm:prSet/>
      <dgm:spPr/>
      <dgm:t>
        <a:bodyPr/>
        <a:lstStyle/>
        <a:p>
          <a:endParaRPr lang="en-US"/>
        </a:p>
      </dgm:t>
    </dgm:pt>
    <dgm:pt modelId="{63F8CCC7-9083-4F1E-8C33-875DE9DEC528}">
      <dgm:prSet phldrT="[Text]" custT="1"/>
      <dgm:spPr/>
      <dgm:t>
        <a:bodyPr/>
        <a:lstStyle/>
        <a:p>
          <a:pPr>
            <a:spcAft>
              <a:spcPts val="0"/>
            </a:spcAft>
          </a:pPr>
          <a:r>
            <a:rPr lang="en-US" sz="1400" b="1" dirty="0" smtClean="0"/>
            <a:t>Treasurer</a:t>
          </a:r>
        </a:p>
        <a:p>
          <a:pPr>
            <a:spcAft>
              <a:spcPts val="0"/>
            </a:spcAft>
          </a:pPr>
          <a:r>
            <a:rPr lang="en-US" sz="1250" dirty="0" smtClean="0">
              <a:solidFill>
                <a:schemeClr val="tx1"/>
              </a:solidFill>
            </a:rPr>
            <a:t>Marisa </a:t>
          </a:r>
          <a:r>
            <a:rPr lang="en-US" sz="1250" dirty="0" err="1" smtClean="0">
              <a:solidFill>
                <a:schemeClr val="tx1"/>
              </a:solidFill>
            </a:rPr>
            <a:t>Faigen</a:t>
          </a:r>
          <a:endParaRPr lang="en-US" sz="1250" dirty="0" smtClean="0">
            <a:solidFill>
              <a:schemeClr val="tx1"/>
            </a:solidFill>
          </a:endParaRPr>
        </a:p>
        <a:p>
          <a:pPr>
            <a:spcAft>
              <a:spcPts val="0"/>
            </a:spcAft>
          </a:pPr>
          <a:r>
            <a:rPr lang="en-US" sz="1050" dirty="0" smtClean="0"/>
            <a:t>(Foodbuy)</a:t>
          </a:r>
          <a:endParaRPr lang="en-US" sz="1050" dirty="0"/>
        </a:p>
      </dgm:t>
    </dgm:pt>
    <dgm:pt modelId="{2769AEF7-20EB-4D16-ACC0-CE8B62C5C703}" type="parTrans" cxnId="{B35EF13C-7E8E-444E-B12F-3FF5BAFC0CFE}">
      <dgm:prSet/>
      <dgm:spPr>
        <a:ln>
          <a:solidFill>
            <a:schemeClr val="bg1"/>
          </a:solidFill>
        </a:ln>
      </dgm:spPr>
      <dgm:t>
        <a:bodyPr/>
        <a:lstStyle/>
        <a:p>
          <a:endParaRPr lang="en-US"/>
        </a:p>
      </dgm:t>
    </dgm:pt>
    <dgm:pt modelId="{6C8D0376-769F-4754-B35E-5A8480DFC05A}" type="sibTrans" cxnId="{B35EF13C-7E8E-444E-B12F-3FF5BAFC0CFE}">
      <dgm:prSet/>
      <dgm:spPr/>
      <dgm:t>
        <a:bodyPr/>
        <a:lstStyle/>
        <a:p>
          <a:endParaRPr lang="en-US"/>
        </a:p>
      </dgm:t>
    </dgm:pt>
    <dgm:pt modelId="{55785586-9846-42C2-B1B6-F529AF45E697}">
      <dgm:prSet phldrT="[Text]" custT="1"/>
      <dgm:spPr/>
      <dgm:t>
        <a:bodyPr/>
        <a:lstStyle/>
        <a:p>
          <a:pPr>
            <a:spcAft>
              <a:spcPts val="0"/>
            </a:spcAft>
          </a:pPr>
          <a:r>
            <a:rPr lang="en-US" sz="1400" b="1" dirty="0" smtClean="0"/>
            <a:t>Board Chair</a:t>
          </a:r>
        </a:p>
        <a:p>
          <a:pPr>
            <a:spcAft>
              <a:spcPts val="0"/>
            </a:spcAft>
          </a:pPr>
          <a:r>
            <a:rPr lang="en-US" sz="1250" dirty="0" smtClean="0"/>
            <a:t>Young-Sun Roth</a:t>
          </a:r>
        </a:p>
        <a:p>
          <a:pPr>
            <a:spcAft>
              <a:spcPts val="0"/>
            </a:spcAft>
          </a:pPr>
          <a:r>
            <a:rPr lang="en-US" sz="1050" dirty="0" smtClean="0"/>
            <a:t>(Bank of America)</a:t>
          </a:r>
          <a:endParaRPr lang="en-US" sz="1050" dirty="0"/>
        </a:p>
      </dgm:t>
    </dgm:pt>
    <dgm:pt modelId="{568DB9AF-C0E0-43E2-BEC2-C035A9E5ED48}" type="sibTrans" cxnId="{0A1C107D-469B-4B67-B348-95C9A85A0969}">
      <dgm:prSet/>
      <dgm:spPr/>
      <dgm:t>
        <a:bodyPr/>
        <a:lstStyle/>
        <a:p>
          <a:endParaRPr lang="en-US"/>
        </a:p>
      </dgm:t>
    </dgm:pt>
    <dgm:pt modelId="{603DCEFD-C786-4247-BC75-DE148EF1583A}" type="parTrans" cxnId="{0A1C107D-469B-4B67-B348-95C9A85A0969}">
      <dgm:prSet/>
      <dgm:spPr/>
      <dgm:t>
        <a:bodyPr/>
        <a:lstStyle/>
        <a:p>
          <a:endParaRPr lang="en-US"/>
        </a:p>
      </dgm:t>
    </dgm:pt>
    <dgm:pt modelId="{74A939CD-CCBB-4F36-AD03-AAE93ED98F6D}" type="pres">
      <dgm:prSet presAssocID="{0AE64459-B7E3-4026-AB14-F4206BF3A582}" presName="hierChild1" presStyleCnt="0">
        <dgm:presLayoutVars>
          <dgm:orgChart val="1"/>
          <dgm:chPref val="1"/>
          <dgm:dir/>
          <dgm:animOne val="branch"/>
          <dgm:animLvl val="lvl"/>
          <dgm:resizeHandles/>
        </dgm:presLayoutVars>
      </dgm:prSet>
      <dgm:spPr/>
      <dgm:t>
        <a:bodyPr/>
        <a:lstStyle/>
        <a:p>
          <a:endParaRPr lang="en-US"/>
        </a:p>
      </dgm:t>
    </dgm:pt>
    <dgm:pt modelId="{0CD5EECB-3BC4-45CD-99FE-59C4E9FFE4C0}" type="pres">
      <dgm:prSet presAssocID="{55785586-9846-42C2-B1B6-F529AF45E697}" presName="hierRoot1" presStyleCnt="0">
        <dgm:presLayoutVars>
          <dgm:hierBranch val="init"/>
        </dgm:presLayoutVars>
      </dgm:prSet>
      <dgm:spPr/>
    </dgm:pt>
    <dgm:pt modelId="{564ADC55-7DFC-4C47-AB16-D94D33665C86}" type="pres">
      <dgm:prSet presAssocID="{55785586-9846-42C2-B1B6-F529AF45E697}" presName="rootComposite1" presStyleCnt="0"/>
      <dgm:spPr/>
    </dgm:pt>
    <dgm:pt modelId="{F3C99279-5918-4B8E-8040-EE45F2D5A2F0}" type="pres">
      <dgm:prSet presAssocID="{55785586-9846-42C2-B1B6-F529AF45E697}" presName="rootText1" presStyleLbl="node0" presStyleIdx="0" presStyleCnt="1" custScaleX="125446" custLinFactNeighborY="24819">
        <dgm:presLayoutVars>
          <dgm:chPref val="3"/>
        </dgm:presLayoutVars>
      </dgm:prSet>
      <dgm:spPr/>
      <dgm:t>
        <a:bodyPr/>
        <a:lstStyle/>
        <a:p>
          <a:endParaRPr lang="en-US"/>
        </a:p>
      </dgm:t>
    </dgm:pt>
    <dgm:pt modelId="{65E358AA-228F-453E-A452-666E838C81C3}" type="pres">
      <dgm:prSet presAssocID="{55785586-9846-42C2-B1B6-F529AF45E697}" presName="rootConnector1" presStyleLbl="node1" presStyleIdx="0" presStyleCnt="0"/>
      <dgm:spPr/>
      <dgm:t>
        <a:bodyPr/>
        <a:lstStyle/>
        <a:p>
          <a:endParaRPr lang="en-US"/>
        </a:p>
      </dgm:t>
    </dgm:pt>
    <dgm:pt modelId="{F4A82F11-5ADC-439D-AD63-15E8D81F52B7}" type="pres">
      <dgm:prSet presAssocID="{55785586-9846-42C2-B1B6-F529AF45E697}" presName="hierChild2" presStyleCnt="0"/>
      <dgm:spPr/>
    </dgm:pt>
    <dgm:pt modelId="{4EBED4DE-08EB-4BCF-808D-82E3F05E2BAD}" type="pres">
      <dgm:prSet presAssocID="{141CC2E1-45C6-492F-93F2-3C6B7A090956}" presName="Name37" presStyleLbl="parChTrans1D2" presStyleIdx="0" presStyleCnt="2"/>
      <dgm:spPr/>
      <dgm:t>
        <a:bodyPr/>
        <a:lstStyle/>
        <a:p>
          <a:endParaRPr lang="en-US"/>
        </a:p>
      </dgm:t>
    </dgm:pt>
    <dgm:pt modelId="{59CABACB-0CFD-4697-AC53-208F008DEF25}" type="pres">
      <dgm:prSet presAssocID="{4C4DAE65-288D-4A71-8E36-2F159E5FED66}" presName="hierRoot2" presStyleCnt="0">
        <dgm:presLayoutVars>
          <dgm:hierBranch val="init"/>
        </dgm:presLayoutVars>
      </dgm:prSet>
      <dgm:spPr/>
    </dgm:pt>
    <dgm:pt modelId="{3BDB7826-1EF8-403F-AEBF-F883493F8A1B}" type="pres">
      <dgm:prSet presAssocID="{4C4DAE65-288D-4A71-8E36-2F159E5FED66}" presName="rootComposite" presStyleCnt="0"/>
      <dgm:spPr/>
    </dgm:pt>
    <dgm:pt modelId="{0961FEDE-1353-40F1-B963-06A729A1CC86}" type="pres">
      <dgm:prSet presAssocID="{4C4DAE65-288D-4A71-8E36-2F159E5FED66}" presName="rootText" presStyleLbl="node2" presStyleIdx="0" presStyleCnt="2" custScaleX="125446">
        <dgm:presLayoutVars>
          <dgm:chPref val="3"/>
        </dgm:presLayoutVars>
      </dgm:prSet>
      <dgm:spPr/>
      <dgm:t>
        <a:bodyPr/>
        <a:lstStyle/>
        <a:p>
          <a:endParaRPr lang="en-US"/>
        </a:p>
      </dgm:t>
    </dgm:pt>
    <dgm:pt modelId="{6B904004-3A0B-4A07-9001-5A31EA0FAE0C}" type="pres">
      <dgm:prSet presAssocID="{4C4DAE65-288D-4A71-8E36-2F159E5FED66}" presName="rootConnector" presStyleLbl="node2" presStyleIdx="0" presStyleCnt="2"/>
      <dgm:spPr/>
      <dgm:t>
        <a:bodyPr/>
        <a:lstStyle/>
        <a:p>
          <a:endParaRPr lang="en-US"/>
        </a:p>
      </dgm:t>
    </dgm:pt>
    <dgm:pt modelId="{2B134B02-8952-4495-86FA-F1FB55B4B5DC}" type="pres">
      <dgm:prSet presAssocID="{4C4DAE65-288D-4A71-8E36-2F159E5FED66}" presName="hierChild4" presStyleCnt="0"/>
      <dgm:spPr/>
    </dgm:pt>
    <dgm:pt modelId="{EC1E8A1E-452A-4C3D-9AE2-455244822E14}" type="pres">
      <dgm:prSet presAssocID="{4C4DAE65-288D-4A71-8E36-2F159E5FED66}" presName="hierChild5" presStyleCnt="0"/>
      <dgm:spPr/>
    </dgm:pt>
    <dgm:pt modelId="{846A127A-DB78-4FC8-B1EE-477573E00B66}" type="pres">
      <dgm:prSet presAssocID="{2769AEF7-20EB-4D16-ACC0-CE8B62C5C703}" presName="Name37" presStyleLbl="parChTrans1D2" presStyleIdx="1" presStyleCnt="2"/>
      <dgm:spPr/>
      <dgm:t>
        <a:bodyPr/>
        <a:lstStyle/>
        <a:p>
          <a:endParaRPr lang="en-US"/>
        </a:p>
      </dgm:t>
    </dgm:pt>
    <dgm:pt modelId="{FC82B70B-AB9E-4AFC-BA26-6E07605F2103}" type="pres">
      <dgm:prSet presAssocID="{63F8CCC7-9083-4F1E-8C33-875DE9DEC528}" presName="hierRoot2" presStyleCnt="0">
        <dgm:presLayoutVars>
          <dgm:hierBranch val="init"/>
        </dgm:presLayoutVars>
      </dgm:prSet>
      <dgm:spPr/>
    </dgm:pt>
    <dgm:pt modelId="{D8007DDD-AEDB-4E66-BF71-F2CA3D90A259}" type="pres">
      <dgm:prSet presAssocID="{63F8CCC7-9083-4F1E-8C33-875DE9DEC528}" presName="rootComposite" presStyleCnt="0"/>
      <dgm:spPr/>
    </dgm:pt>
    <dgm:pt modelId="{264F6427-2B59-4167-83A1-D4D9359BC69F}" type="pres">
      <dgm:prSet presAssocID="{63F8CCC7-9083-4F1E-8C33-875DE9DEC528}" presName="rootText" presStyleLbl="node2" presStyleIdx="1" presStyleCnt="2" custScaleX="125446" custLinFactNeighborX="3827" custLinFactNeighborY="56">
        <dgm:presLayoutVars>
          <dgm:chPref val="3"/>
        </dgm:presLayoutVars>
      </dgm:prSet>
      <dgm:spPr/>
      <dgm:t>
        <a:bodyPr/>
        <a:lstStyle/>
        <a:p>
          <a:endParaRPr lang="en-US"/>
        </a:p>
      </dgm:t>
    </dgm:pt>
    <dgm:pt modelId="{B4392878-786A-48E3-B32F-ADBABB1AE9F2}" type="pres">
      <dgm:prSet presAssocID="{63F8CCC7-9083-4F1E-8C33-875DE9DEC528}" presName="rootConnector" presStyleLbl="node2" presStyleIdx="1" presStyleCnt="2"/>
      <dgm:spPr/>
      <dgm:t>
        <a:bodyPr/>
        <a:lstStyle/>
        <a:p>
          <a:endParaRPr lang="en-US"/>
        </a:p>
      </dgm:t>
    </dgm:pt>
    <dgm:pt modelId="{C5146209-B593-44E8-A13F-D2A72D7D69A0}" type="pres">
      <dgm:prSet presAssocID="{63F8CCC7-9083-4F1E-8C33-875DE9DEC528}" presName="hierChild4" presStyleCnt="0"/>
      <dgm:spPr/>
    </dgm:pt>
    <dgm:pt modelId="{65803872-E983-4EB8-BE07-E0C8686065EE}" type="pres">
      <dgm:prSet presAssocID="{63F8CCC7-9083-4F1E-8C33-875DE9DEC528}" presName="hierChild5" presStyleCnt="0"/>
      <dgm:spPr/>
    </dgm:pt>
    <dgm:pt modelId="{5EC51CD2-776C-478E-9006-7FFA8F13D72F}" type="pres">
      <dgm:prSet presAssocID="{55785586-9846-42C2-B1B6-F529AF45E697}" presName="hierChild3" presStyleCnt="0"/>
      <dgm:spPr/>
    </dgm:pt>
  </dgm:ptLst>
  <dgm:cxnLst>
    <dgm:cxn modelId="{F1C63456-73BA-4096-96E0-1EA167238D0C}" type="presOf" srcId="{4C4DAE65-288D-4A71-8E36-2F159E5FED66}" destId="{0961FEDE-1353-40F1-B963-06A729A1CC86}" srcOrd="0" destOrd="0" presId="urn:microsoft.com/office/officeart/2005/8/layout/orgChart1"/>
    <dgm:cxn modelId="{E10D8C10-7DA9-41C8-B06A-E7755B963575}" srcId="{55785586-9846-42C2-B1B6-F529AF45E697}" destId="{4C4DAE65-288D-4A71-8E36-2F159E5FED66}" srcOrd="0" destOrd="0" parTransId="{141CC2E1-45C6-492F-93F2-3C6B7A090956}" sibTransId="{4A0272BB-F757-4B99-BA90-D7B1D6C58763}"/>
    <dgm:cxn modelId="{113EFEEB-52F5-4991-9603-C6AC2BAC6DD0}" type="presOf" srcId="{0AE64459-B7E3-4026-AB14-F4206BF3A582}" destId="{74A939CD-CCBB-4F36-AD03-AAE93ED98F6D}" srcOrd="0" destOrd="0" presId="urn:microsoft.com/office/officeart/2005/8/layout/orgChart1"/>
    <dgm:cxn modelId="{B0B6E5D2-1215-4D57-A229-29AC0EAB5C80}" type="presOf" srcId="{141CC2E1-45C6-492F-93F2-3C6B7A090956}" destId="{4EBED4DE-08EB-4BCF-808D-82E3F05E2BAD}" srcOrd="0" destOrd="0" presId="urn:microsoft.com/office/officeart/2005/8/layout/orgChart1"/>
    <dgm:cxn modelId="{A73FB6B6-744C-43A0-A309-6EACD60A3597}" type="presOf" srcId="{55785586-9846-42C2-B1B6-F529AF45E697}" destId="{F3C99279-5918-4B8E-8040-EE45F2D5A2F0}" srcOrd="0" destOrd="0" presId="urn:microsoft.com/office/officeart/2005/8/layout/orgChart1"/>
    <dgm:cxn modelId="{B35EF13C-7E8E-444E-B12F-3FF5BAFC0CFE}" srcId="{55785586-9846-42C2-B1B6-F529AF45E697}" destId="{63F8CCC7-9083-4F1E-8C33-875DE9DEC528}" srcOrd="1" destOrd="0" parTransId="{2769AEF7-20EB-4D16-ACC0-CE8B62C5C703}" sibTransId="{6C8D0376-769F-4754-B35E-5A8480DFC05A}"/>
    <dgm:cxn modelId="{D4EB10AA-1F43-4A72-AEA8-5901D981C943}" type="presOf" srcId="{55785586-9846-42C2-B1B6-F529AF45E697}" destId="{65E358AA-228F-453E-A452-666E838C81C3}" srcOrd="1" destOrd="0" presId="urn:microsoft.com/office/officeart/2005/8/layout/orgChart1"/>
    <dgm:cxn modelId="{69B7BE56-D058-490D-8E11-F4795AD4D6C2}" type="presOf" srcId="{2769AEF7-20EB-4D16-ACC0-CE8B62C5C703}" destId="{846A127A-DB78-4FC8-B1EE-477573E00B66}" srcOrd="0" destOrd="0" presId="urn:microsoft.com/office/officeart/2005/8/layout/orgChart1"/>
    <dgm:cxn modelId="{68DBCB88-52BC-4AA9-BAD9-6D9DA875139F}" type="presOf" srcId="{4C4DAE65-288D-4A71-8E36-2F159E5FED66}" destId="{6B904004-3A0B-4A07-9001-5A31EA0FAE0C}" srcOrd="1" destOrd="0" presId="urn:microsoft.com/office/officeart/2005/8/layout/orgChart1"/>
    <dgm:cxn modelId="{21FC0E30-F02B-474A-853B-F2EE5083324C}" type="presOf" srcId="{63F8CCC7-9083-4F1E-8C33-875DE9DEC528}" destId="{B4392878-786A-48E3-B32F-ADBABB1AE9F2}" srcOrd="1" destOrd="0" presId="urn:microsoft.com/office/officeart/2005/8/layout/orgChart1"/>
    <dgm:cxn modelId="{71BE44BE-6945-4BAD-A8DB-A6BB90E17CE4}" type="presOf" srcId="{63F8CCC7-9083-4F1E-8C33-875DE9DEC528}" destId="{264F6427-2B59-4167-83A1-D4D9359BC69F}" srcOrd="0" destOrd="0" presId="urn:microsoft.com/office/officeart/2005/8/layout/orgChart1"/>
    <dgm:cxn modelId="{0A1C107D-469B-4B67-B348-95C9A85A0969}" srcId="{0AE64459-B7E3-4026-AB14-F4206BF3A582}" destId="{55785586-9846-42C2-B1B6-F529AF45E697}" srcOrd="0" destOrd="0" parTransId="{603DCEFD-C786-4247-BC75-DE148EF1583A}" sibTransId="{568DB9AF-C0E0-43E2-BEC2-C035A9E5ED48}"/>
    <dgm:cxn modelId="{9FF8DC40-E226-420F-81B5-57D2E48BA0E9}" type="presParOf" srcId="{74A939CD-CCBB-4F36-AD03-AAE93ED98F6D}" destId="{0CD5EECB-3BC4-45CD-99FE-59C4E9FFE4C0}" srcOrd="0" destOrd="0" presId="urn:microsoft.com/office/officeart/2005/8/layout/orgChart1"/>
    <dgm:cxn modelId="{E2905D9B-7F9D-4430-ACF6-B36BF804FA29}" type="presParOf" srcId="{0CD5EECB-3BC4-45CD-99FE-59C4E9FFE4C0}" destId="{564ADC55-7DFC-4C47-AB16-D94D33665C86}" srcOrd="0" destOrd="0" presId="urn:microsoft.com/office/officeart/2005/8/layout/orgChart1"/>
    <dgm:cxn modelId="{C53F87BA-CC47-4120-A65F-D09012AAA8AB}" type="presParOf" srcId="{564ADC55-7DFC-4C47-AB16-D94D33665C86}" destId="{F3C99279-5918-4B8E-8040-EE45F2D5A2F0}" srcOrd="0" destOrd="0" presId="urn:microsoft.com/office/officeart/2005/8/layout/orgChart1"/>
    <dgm:cxn modelId="{8CF1BF70-A36B-4B7E-9137-456742ED57F8}" type="presParOf" srcId="{564ADC55-7DFC-4C47-AB16-D94D33665C86}" destId="{65E358AA-228F-453E-A452-666E838C81C3}" srcOrd="1" destOrd="0" presId="urn:microsoft.com/office/officeart/2005/8/layout/orgChart1"/>
    <dgm:cxn modelId="{4614929A-F5F1-40D2-B9AF-5B9458CF4606}" type="presParOf" srcId="{0CD5EECB-3BC4-45CD-99FE-59C4E9FFE4C0}" destId="{F4A82F11-5ADC-439D-AD63-15E8D81F52B7}" srcOrd="1" destOrd="0" presId="urn:microsoft.com/office/officeart/2005/8/layout/orgChart1"/>
    <dgm:cxn modelId="{4CBBEBEC-B12E-4826-A70A-19F3F07BCDFF}" type="presParOf" srcId="{F4A82F11-5ADC-439D-AD63-15E8D81F52B7}" destId="{4EBED4DE-08EB-4BCF-808D-82E3F05E2BAD}" srcOrd="0" destOrd="0" presId="urn:microsoft.com/office/officeart/2005/8/layout/orgChart1"/>
    <dgm:cxn modelId="{8117AF3B-699B-489B-ADED-6B655FC8AF77}" type="presParOf" srcId="{F4A82F11-5ADC-439D-AD63-15E8D81F52B7}" destId="{59CABACB-0CFD-4697-AC53-208F008DEF25}" srcOrd="1" destOrd="0" presId="urn:microsoft.com/office/officeart/2005/8/layout/orgChart1"/>
    <dgm:cxn modelId="{0EC71D20-8261-4444-8AA5-4D3551AFCB60}" type="presParOf" srcId="{59CABACB-0CFD-4697-AC53-208F008DEF25}" destId="{3BDB7826-1EF8-403F-AEBF-F883493F8A1B}" srcOrd="0" destOrd="0" presId="urn:microsoft.com/office/officeart/2005/8/layout/orgChart1"/>
    <dgm:cxn modelId="{87A782C9-6111-44DC-A974-7B6A304C0836}" type="presParOf" srcId="{3BDB7826-1EF8-403F-AEBF-F883493F8A1B}" destId="{0961FEDE-1353-40F1-B963-06A729A1CC86}" srcOrd="0" destOrd="0" presId="urn:microsoft.com/office/officeart/2005/8/layout/orgChart1"/>
    <dgm:cxn modelId="{70DB8DF4-A564-4B8B-8873-06487C30ACDB}" type="presParOf" srcId="{3BDB7826-1EF8-403F-AEBF-F883493F8A1B}" destId="{6B904004-3A0B-4A07-9001-5A31EA0FAE0C}" srcOrd="1" destOrd="0" presId="urn:microsoft.com/office/officeart/2005/8/layout/orgChart1"/>
    <dgm:cxn modelId="{41B48125-8731-46C7-9EBD-644156F68157}" type="presParOf" srcId="{59CABACB-0CFD-4697-AC53-208F008DEF25}" destId="{2B134B02-8952-4495-86FA-F1FB55B4B5DC}" srcOrd="1" destOrd="0" presId="urn:microsoft.com/office/officeart/2005/8/layout/orgChart1"/>
    <dgm:cxn modelId="{B229B2FA-A21C-4BD5-BC97-36F09732F7F0}" type="presParOf" srcId="{59CABACB-0CFD-4697-AC53-208F008DEF25}" destId="{EC1E8A1E-452A-4C3D-9AE2-455244822E14}" srcOrd="2" destOrd="0" presId="urn:microsoft.com/office/officeart/2005/8/layout/orgChart1"/>
    <dgm:cxn modelId="{A289D7FE-39D9-46D8-99B5-A8D5496F2FB6}" type="presParOf" srcId="{F4A82F11-5ADC-439D-AD63-15E8D81F52B7}" destId="{846A127A-DB78-4FC8-B1EE-477573E00B66}" srcOrd="2" destOrd="0" presId="urn:microsoft.com/office/officeart/2005/8/layout/orgChart1"/>
    <dgm:cxn modelId="{A08F578B-1818-4659-9121-2011A3A3FEDA}" type="presParOf" srcId="{F4A82F11-5ADC-439D-AD63-15E8D81F52B7}" destId="{FC82B70B-AB9E-4AFC-BA26-6E07605F2103}" srcOrd="3" destOrd="0" presId="urn:microsoft.com/office/officeart/2005/8/layout/orgChart1"/>
    <dgm:cxn modelId="{A7390460-DC9B-464A-8288-33FD6B87AA93}" type="presParOf" srcId="{FC82B70B-AB9E-4AFC-BA26-6E07605F2103}" destId="{D8007DDD-AEDB-4E66-BF71-F2CA3D90A259}" srcOrd="0" destOrd="0" presId="urn:microsoft.com/office/officeart/2005/8/layout/orgChart1"/>
    <dgm:cxn modelId="{4BB3DE6F-7B31-4063-9271-784D4D09AF44}" type="presParOf" srcId="{D8007DDD-AEDB-4E66-BF71-F2CA3D90A259}" destId="{264F6427-2B59-4167-83A1-D4D9359BC69F}" srcOrd="0" destOrd="0" presId="urn:microsoft.com/office/officeart/2005/8/layout/orgChart1"/>
    <dgm:cxn modelId="{97BD8C85-C925-4A1C-8E8D-C3A28ADC8B88}" type="presParOf" srcId="{D8007DDD-AEDB-4E66-BF71-F2CA3D90A259}" destId="{B4392878-786A-48E3-B32F-ADBABB1AE9F2}" srcOrd="1" destOrd="0" presId="urn:microsoft.com/office/officeart/2005/8/layout/orgChart1"/>
    <dgm:cxn modelId="{C7BB6EB0-45AF-4330-831F-4F63CFA9D284}" type="presParOf" srcId="{FC82B70B-AB9E-4AFC-BA26-6E07605F2103}" destId="{C5146209-B593-44E8-A13F-D2A72D7D69A0}" srcOrd="1" destOrd="0" presId="urn:microsoft.com/office/officeart/2005/8/layout/orgChart1"/>
    <dgm:cxn modelId="{C66723FA-C409-4D46-A957-264983FCA6A6}" type="presParOf" srcId="{FC82B70B-AB9E-4AFC-BA26-6E07605F2103}" destId="{65803872-E983-4EB8-BE07-E0C8686065EE}" srcOrd="2" destOrd="0" presId="urn:microsoft.com/office/officeart/2005/8/layout/orgChart1"/>
    <dgm:cxn modelId="{71293F33-E64A-461E-95FA-58FBFDAA4EA2}" type="presParOf" srcId="{0CD5EECB-3BC4-45CD-99FE-59C4E9FFE4C0}" destId="{5EC51CD2-776C-478E-9006-7FFA8F13D72F}"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FD8D97-C469-4FD1-99A1-D0309330EFD8}" type="doc">
      <dgm:prSet loTypeId="urn:microsoft.com/office/officeart/2005/8/layout/vList5" loCatId="list" qsTypeId="urn:microsoft.com/office/officeart/2005/8/quickstyle/simple1" qsCatId="simple" csTypeId="urn:microsoft.com/office/officeart/2005/8/colors/accent3_2" csCatId="accent3" phldr="1"/>
      <dgm:spPr/>
      <dgm:t>
        <a:bodyPr/>
        <a:lstStyle/>
        <a:p>
          <a:endParaRPr lang="en-US"/>
        </a:p>
      </dgm:t>
    </dgm:pt>
    <dgm:pt modelId="{8FA09559-2731-4805-B0E1-A9EDE0234F05}">
      <dgm:prSet phldrT="[Text]" custT="1"/>
      <dgm:spPr/>
      <dgm:t>
        <a:bodyPr/>
        <a:lstStyle/>
        <a:p>
          <a:r>
            <a:rPr lang="en-US" sz="1800" b="1" dirty="0" smtClean="0">
              <a:solidFill>
                <a:schemeClr val="tx1"/>
              </a:solidFill>
            </a:rPr>
            <a:t>Small Food Businesses/ </a:t>
          </a:r>
        </a:p>
        <a:p>
          <a:r>
            <a:rPr lang="en-US" sz="1800" b="1" dirty="0" smtClean="0">
              <a:solidFill>
                <a:schemeClr val="tx1"/>
              </a:solidFill>
            </a:rPr>
            <a:t>Start-Ups </a:t>
          </a:r>
          <a:endParaRPr lang="en-US" sz="1800" b="1" dirty="0">
            <a:solidFill>
              <a:schemeClr val="tx1"/>
            </a:solidFill>
          </a:endParaRPr>
        </a:p>
      </dgm:t>
    </dgm:pt>
    <dgm:pt modelId="{CFADAE0E-A3A6-41F4-A671-16D76F773DC6}" type="parTrans" cxnId="{F5F6818C-1669-4381-A1BF-2C98D9D0B207}">
      <dgm:prSet/>
      <dgm:spPr/>
      <dgm:t>
        <a:bodyPr/>
        <a:lstStyle/>
        <a:p>
          <a:endParaRPr lang="en-US"/>
        </a:p>
      </dgm:t>
    </dgm:pt>
    <dgm:pt modelId="{1FE46663-15A5-4CED-BC95-C4E9A612753D}" type="sibTrans" cxnId="{F5F6818C-1669-4381-A1BF-2C98D9D0B207}">
      <dgm:prSet/>
      <dgm:spPr/>
      <dgm:t>
        <a:bodyPr/>
        <a:lstStyle/>
        <a:p>
          <a:endParaRPr lang="en-US"/>
        </a:p>
      </dgm:t>
    </dgm:pt>
    <dgm:pt modelId="{BE693C42-5EC2-4EA1-B0B7-C5BA9A61FCB8}">
      <dgm:prSet phldrT="[Text]" custT="1"/>
      <dgm:spPr/>
      <dgm:t>
        <a:bodyPr/>
        <a:lstStyle/>
        <a:p>
          <a:r>
            <a:rPr lang="en-US" sz="1300" dirty="0" smtClean="0"/>
            <a:t>Hosted Local Food Entrepreneurs Panel (May 2014)</a:t>
          </a:r>
          <a:endParaRPr lang="en-US" sz="1300" dirty="0"/>
        </a:p>
      </dgm:t>
    </dgm:pt>
    <dgm:pt modelId="{9AAC9148-8EF4-4B5A-8745-7FC2FA6B6AD7}" type="parTrans" cxnId="{2A27D17E-7A95-4949-8BB2-8F723627766D}">
      <dgm:prSet/>
      <dgm:spPr/>
      <dgm:t>
        <a:bodyPr/>
        <a:lstStyle/>
        <a:p>
          <a:endParaRPr lang="en-US"/>
        </a:p>
      </dgm:t>
    </dgm:pt>
    <dgm:pt modelId="{9D00988C-04F4-4177-BDDB-5130F6E95DD7}" type="sibTrans" cxnId="{2A27D17E-7A95-4949-8BB2-8F723627766D}">
      <dgm:prSet/>
      <dgm:spPr/>
      <dgm:t>
        <a:bodyPr/>
        <a:lstStyle/>
        <a:p>
          <a:endParaRPr lang="en-US"/>
        </a:p>
      </dgm:t>
    </dgm:pt>
    <dgm:pt modelId="{B845C9C2-352E-4F81-98AC-18C5808D2961}">
      <dgm:prSet phldrT="[Text]" custT="1"/>
      <dgm:spPr/>
      <dgm:t>
        <a:bodyPr/>
        <a:lstStyle/>
        <a:p>
          <a:r>
            <a:rPr lang="en-US" sz="1300" dirty="0" smtClean="0"/>
            <a:t>Design &amp; conduct survey/interviews to explore barriers for small food businesses &amp; outline 2015 scope of work based on findings</a:t>
          </a:r>
          <a:endParaRPr lang="en-US" sz="1300" dirty="0"/>
        </a:p>
      </dgm:t>
    </dgm:pt>
    <dgm:pt modelId="{B9F6D88D-977F-4E90-827A-F816B8071B57}" type="parTrans" cxnId="{76C6B4BF-D359-41F0-A753-2D4224C27716}">
      <dgm:prSet/>
      <dgm:spPr/>
      <dgm:t>
        <a:bodyPr/>
        <a:lstStyle/>
        <a:p>
          <a:endParaRPr lang="en-US"/>
        </a:p>
      </dgm:t>
    </dgm:pt>
    <dgm:pt modelId="{564D3CD0-5903-40EB-9A74-ADD810EDAD3A}" type="sibTrans" cxnId="{76C6B4BF-D359-41F0-A753-2D4224C27716}">
      <dgm:prSet/>
      <dgm:spPr/>
      <dgm:t>
        <a:bodyPr/>
        <a:lstStyle/>
        <a:p>
          <a:endParaRPr lang="en-US"/>
        </a:p>
      </dgm:t>
    </dgm:pt>
    <dgm:pt modelId="{249FEF3C-9A23-4C93-AC0C-627CA127D746}">
      <dgm:prSet phldrT="[Text]" custT="1"/>
      <dgm:spPr/>
      <dgm:t>
        <a:bodyPr/>
        <a:lstStyle/>
        <a:p>
          <a:r>
            <a:rPr lang="en-US" sz="1800" b="1" dirty="0" smtClean="0">
              <a:solidFill>
                <a:schemeClr val="tx1"/>
              </a:solidFill>
            </a:rPr>
            <a:t>Farm-to-School</a:t>
          </a:r>
          <a:endParaRPr lang="en-US" sz="1800" b="1" dirty="0">
            <a:solidFill>
              <a:schemeClr val="tx1"/>
            </a:solidFill>
          </a:endParaRPr>
        </a:p>
      </dgm:t>
    </dgm:pt>
    <dgm:pt modelId="{8D05330D-09CA-4629-8ED3-4B60E79C3D8E}" type="parTrans" cxnId="{54B6EAC3-8CB6-4037-B970-5B59CFDAF75E}">
      <dgm:prSet/>
      <dgm:spPr/>
      <dgm:t>
        <a:bodyPr/>
        <a:lstStyle/>
        <a:p>
          <a:endParaRPr lang="en-US"/>
        </a:p>
      </dgm:t>
    </dgm:pt>
    <dgm:pt modelId="{AF4062D9-E60D-43F5-A743-FD245E9D7378}" type="sibTrans" cxnId="{54B6EAC3-8CB6-4037-B970-5B59CFDAF75E}">
      <dgm:prSet/>
      <dgm:spPr/>
      <dgm:t>
        <a:bodyPr/>
        <a:lstStyle/>
        <a:p>
          <a:endParaRPr lang="en-US"/>
        </a:p>
      </dgm:t>
    </dgm:pt>
    <dgm:pt modelId="{A6C9274D-B876-44D5-8C19-B23F412DB293}">
      <dgm:prSet phldrT="[Text]" custT="1"/>
      <dgm:spPr/>
      <dgm:t>
        <a:bodyPr/>
        <a:lstStyle/>
        <a:p>
          <a:r>
            <a:rPr lang="en-US" sz="1300" dirty="0" smtClean="0"/>
            <a:t>GAP certification for small, local farmers</a:t>
          </a:r>
          <a:endParaRPr lang="en-US" sz="1300" dirty="0"/>
        </a:p>
      </dgm:t>
    </dgm:pt>
    <dgm:pt modelId="{0AB6F263-AC5F-4C9F-A7AA-E863503535FF}" type="parTrans" cxnId="{A47C42C1-4ADF-4B25-AB9F-68B03E52C71E}">
      <dgm:prSet/>
      <dgm:spPr/>
      <dgm:t>
        <a:bodyPr/>
        <a:lstStyle/>
        <a:p>
          <a:endParaRPr lang="en-US"/>
        </a:p>
      </dgm:t>
    </dgm:pt>
    <dgm:pt modelId="{02B13F30-E09B-4B4C-A708-DB702C4DBB60}" type="sibTrans" cxnId="{A47C42C1-4ADF-4B25-AB9F-68B03E52C71E}">
      <dgm:prSet/>
      <dgm:spPr/>
      <dgm:t>
        <a:bodyPr/>
        <a:lstStyle/>
        <a:p>
          <a:endParaRPr lang="en-US"/>
        </a:p>
      </dgm:t>
    </dgm:pt>
    <dgm:pt modelId="{F8C9C090-FD84-4725-99D4-C189D56398DA}">
      <dgm:prSet phldrT="[Text]" custT="1"/>
      <dgm:spPr/>
      <dgm:t>
        <a:bodyPr/>
        <a:lstStyle/>
        <a:p>
          <a:r>
            <a:rPr lang="en-US" sz="1800" b="1" dirty="0" smtClean="0">
              <a:solidFill>
                <a:schemeClr val="tx1"/>
              </a:solidFill>
            </a:rPr>
            <a:t>Advocacy</a:t>
          </a:r>
          <a:endParaRPr lang="en-US" sz="1800" b="1" dirty="0">
            <a:solidFill>
              <a:schemeClr val="tx1"/>
            </a:solidFill>
          </a:endParaRPr>
        </a:p>
      </dgm:t>
    </dgm:pt>
    <dgm:pt modelId="{5F84BCA5-25D8-4B31-B6D1-630B825AFB2E}" type="parTrans" cxnId="{0614F15E-8831-4708-B8D2-F5B8BDF1E936}">
      <dgm:prSet/>
      <dgm:spPr/>
      <dgm:t>
        <a:bodyPr/>
        <a:lstStyle/>
        <a:p>
          <a:endParaRPr lang="en-US"/>
        </a:p>
      </dgm:t>
    </dgm:pt>
    <dgm:pt modelId="{C3A7B5AD-EF54-4B3C-BD07-39310A6ADDE7}" type="sibTrans" cxnId="{0614F15E-8831-4708-B8D2-F5B8BDF1E936}">
      <dgm:prSet/>
      <dgm:spPr/>
      <dgm:t>
        <a:bodyPr/>
        <a:lstStyle/>
        <a:p>
          <a:endParaRPr lang="en-US"/>
        </a:p>
      </dgm:t>
    </dgm:pt>
    <dgm:pt modelId="{03185B33-E9D2-4F24-BC74-6AEC9BAF890F}">
      <dgm:prSet phldrT="[Text]" custT="1"/>
      <dgm:spPr/>
      <dgm:t>
        <a:bodyPr/>
        <a:lstStyle/>
        <a:p>
          <a:r>
            <a:rPr lang="en-US" sz="1300" dirty="0" smtClean="0"/>
            <a:t>Lead annual Charlotte-</a:t>
          </a:r>
          <a:r>
            <a:rPr lang="en-US" sz="1300" dirty="0" err="1" smtClean="0"/>
            <a:t>Meck</a:t>
          </a:r>
          <a:r>
            <a:rPr lang="en-US" sz="1300" dirty="0" smtClean="0"/>
            <a:t> State of the Plate – food assessment</a:t>
          </a:r>
          <a:endParaRPr lang="en-US" sz="1300" dirty="0"/>
        </a:p>
      </dgm:t>
    </dgm:pt>
    <dgm:pt modelId="{FFC301F0-6A76-4984-A7E5-B9EE8B1317DB}" type="parTrans" cxnId="{5A3D6154-9CB2-4016-B179-E3A7B19B14B0}">
      <dgm:prSet/>
      <dgm:spPr/>
      <dgm:t>
        <a:bodyPr/>
        <a:lstStyle/>
        <a:p>
          <a:endParaRPr lang="en-US"/>
        </a:p>
      </dgm:t>
    </dgm:pt>
    <dgm:pt modelId="{01AEEAA4-92AB-4318-A2C8-82F5C00E6816}" type="sibTrans" cxnId="{5A3D6154-9CB2-4016-B179-E3A7B19B14B0}">
      <dgm:prSet/>
      <dgm:spPr/>
      <dgm:t>
        <a:bodyPr/>
        <a:lstStyle/>
        <a:p>
          <a:endParaRPr lang="en-US"/>
        </a:p>
      </dgm:t>
    </dgm:pt>
    <dgm:pt modelId="{625FB492-E84F-473D-A5D5-AA7935E15277}">
      <dgm:prSet phldrT="[Text]" custT="1"/>
      <dgm:spPr/>
      <dgm:t>
        <a:bodyPr/>
        <a:lstStyle/>
        <a:p>
          <a:r>
            <a:rPr lang="en-US" sz="1300" dirty="0" smtClean="0"/>
            <a:t>Partner with Queen City Forward on Innovation Challenge FOOD </a:t>
          </a:r>
          <a:endParaRPr lang="en-US" sz="1300" dirty="0"/>
        </a:p>
      </dgm:t>
    </dgm:pt>
    <dgm:pt modelId="{27A549E3-9949-4B64-AF13-91D6C7DC2CF5}" type="parTrans" cxnId="{B86619AC-170B-48EA-9032-5FFB38479AA1}">
      <dgm:prSet/>
      <dgm:spPr/>
      <dgm:t>
        <a:bodyPr/>
        <a:lstStyle/>
        <a:p>
          <a:endParaRPr lang="en-US"/>
        </a:p>
      </dgm:t>
    </dgm:pt>
    <dgm:pt modelId="{328F8932-060E-4DBB-A410-E375EAF5FE01}" type="sibTrans" cxnId="{B86619AC-170B-48EA-9032-5FFB38479AA1}">
      <dgm:prSet/>
      <dgm:spPr/>
      <dgm:t>
        <a:bodyPr/>
        <a:lstStyle/>
        <a:p>
          <a:endParaRPr lang="en-US"/>
        </a:p>
      </dgm:t>
    </dgm:pt>
    <dgm:pt modelId="{4943D608-59B3-478C-BD52-6095ED719C04}">
      <dgm:prSet phldrT="[Text]" custT="1"/>
      <dgm:spPr/>
      <dgm:t>
        <a:bodyPr/>
        <a:lstStyle/>
        <a:p>
          <a:r>
            <a:rPr lang="en-US" sz="1300" dirty="0" smtClean="0"/>
            <a:t>Partner with CMS to apply for a feasibility grant to purchase local foods for cafeterias</a:t>
          </a:r>
          <a:endParaRPr lang="en-US" sz="1300" dirty="0"/>
        </a:p>
      </dgm:t>
    </dgm:pt>
    <dgm:pt modelId="{F26D80C8-BFB1-4F28-B579-D2E6E8013996}" type="parTrans" cxnId="{C0C677B4-8D10-43A0-B821-725FDC97D229}">
      <dgm:prSet/>
      <dgm:spPr/>
      <dgm:t>
        <a:bodyPr/>
        <a:lstStyle/>
        <a:p>
          <a:endParaRPr lang="en-US"/>
        </a:p>
      </dgm:t>
    </dgm:pt>
    <dgm:pt modelId="{7E08AB90-5ED9-45CE-8459-9BA29B351434}" type="sibTrans" cxnId="{C0C677B4-8D10-43A0-B821-725FDC97D229}">
      <dgm:prSet/>
      <dgm:spPr/>
      <dgm:t>
        <a:bodyPr/>
        <a:lstStyle/>
        <a:p>
          <a:endParaRPr lang="en-US"/>
        </a:p>
      </dgm:t>
    </dgm:pt>
    <dgm:pt modelId="{E585E172-9B2D-4924-B9BB-5747A583773E}">
      <dgm:prSet phldrT="[Text]" custT="1"/>
      <dgm:spPr/>
      <dgm:t>
        <a:bodyPr/>
        <a:lstStyle/>
        <a:p>
          <a:r>
            <a:rPr lang="en-US" sz="1300" dirty="0" smtClean="0"/>
            <a:t>Design system for leveraging Experts Panel &amp; members in advocacy</a:t>
          </a:r>
          <a:endParaRPr lang="en-US" sz="1300" dirty="0"/>
        </a:p>
      </dgm:t>
    </dgm:pt>
    <dgm:pt modelId="{6BF34589-4E68-4116-ADEE-8AE1295C6630}" type="parTrans" cxnId="{42E9CF2F-4195-4891-933B-03CF586A4471}">
      <dgm:prSet/>
      <dgm:spPr/>
      <dgm:t>
        <a:bodyPr/>
        <a:lstStyle/>
        <a:p>
          <a:endParaRPr lang="en-US"/>
        </a:p>
      </dgm:t>
    </dgm:pt>
    <dgm:pt modelId="{EA4249EA-B190-4AD6-8AC9-A2BCCE8C2325}" type="sibTrans" cxnId="{42E9CF2F-4195-4891-933B-03CF586A4471}">
      <dgm:prSet/>
      <dgm:spPr/>
      <dgm:t>
        <a:bodyPr/>
        <a:lstStyle/>
        <a:p>
          <a:endParaRPr lang="en-US"/>
        </a:p>
      </dgm:t>
    </dgm:pt>
    <dgm:pt modelId="{BF58445F-F5F7-4335-B4ED-23DF8A05579D}">
      <dgm:prSet phldrT="[Text]" custT="1"/>
      <dgm:spPr/>
      <dgm:t>
        <a:bodyPr/>
        <a:lstStyle/>
        <a:p>
          <a:r>
            <a:rPr lang="en-US" sz="1300" dirty="0" smtClean="0"/>
            <a:t>Leverage </a:t>
          </a:r>
          <a:r>
            <a:rPr lang="en-US" sz="1300" dirty="0" err="1" smtClean="0"/>
            <a:t>FoodCorps</a:t>
          </a:r>
          <a:r>
            <a:rPr lang="en-US" sz="1300" dirty="0" smtClean="0"/>
            <a:t> Service Member for research &amp; planning</a:t>
          </a:r>
          <a:endParaRPr lang="en-US" sz="1300" dirty="0"/>
        </a:p>
      </dgm:t>
    </dgm:pt>
    <dgm:pt modelId="{BE91BF00-01BE-4007-93A6-EF05AEF8DC1F}" type="parTrans" cxnId="{9B883E79-F5D8-4D96-9E48-F7126AEC86A7}">
      <dgm:prSet/>
      <dgm:spPr/>
      <dgm:t>
        <a:bodyPr/>
        <a:lstStyle/>
        <a:p>
          <a:endParaRPr lang="en-US"/>
        </a:p>
      </dgm:t>
    </dgm:pt>
    <dgm:pt modelId="{88ED50D6-A5CB-4A7C-BE74-3116A25CCE21}" type="sibTrans" cxnId="{9B883E79-F5D8-4D96-9E48-F7126AEC86A7}">
      <dgm:prSet/>
      <dgm:spPr/>
      <dgm:t>
        <a:bodyPr/>
        <a:lstStyle/>
        <a:p>
          <a:endParaRPr lang="en-US"/>
        </a:p>
      </dgm:t>
    </dgm:pt>
    <dgm:pt modelId="{6BD778AE-2412-412F-9962-34F62EE27849}">
      <dgm:prSet phldrT="[Text]" custT="1"/>
      <dgm:spPr/>
      <dgm:t>
        <a:bodyPr/>
        <a:lstStyle/>
        <a:p>
          <a:r>
            <a:rPr lang="en-US" sz="1300" dirty="0" smtClean="0"/>
            <a:t>Create “knowledge hub” – digital research archive on the local food system</a:t>
          </a:r>
          <a:endParaRPr lang="en-US" sz="1300" dirty="0"/>
        </a:p>
      </dgm:t>
    </dgm:pt>
    <dgm:pt modelId="{CC1A9273-6F38-46B8-A26C-A1C019124885}" type="parTrans" cxnId="{9429840D-D840-440F-814E-0453EA34D6E1}">
      <dgm:prSet/>
      <dgm:spPr/>
      <dgm:t>
        <a:bodyPr/>
        <a:lstStyle/>
        <a:p>
          <a:endParaRPr lang="en-US"/>
        </a:p>
      </dgm:t>
    </dgm:pt>
    <dgm:pt modelId="{4AC45090-7456-444C-8E17-A9EC98278081}" type="sibTrans" cxnId="{9429840D-D840-440F-814E-0453EA34D6E1}">
      <dgm:prSet/>
      <dgm:spPr/>
      <dgm:t>
        <a:bodyPr/>
        <a:lstStyle/>
        <a:p>
          <a:endParaRPr lang="en-US"/>
        </a:p>
      </dgm:t>
    </dgm:pt>
    <dgm:pt modelId="{2E32570C-04B0-4C65-BFFF-FE30E823B12C}" type="pres">
      <dgm:prSet presAssocID="{46FD8D97-C469-4FD1-99A1-D0309330EFD8}" presName="Name0" presStyleCnt="0">
        <dgm:presLayoutVars>
          <dgm:dir/>
          <dgm:animLvl val="lvl"/>
          <dgm:resizeHandles val="exact"/>
        </dgm:presLayoutVars>
      </dgm:prSet>
      <dgm:spPr/>
      <dgm:t>
        <a:bodyPr/>
        <a:lstStyle/>
        <a:p>
          <a:endParaRPr lang="en-US"/>
        </a:p>
      </dgm:t>
    </dgm:pt>
    <dgm:pt modelId="{42895158-DDB4-4A13-AF53-F531BDE8B289}" type="pres">
      <dgm:prSet presAssocID="{8FA09559-2731-4805-B0E1-A9EDE0234F05}" presName="linNode" presStyleCnt="0"/>
      <dgm:spPr/>
    </dgm:pt>
    <dgm:pt modelId="{E23DB857-1416-42E5-989E-45F7E7AD67D0}" type="pres">
      <dgm:prSet presAssocID="{8FA09559-2731-4805-B0E1-A9EDE0234F05}" presName="parentText" presStyleLbl="node1" presStyleIdx="0" presStyleCnt="3">
        <dgm:presLayoutVars>
          <dgm:chMax val="1"/>
          <dgm:bulletEnabled val="1"/>
        </dgm:presLayoutVars>
      </dgm:prSet>
      <dgm:spPr/>
      <dgm:t>
        <a:bodyPr/>
        <a:lstStyle/>
        <a:p>
          <a:endParaRPr lang="en-US"/>
        </a:p>
      </dgm:t>
    </dgm:pt>
    <dgm:pt modelId="{52EE74B3-87FB-4E5A-B31C-9F5D7505B4BF}" type="pres">
      <dgm:prSet presAssocID="{8FA09559-2731-4805-B0E1-A9EDE0234F05}" presName="descendantText" presStyleLbl="alignAccFollowNode1" presStyleIdx="0" presStyleCnt="3" custScaleX="120129" custScaleY="115968">
        <dgm:presLayoutVars>
          <dgm:bulletEnabled val="1"/>
        </dgm:presLayoutVars>
      </dgm:prSet>
      <dgm:spPr/>
      <dgm:t>
        <a:bodyPr/>
        <a:lstStyle/>
        <a:p>
          <a:endParaRPr lang="en-US"/>
        </a:p>
      </dgm:t>
    </dgm:pt>
    <dgm:pt modelId="{619D9BC2-C4BC-4D85-8744-471EC85FCD85}" type="pres">
      <dgm:prSet presAssocID="{1FE46663-15A5-4CED-BC95-C4E9A612753D}" presName="sp" presStyleCnt="0"/>
      <dgm:spPr/>
    </dgm:pt>
    <dgm:pt modelId="{90F7F697-7561-4FDD-BD94-A0ED77A07864}" type="pres">
      <dgm:prSet presAssocID="{249FEF3C-9A23-4C93-AC0C-627CA127D746}" presName="linNode" presStyleCnt="0"/>
      <dgm:spPr/>
    </dgm:pt>
    <dgm:pt modelId="{5CCCD655-4820-4928-9D85-8B946D9B8302}" type="pres">
      <dgm:prSet presAssocID="{249FEF3C-9A23-4C93-AC0C-627CA127D746}" presName="parentText" presStyleLbl="node1" presStyleIdx="1" presStyleCnt="3">
        <dgm:presLayoutVars>
          <dgm:chMax val="1"/>
          <dgm:bulletEnabled val="1"/>
        </dgm:presLayoutVars>
      </dgm:prSet>
      <dgm:spPr/>
      <dgm:t>
        <a:bodyPr/>
        <a:lstStyle/>
        <a:p>
          <a:endParaRPr lang="en-US"/>
        </a:p>
      </dgm:t>
    </dgm:pt>
    <dgm:pt modelId="{1CE35D06-8B9F-44A9-9723-A3B4372582D2}" type="pres">
      <dgm:prSet presAssocID="{249FEF3C-9A23-4C93-AC0C-627CA127D746}" presName="descendantText" presStyleLbl="alignAccFollowNode1" presStyleIdx="1" presStyleCnt="3" custScaleX="119949">
        <dgm:presLayoutVars>
          <dgm:bulletEnabled val="1"/>
        </dgm:presLayoutVars>
      </dgm:prSet>
      <dgm:spPr/>
      <dgm:t>
        <a:bodyPr/>
        <a:lstStyle/>
        <a:p>
          <a:endParaRPr lang="en-US"/>
        </a:p>
      </dgm:t>
    </dgm:pt>
    <dgm:pt modelId="{1B59D12A-807D-43B7-A7B4-6671176838D7}" type="pres">
      <dgm:prSet presAssocID="{AF4062D9-E60D-43F5-A743-FD245E9D7378}" presName="sp" presStyleCnt="0"/>
      <dgm:spPr/>
    </dgm:pt>
    <dgm:pt modelId="{1ED894CB-1CE3-4E32-8ECE-61FD78EDBD6D}" type="pres">
      <dgm:prSet presAssocID="{F8C9C090-FD84-4725-99D4-C189D56398DA}" presName="linNode" presStyleCnt="0"/>
      <dgm:spPr/>
    </dgm:pt>
    <dgm:pt modelId="{E9FE7F9B-4AD5-4694-A2D4-2E827CC75A25}" type="pres">
      <dgm:prSet presAssocID="{F8C9C090-FD84-4725-99D4-C189D56398DA}" presName="parentText" presStyleLbl="node1" presStyleIdx="2" presStyleCnt="3">
        <dgm:presLayoutVars>
          <dgm:chMax val="1"/>
          <dgm:bulletEnabled val="1"/>
        </dgm:presLayoutVars>
      </dgm:prSet>
      <dgm:spPr/>
      <dgm:t>
        <a:bodyPr/>
        <a:lstStyle/>
        <a:p>
          <a:endParaRPr lang="en-US"/>
        </a:p>
      </dgm:t>
    </dgm:pt>
    <dgm:pt modelId="{0EECCE00-EFA4-498B-9209-410CC834FFB7}" type="pres">
      <dgm:prSet presAssocID="{F8C9C090-FD84-4725-99D4-C189D56398DA}" presName="descendantText" presStyleLbl="alignAccFollowNode1" presStyleIdx="2" presStyleCnt="3" custScaleX="120130">
        <dgm:presLayoutVars>
          <dgm:bulletEnabled val="1"/>
        </dgm:presLayoutVars>
      </dgm:prSet>
      <dgm:spPr/>
      <dgm:t>
        <a:bodyPr/>
        <a:lstStyle/>
        <a:p>
          <a:endParaRPr lang="en-US"/>
        </a:p>
      </dgm:t>
    </dgm:pt>
  </dgm:ptLst>
  <dgm:cxnLst>
    <dgm:cxn modelId="{BE8E6F39-D1C2-42C3-BCA4-209C3C29221F}" type="presOf" srcId="{F8C9C090-FD84-4725-99D4-C189D56398DA}" destId="{E9FE7F9B-4AD5-4694-A2D4-2E827CC75A25}" srcOrd="0" destOrd="0" presId="urn:microsoft.com/office/officeart/2005/8/layout/vList5"/>
    <dgm:cxn modelId="{2A27D17E-7A95-4949-8BB2-8F723627766D}" srcId="{8FA09559-2731-4805-B0E1-A9EDE0234F05}" destId="{BE693C42-5EC2-4EA1-B0B7-C5BA9A61FCB8}" srcOrd="0" destOrd="0" parTransId="{9AAC9148-8EF4-4B5A-8745-7FC2FA6B6AD7}" sibTransId="{9D00988C-04F4-4177-BDDB-5130F6E95DD7}"/>
    <dgm:cxn modelId="{CD201303-020C-427A-95C2-CE9CE88069CF}" type="presOf" srcId="{6BD778AE-2412-412F-9962-34F62EE27849}" destId="{0EECCE00-EFA4-498B-9209-410CC834FFB7}" srcOrd="0" destOrd="2" presId="urn:microsoft.com/office/officeart/2005/8/layout/vList5"/>
    <dgm:cxn modelId="{B86619AC-170B-48EA-9032-5FFB38479AA1}" srcId="{8FA09559-2731-4805-B0E1-A9EDE0234F05}" destId="{625FB492-E84F-473D-A5D5-AA7935E15277}" srcOrd="2" destOrd="0" parTransId="{27A549E3-9949-4B64-AF13-91D6C7DC2CF5}" sibTransId="{328F8932-060E-4DBB-A410-E375EAF5FE01}"/>
    <dgm:cxn modelId="{09F42FE5-75EB-4FAC-9508-FA62CF8330C6}" type="presOf" srcId="{46FD8D97-C469-4FD1-99A1-D0309330EFD8}" destId="{2E32570C-04B0-4C65-BFFF-FE30E823B12C}" srcOrd="0" destOrd="0" presId="urn:microsoft.com/office/officeart/2005/8/layout/vList5"/>
    <dgm:cxn modelId="{FE64FC53-8D1D-440F-8CCD-897B7469FE84}" type="presOf" srcId="{4943D608-59B3-478C-BD52-6095ED719C04}" destId="{1CE35D06-8B9F-44A9-9723-A3B4372582D2}" srcOrd="0" destOrd="1" presId="urn:microsoft.com/office/officeart/2005/8/layout/vList5"/>
    <dgm:cxn modelId="{C0C677B4-8D10-43A0-B821-725FDC97D229}" srcId="{249FEF3C-9A23-4C93-AC0C-627CA127D746}" destId="{4943D608-59B3-478C-BD52-6095ED719C04}" srcOrd="1" destOrd="0" parTransId="{F26D80C8-BFB1-4F28-B579-D2E6E8013996}" sibTransId="{7E08AB90-5ED9-45CE-8459-9BA29B351434}"/>
    <dgm:cxn modelId="{5A3D6154-9CB2-4016-B179-E3A7B19B14B0}" srcId="{F8C9C090-FD84-4725-99D4-C189D56398DA}" destId="{03185B33-E9D2-4F24-BC74-6AEC9BAF890F}" srcOrd="0" destOrd="0" parTransId="{FFC301F0-6A76-4984-A7E5-B9EE8B1317DB}" sibTransId="{01AEEAA4-92AB-4318-A2C8-82F5C00E6816}"/>
    <dgm:cxn modelId="{9429840D-D840-440F-814E-0453EA34D6E1}" srcId="{F8C9C090-FD84-4725-99D4-C189D56398DA}" destId="{6BD778AE-2412-412F-9962-34F62EE27849}" srcOrd="2" destOrd="0" parTransId="{CC1A9273-6F38-46B8-A26C-A1C019124885}" sibTransId="{4AC45090-7456-444C-8E17-A9EC98278081}"/>
    <dgm:cxn modelId="{A47C42C1-4ADF-4B25-AB9F-68B03E52C71E}" srcId="{249FEF3C-9A23-4C93-AC0C-627CA127D746}" destId="{A6C9274D-B876-44D5-8C19-B23F412DB293}" srcOrd="0" destOrd="0" parTransId="{0AB6F263-AC5F-4C9F-A7AA-E863503535FF}" sibTransId="{02B13F30-E09B-4B4C-A708-DB702C4DBB60}"/>
    <dgm:cxn modelId="{76C6B4BF-D359-41F0-A753-2D4224C27716}" srcId="{8FA09559-2731-4805-B0E1-A9EDE0234F05}" destId="{B845C9C2-352E-4F81-98AC-18C5808D2961}" srcOrd="1" destOrd="0" parTransId="{B9F6D88D-977F-4E90-827A-F816B8071B57}" sibTransId="{564D3CD0-5903-40EB-9A74-ADD810EDAD3A}"/>
    <dgm:cxn modelId="{F5F6818C-1669-4381-A1BF-2C98D9D0B207}" srcId="{46FD8D97-C469-4FD1-99A1-D0309330EFD8}" destId="{8FA09559-2731-4805-B0E1-A9EDE0234F05}" srcOrd="0" destOrd="0" parTransId="{CFADAE0E-A3A6-41F4-A671-16D76F773DC6}" sibTransId="{1FE46663-15A5-4CED-BC95-C4E9A612753D}"/>
    <dgm:cxn modelId="{29D0D9D7-05D0-4EBF-89E8-CFA6C3A3E8B7}" type="presOf" srcId="{BE693C42-5EC2-4EA1-B0B7-C5BA9A61FCB8}" destId="{52EE74B3-87FB-4E5A-B31C-9F5D7505B4BF}" srcOrd="0" destOrd="0" presId="urn:microsoft.com/office/officeart/2005/8/layout/vList5"/>
    <dgm:cxn modelId="{F54A9A42-D8EB-476D-90BB-A513A4978B5D}" type="presOf" srcId="{249FEF3C-9A23-4C93-AC0C-627CA127D746}" destId="{5CCCD655-4820-4928-9D85-8B946D9B8302}" srcOrd="0" destOrd="0" presId="urn:microsoft.com/office/officeart/2005/8/layout/vList5"/>
    <dgm:cxn modelId="{1101F8E3-15D2-473C-9877-495B964B8E4C}" type="presOf" srcId="{E585E172-9B2D-4924-B9BB-5747A583773E}" destId="{0EECCE00-EFA4-498B-9209-410CC834FFB7}" srcOrd="0" destOrd="1" presId="urn:microsoft.com/office/officeart/2005/8/layout/vList5"/>
    <dgm:cxn modelId="{0614F15E-8831-4708-B8D2-F5B8BDF1E936}" srcId="{46FD8D97-C469-4FD1-99A1-D0309330EFD8}" destId="{F8C9C090-FD84-4725-99D4-C189D56398DA}" srcOrd="2" destOrd="0" parTransId="{5F84BCA5-25D8-4B31-B6D1-630B825AFB2E}" sibTransId="{C3A7B5AD-EF54-4B3C-BD07-39310A6ADDE7}"/>
    <dgm:cxn modelId="{9B883E79-F5D8-4D96-9E48-F7126AEC86A7}" srcId="{249FEF3C-9A23-4C93-AC0C-627CA127D746}" destId="{BF58445F-F5F7-4335-B4ED-23DF8A05579D}" srcOrd="2" destOrd="0" parTransId="{BE91BF00-01BE-4007-93A6-EF05AEF8DC1F}" sibTransId="{88ED50D6-A5CB-4A7C-BE74-3116A25CCE21}"/>
    <dgm:cxn modelId="{EBAD51E1-A0FB-4B00-AA68-97EDAE797C8A}" type="presOf" srcId="{A6C9274D-B876-44D5-8C19-B23F412DB293}" destId="{1CE35D06-8B9F-44A9-9723-A3B4372582D2}" srcOrd="0" destOrd="0" presId="urn:microsoft.com/office/officeart/2005/8/layout/vList5"/>
    <dgm:cxn modelId="{42E9CF2F-4195-4891-933B-03CF586A4471}" srcId="{F8C9C090-FD84-4725-99D4-C189D56398DA}" destId="{E585E172-9B2D-4924-B9BB-5747A583773E}" srcOrd="1" destOrd="0" parTransId="{6BF34589-4E68-4116-ADEE-8AE1295C6630}" sibTransId="{EA4249EA-B190-4AD6-8AC9-A2BCCE8C2325}"/>
    <dgm:cxn modelId="{611F440A-CB77-4C5B-A3B0-A7DBD59AF938}" type="presOf" srcId="{8FA09559-2731-4805-B0E1-A9EDE0234F05}" destId="{E23DB857-1416-42E5-989E-45F7E7AD67D0}" srcOrd="0" destOrd="0" presId="urn:microsoft.com/office/officeart/2005/8/layout/vList5"/>
    <dgm:cxn modelId="{9D2D911D-8CBD-4871-94AE-B237B80C2E5D}" type="presOf" srcId="{625FB492-E84F-473D-A5D5-AA7935E15277}" destId="{52EE74B3-87FB-4E5A-B31C-9F5D7505B4BF}" srcOrd="0" destOrd="2" presId="urn:microsoft.com/office/officeart/2005/8/layout/vList5"/>
    <dgm:cxn modelId="{FB1BB062-DD50-41F3-B740-5275FDE55D30}" type="presOf" srcId="{B845C9C2-352E-4F81-98AC-18C5808D2961}" destId="{52EE74B3-87FB-4E5A-B31C-9F5D7505B4BF}" srcOrd="0" destOrd="1" presId="urn:microsoft.com/office/officeart/2005/8/layout/vList5"/>
    <dgm:cxn modelId="{54B6EAC3-8CB6-4037-B970-5B59CFDAF75E}" srcId="{46FD8D97-C469-4FD1-99A1-D0309330EFD8}" destId="{249FEF3C-9A23-4C93-AC0C-627CA127D746}" srcOrd="1" destOrd="0" parTransId="{8D05330D-09CA-4629-8ED3-4B60E79C3D8E}" sibTransId="{AF4062D9-E60D-43F5-A743-FD245E9D7378}"/>
    <dgm:cxn modelId="{E2967FAA-25AB-43F2-9BA3-0011DCED96DA}" type="presOf" srcId="{03185B33-E9D2-4F24-BC74-6AEC9BAF890F}" destId="{0EECCE00-EFA4-498B-9209-410CC834FFB7}" srcOrd="0" destOrd="0" presId="urn:microsoft.com/office/officeart/2005/8/layout/vList5"/>
    <dgm:cxn modelId="{69A65832-F8FF-4787-9636-D7BB0AA46C4E}" type="presOf" srcId="{BF58445F-F5F7-4335-B4ED-23DF8A05579D}" destId="{1CE35D06-8B9F-44A9-9723-A3B4372582D2}" srcOrd="0" destOrd="2" presId="urn:microsoft.com/office/officeart/2005/8/layout/vList5"/>
    <dgm:cxn modelId="{8360387A-A42D-46D4-9023-281ECCFCE1AB}" type="presParOf" srcId="{2E32570C-04B0-4C65-BFFF-FE30E823B12C}" destId="{42895158-DDB4-4A13-AF53-F531BDE8B289}" srcOrd="0" destOrd="0" presId="urn:microsoft.com/office/officeart/2005/8/layout/vList5"/>
    <dgm:cxn modelId="{2B9676D3-E124-4F6B-A156-8070C5535E80}" type="presParOf" srcId="{42895158-DDB4-4A13-AF53-F531BDE8B289}" destId="{E23DB857-1416-42E5-989E-45F7E7AD67D0}" srcOrd="0" destOrd="0" presId="urn:microsoft.com/office/officeart/2005/8/layout/vList5"/>
    <dgm:cxn modelId="{468798F2-583D-4E79-9122-2A255DBF4838}" type="presParOf" srcId="{42895158-DDB4-4A13-AF53-F531BDE8B289}" destId="{52EE74B3-87FB-4E5A-B31C-9F5D7505B4BF}" srcOrd="1" destOrd="0" presId="urn:microsoft.com/office/officeart/2005/8/layout/vList5"/>
    <dgm:cxn modelId="{B174092D-4333-4B46-93A6-004B13DEBC58}" type="presParOf" srcId="{2E32570C-04B0-4C65-BFFF-FE30E823B12C}" destId="{619D9BC2-C4BC-4D85-8744-471EC85FCD85}" srcOrd="1" destOrd="0" presId="urn:microsoft.com/office/officeart/2005/8/layout/vList5"/>
    <dgm:cxn modelId="{1F7DA662-249E-496F-9503-8FE33A10DC24}" type="presParOf" srcId="{2E32570C-04B0-4C65-BFFF-FE30E823B12C}" destId="{90F7F697-7561-4FDD-BD94-A0ED77A07864}" srcOrd="2" destOrd="0" presId="urn:microsoft.com/office/officeart/2005/8/layout/vList5"/>
    <dgm:cxn modelId="{63AC93BA-C7F0-4AE5-B58C-3FD89888DE2F}" type="presParOf" srcId="{90F7F697-7561-4FDD-BD94-A0ED77A07864}" destId="{5CCCD655-4820-4928-9D85-8B946D9B8302}" srcOrd="0" destOrd="0" presId="urn:microsoft.com/office/officeart/2005/8/layout/vList5"/>
    <dgm:cxn modelId="{A755B703-DF71-441A-9F4C-B1F3717EFC97}" type="presParOf" srcId="{90F7F697-7561-4FDD-BD94-A0ED77A07864}" destId="{1CE35D06-8B9F-44A9-9723-A3B4372582D2}" srcOrd="1" destOrd="0" presId="urn:microsoft.com/office/officeart/2005/8/layout/vList5"/>
    <dgm:cxn modelId="{3B45891A-35A8-4CDC-B34C-D6D2A8E90522}" type="presParOf" srcId="{2E32570C-04B0-4C65-BFFF-FE30E823B12C}" destId="{1B59D12A-807D-43B7-A7B4-6671176838D7}" srcOrd="3" destOrd="0" presId="urn:microsoft.com/office/officeart/2005/8/layout/vList5"/>
    <dgm:cxn modelId="{A7D5DF4E-5342-4909-AB28-F83C3771E901}" type="presParOf" srcId="{2E32570C-04B0-4C65-BFFF-FE30E823B12C}" destId="{1ED894CB-1CE3-4E32-8ECE-61FD78EDBD6D}" srcOrd="4" destOrd="0" presId="urn:microsoft.com/office/officeart/2005/8/layout/vList5"/>
    <dgm:cxn modelId="{BA86BEA4-D4F4-46E2-89E6-BE8F1F34CD06}" type="presParOf" srcId="{1ED894CB-1CE3-4E32-8ECE-61FD78EDBD6D}" destId="{E9FE7F9B-4AD5-4694-A2D4-2E827CC75A25}" srcOrd="0" destOrd="0" presId="urn:microsoft.com/office/officeart/2005/8/layout/vList5"/>
    <dgm:cxn modelId="{9A36C716-E925-41E3-BD30-B0FB8942F3BD}" type="presParOf" srcId="{1ED894CB-1CE3-4E32-8ECE-61FD78EDBD6D}" destId="{0EECCE00-EFA4-498B-9209-410CC834FFB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447CCB23-A9E8-AB43-B24E-C50E83996389}" type="datetimeFigureOut">
              <a:rPr lang="en-US"/>
              <a:pPr>
                <a:defRPr/>
              </a:pPr>
              <a:t>12/1/2015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8209F4B5-0134-BD4D-AB7B-268B454DF981}" type="slidenum">
              <a:rPr lang="en-US"/>
              <a:pPr>
                <a:defRPr/>
              </a:pPr>
              <a:t>‹#›</a:t>
            </a:fld>
            <a:endParaRPr lang="en-US"/>
          </a:p>
        </p:txBody>
      </p:sp>
    </p:spTree>
    <p:extLst>
      <p:ext uri="{BB962C8B-B14F-4D97-AF65-F5344CB8AC3E}">
        <p14:creationId xmlns:p14="http://schemas.microsoft.com/office/powerpoint/2010/main" val="6858618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en-US"/>
          </a:p>
        </p:txBody>
      </p:sp>
      <p:sp>
        <p:nvSpPr>
          <p:cNvPr id="3993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ECC73919-24A9-1F4D-8510-E4B333FC7F76}" type="datetime1">
              <a:rPr lang="en-US"/>
              <a:pPr>
                <a:defRPr/>
              </a:pPr>
              <a:t>12/1/2015</a:t>
            </a:fld>
            <a:endParaRPr lang="en-US"/>
          </a:p>
        </p:txBody>
      </p:sp>
      <p:sp>
        <p:nvSpPr>
          <p:cNvPr id="399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3994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994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en-US"/>
          </a:p>
        </p:txBody>
      </p:sp>
      <p:sp>
        <p:nvSpPr>
          <p:cNvPr id="3994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D4E84827-9AEE-C043-975E-535420AE5877}" type="slidenum">
              <a:rPr lang="en-US"/>
              <a:pPr>
                <a:defRPr/>
              </a:pPr>
              <a:t>‹#›</a:t>
            </a:fld>
            <a:endParaRPr lang="en-US"/>
          </a:p>
        </p:txBody>
      </p:sp>
    </p:spTree>
    <p:extLst>
      <p:ext uri="{BB962C8B-B14F-4D97-AF65-F5344CB8AC3E}">
        <p14:creationId xmlns:p14="http://schemas.microsoft.com/office/powerpoint/2010/main" val="280996334"/>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Calibri" charset="0"/>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E00CCFF-BEF7-400E-80A0-CB9CCA0077EE}" type="slidenum">
              <a:rPr lang="en-US" smtClean="0"/>
              <a:pPr>
                <a:defRPr/>
              </a:pPr>
              <a:t>2</a:t>
            </a:fld>
            <a:endParaRPr lang="en-US" dirty="0"/>
          </a:p>
        </p:txBody>
      </p:sp>
    </p:spTree>
    <p:extLst>
      <p:ext uri="{BB962C8B-B14F-4D97-AF65-F5344CB8AC3E}">
        <p14:creationId xmlns:p14="http://schemas.microsoft.com/office/powerpoint/2010/main" val="2169733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83CD-6B48-446F-81A4-73D37D43DF40}" type="slidenum">
              <a:rPr lang="en-US" smtClean="0"/>
              <a:pPr/>
              <a:t>27</a:t>
            </a:fld>
            <a:endParaRPr lang="en-US"/>
          </a:p>
        </p:txBody>
      </p:sp>
    </p:spTree>
    <p:extLst>
      <p:ext uri="{BB962C8B-B14F-4D97-AF65-F5344CB8AC3E}">
        <p14:creationId xmlns:p14="http://schemas.microsoft.com/office/powerpoint/2010/main" val="2783454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3660A7-2461-42E2-8D8C-B53902E74794}"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2328854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b="1" dirty="0" smtClean="0"/>
              <a:t>The group charged  with</a:t>
            </a:r>
            <a:r>
              <a:rPr lang="en-US" sz="1200" b="1" kern="1200" dirty="0" smtClean="0">
                <a:solidFill>
                  <a:schemeClr val="tx1"/>
                </a:solidFill>
                <a:latin typeface="+mn-lt"/>
                <a:ea typeface="+mn-ea"/>
                <a:cs typeface="+mn-cs"/>
              </a:rPr>
              <a:t> continuous improvement that facilitates the rebuilding of the local food economy through a diverse approach addressing all the components of a healthy food system.</a:t>
            </a:r>
            <a:r>
              <a:rPr lang="en-US" sz="1200" kern="1200" dirty="0" smtClean="0">
                <a:solidFill>
                  <a:schemeClr val="tx1"/>
                </a:solidFill>
                <a:latin typeface="+mn-lt"/>
                <a:ea typeface="+mn-ea"/>
                <a:cs typeface="+mn-cs"/>
              </a:rPr>
              <a:t>  </a:t>
            </a:r>
          </a:p>
          <a:p>
            <a:pPr lvl="0">
              <a:buFont typeface="Arial" pitchFamily="34" charset="0"/>
              <a:buChar char="•"/>
            </a:pPr>
            <a:r>
              <a:rPr lang="en-US" sz="1200" kern="1200" dirty="0" smtClean="0">
                <a:solidFill>
                  <a:schemeClr val="tx1"/>
                </a:solidFill>
                <a:latin typeface="+mn-lt"/>
                <a:ea typeface="+mn-ea"/>
                <a:cs typeface="+mn-cs"/>
              </a:rPr>
              <a:t>Bottom up grassroots</a:t>
            </a:r>
            <a:r>
              <a:rPr lang="en-US" sz="1200" kern="1200" baseline="0" dirty="0" smtClean="0">
                <a:solidFill>
                  <a:schemeClr val="tx1"/>
                </a:solidFill>
                <a:latin typeface="+mn-lt"/>
                <a:ea typeface="+mn-ea"/>
                <a:cs typeface="+mn-cs"/>
              </a:rPr>
              <a:t> and the top down leadership meeting in the middle equals critical mass</a:t>
            </a:r>
          </a:p>
          <a:p>
            <a:pPr lvl="0">
              <a:buFont typeface="Arial" pitchFamily="34" charset="0"/>
              <a:buChar char="•"/>
            </a:pPr>
            <a:r>
              <a:rPr lang="en-US" sz="1200" kern="1200" dirty="0" smtClean="0">
                <a:solidFill>
                  <a:schemeClr val="tx1"/>
                </a:solidFill>
                <a:latin typeface="+mn-lt"/>
                <a:ea typeface="+mn-ea"/>
                <a:cs typeface="+mn-cs"/>
              </a:rPr>
              <a:t>Access (for everyone, distribution, $)</a:t>
            </a:r>
          </a:p>
          <a:p>
            <a:pPr lvl="0">
              <a:buFont typeface="Arial" pitchFamily="34" charset="0"/>
              <a:buChar char="•"/>
            </a:pPr>
            <a:r>
              <a:rPr lang="en-US" sz="1200" kern="1200" dirty="0" smtClean="0">
                <a:solidFill>
                  <a:schemeClr val="tx1"/>
                </a:solidFill>
                <a:latin typeface="+mn-lt"/>
                <a:ea typeface="+mn-ea"/>
                <a:cs typeface="+mn-cs"/>
              </a:rPr>
              <a:t>Healthy</a:t>
            </a:r>
          </a:p>
          <a:p>
            <a:pPr lvl="0">
              <a:buFont typeface="Arial" pitchFamily="34" charset="0"/>
              <a:buChar char="•"/>
            </a:pPr>
            <a:r>
              <a:rPr lang="en-US" sz="1200" kern="1200" dirty="0" smtClean="0">
                <a:solidFill>
                  <a:schemeClr val="tx1"/>
                </a:solidFill>
                <a:latin typeface="+mn-lt"/>
                <a:ea typeface="+mn-ea"/>
                <a:cs typeface="+mn-cs"/>
              </a:rPr>
              <a:t>Local</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23660A7-2461-42E2-8D8C-B53902E74794}"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579686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licensing agreement allows local food businesses to use the logo</a:t>
            </a:r>
            <a:r>
              <a:rPr lang="en-US" baseline="0" dirty="0" smtClean="0"/>
              <a:t> to represent their products.  Provides brand identity.  Serves a network.  </a:t>
            </a:r>
            <a:endParaRPr lang="en-US" dirty="0"/>
          </a:p>
        </p:txBody>
      </p:sp>
      <p:sp>
        <p:nvSpPr>
          <p:cNvPr id="4" name="Slide Number Placeholder 3"/>
          <p:cNvSpPr>
            <a:spLocks noGrp="1"/>
          </p:cNvSpPr>
          <p:nvPr>
            <p:ph type="sldNum" sz="quarter" idx="10"/>
          </p:nvPr>
        </p:nvSpPr>
        <p:spPr/>
        <p:txBody>
          <a:bodyPr/>
          <a:lstStyle/>
          <a:p>
            <a:fld id="{D23660A7-2461-42E2-8D8C-B53902E74794}"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704573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FPC is organizing all these groups to host a Harvest Gala farmers</a:t>
            </a:r>
            <a:r>
              <a:rPr lang="en-US" baseline="0" dirty="0" smtClean="0"/>
              <a:t> market annual fundraising event.  Ticketed evening event with food and music.  Proceeds go to help fund market activates.  </a:t>
            </a:r>
            <a:endParaRPr lang="en-US" dirty="0"/>
          </a:p>
        </p:txBody>
      </p:sp>
      <p:sp>
        <p:nvSpPr>
          <p:cNvPr id="4" name="Slide Number Placeholder 3"/>
          <p:cNvSpPr>
            <a:spLocks noGrp="1"/>
          </p:cNvSpPr>
          <p:nvPr>
            <p:ph type="sldNum" sz="quarter" idx="10"/>
          </p:nvPr>
        </p:nvSpPr>
        <p:spPr/>
        <p:txBody>
          <a:bodyPr/>
          <a:lstStyle/>
          <a:p>
            <a:fld id="{D23660A7-2461-42E2-8D8C-B53902E74794}"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210432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get logos on here and on intro slide for CFSA,</a:t>
            </a:r>
            <a:r>
              <a:rPr lang="en-US" baseline="0" dirty="0" smtClean="0"/>
              <a:t> CCE, etc.</a:t>
            </a:r>
            <a:endParaRPr lang="en-US" dirty="0"/>
          </a:p>
        </p:txBody>
      </p:sp>
      <p:sp>
        <p:nvSpPr>
          <p:cNvPr id="4" name="Slide Number Placeholder 3"/>
          <p:cNvSpPr>
            <a:spLocks noGrp="1"/>
          </p:cNvSpPr>
          <p:nvPr>
            <p:ph type="sldNum" sz="quarter" idx="10"/>
          </p:nvPr>
        </p:nvSpPr>
        <p:spPr/>
        <p:txBody>
          <a:bodyPr/>
          <a:lstStyle/>
          <a:p>
            <a:pPr>
              <a:defRPr/>
            </a:pPr>
            <a:fld id="{2E00CCFF-BEF7-400E-80A0-CB9CCA0077EE}" type="slidenum">
              <a:rPr lang="en-US" smtClean="0"/>
              <a:pPr>
                <a:defRPr/>
              </a:pPr>
              <a:t>44</a:t>
            </a:fld>
            <a:endParaRPr lang="en-US" dirty="0"/>
          </a:p>
        </p:txBody>
      </p:sp>
    </p:spTree>
    <p:extLst>
      <p:ext uri="{BB962C8B-B14F-4D97-AF65-F5344CB8AC3E}">
        <p14:creationId xmlns:p14="http://schemas.microsoft.com/office/powerpoint/2010/main" val="662735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show the first 1:38 of this LA food council video and have folks write down the ‘key words’ they hear/notice.</a:t>
            </a:r>
          </a:p>
          <a:p>
            <a:r>
              <a:rPr lang="en-US" dirty="0" smtClean="0"/>
              <a:t>Have folks say those words out loud….</a:t>
            </a:r>
          </a:p>
          <a:p>
            <a:r>
              <a:rPr lang="en-US" dirty="0" smtClean="0"/>
              <a:t>That frames the ‘what is a food council’ conversation….</a:t>
            </a:r>
            <a:endParaRPr lang="en-US" dirty="0"/>
          </a:p>
        </p:txBody>
      </p:sp>
      <p:sp>
        <p:nvSpPr>
          <p:cNvPr id="4" name="Slide Number Placeholder 3"/>
          <p:cNvSpPr>
            <a:spLocks noGrp="1"/>
          </p:cNvSpPr>
          <p:nvPr>
            <p:ph type="sldNum" sz="quarter" idx="10"/>
          </p:nvPr>
        </p:nvSpPr>
        <p:spPr/>
        <p:txBody>
          <a:bodyPr/>
          <a:lstStyle/>
          <a:p>
            <a:pPr>
              <a:defRPr/>
            </a:pPr>
            <a:fld id="{2E00CCFF-BEF7-400E-80A0-CB9CCA0077EE}" type="slidenum">
              <a:rPr lang="en-US" smtClean="0"/>
              <a:pPr>
                <a:defRPr/>
              </a:pPr>
              <a:t>5</a:t>
            </a:fld>
            <a:endParaRPr lang="en-US" dirty="0"/>
          </a:p>
        </p:txBody>
      </p:sp>
    </p:spTree>
    <p:extLst>
      <p:ext uri="{BB962C8B-B14F-4D97-AF65-F5344CB8AC3E}">
        <p14:creationId xmlns:p14="http://schemas.microsoft.com/office/powerpoint/2010/main" val="582417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Assessments</a:t>
            </a:r>
          </a:p>
          <a:p>
            <a:r>
              <a:rPr lang="en-US" dirty="0" smtClean="0"/>
              <a:t>Priorities</a:t>
            </a:r>
          </a:p>
          <a:p>
            <a:r>
              <a:rPr lang="en-US" dirty="0" smtClean="0"/>
              <a:t>Mission, Vision, Values</a:t>
            </a:r>
          </a:p>
          <a:p>
            <a:endParaRPr lang="en-US" dirty="0"/>
          </a:p>
        </p:txBody>
      </p:sp>
      <p:sp>
        <p:nvSpPr>
          <p:cNvPr id="4" name="Slide Number Placeholder 3"/>
          <p:cNvSpPr>
            <a:spLocks noGrp="1"/>
          </p:cNvSpPr>
          <p:nvPr>
            <p:ph type="sldNum" sz="quarter" idx="10"/>
          </p:nvPr>
        </p:nvSpPr>
        <p:spPr/>
        <p:txBody>
          <a:bodyPr/>
          <a:lstStyle/>
          <a:p>
            <a:fld id="{5EDA01A9-4DDD-4A63-8C74-59260F0D1280}" type="slidenum">
              <a:rPr lang="en-US" smtClean="0"/>
              <a:t>17</a:t>
            </a:fld>
            <a:endParaRPr lang="en-US"/>
          </a:p>
        </p:txBody>
      </p:sp>
    </p:spTree>
    <p:extLst>
      <p:ext uri="{BB962C8B-B14F-4D97-AF65-F5344CB8AC3E}">
        <p14:creationId xmlns:p14="http://schemas.microsoft.com/office/powerpoint/2010/main" val="1637513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normAutofit lnSpcReduction="10000"/>
          </a:bodyPr>
          <a:lstStyle/>
          <a:p>
            <a:pPr eaLnBrk="1" hangingPunct="1">
              <a:defRPr/>
            </a:pPr>
            <a:r>
              <a:rPr lang="en-US" dirty="0" smtClean="0">
                <a:ea typeface="+mn-ea"/>
                <a:cs typeface="+mn-cs"/>
              </a:rPr>
              <a:t>The national food policy council trend has continued in North Carolina.  Since 2006, 10 new food councils have formed, including: </a:t>
            </a:r>
          </a:p>
          <a:p>
            <a:pPr eaLnBrk="1" hangingPunct="1">
              <a:defRPr/>
            </a:pPr>
            <a:endParaRPr lang="en-US" dirty="0" smtClean="0">
              <a:ea typeface="+mn-ea"/>
              <a:cs typeface="+mn-cs"/>
            </a:endParaRPr>
          </a:p>
          <a:p>
            <a:pPr marL="181240" indent="-181240" eaLnBrk="1" hangingPunct="1">
              <a:buFont typeface="Arial" charset="0"/>
              <a:buChar char="•"/>
              <a:defRPr/>
            </a:pPr>
            <a:r>
              <a:rPr lang="en-US" dirty="0" smtClean="0">
                <a:ea typeface="+mn-ea"/>
                <a:cs typeface="+mn-cs"/>
              </a:rPr>
              <a:t>Feast Down East in Wilmington, New Hanover County</a:t>
            </a:r>
          </a:p>
          <a:p>
            <a:pPr marL="181240" indent="-181240" eaLnBrk="1" hangingPunct="1">
              <a:buFont typeface="Arial" charset="0"/>
              <a:buChar char="•"/>
              <a:defRPr/>
            </a:pPr>
            <a:r>
              <a:rPr lang="en-US" dirty="0" smtClean="0">
                <a:ea typeface="+mn-ea"/>
                <a:cs typeface="+mn-cs"/>
              </a:rPr>
              <a:t>Cabarrus County Farm and Food Council</a:t>
            </a:r>
          </a:p>
          <a:p>
            <a:pPr marL="181240" indent="-181240" eaLnBrk="1" hangingPunct="1">
              <a:buFont typeface="Arial" charset="0"/>
              <a:buChar char="•"/>
              <a:defRPr/>
            </a:pPr>
            <a:r>
              <a:rPr lang="en-US" dirty="0" smtClean="0">
                <a:ea typeface="+mn-ea"/>
                <a:cs typeface="+mn-cs"/>
              </a:rPr>
              <a:t>Charlotte-Mecklenburg Food Policy Council</a:t>
            </a:r>
          </a:p>
          <a:p>
            <a:pPr marL="181240" indent="-181240" eaLnBrk="1" hangingPunct="1">
              <a:buFont typeface="Arial" charset="0"/>
              <a:buChar char="•"/>
              <a:defRPr/>
            </a:pPr>
            <a:r>
              <a:rPr lang="en-US" dirty="0" smtClean="0">
                <a:ea typeface="+mn-ea"/>
                <a:cs typeface="+mn-cs"/>
              </a:rPr>
              <a:t>Durham Farm and Food Network </a:t>
            </a:r>
          </a:p>
          <a:p>
            <a:pPr marL="181240" indent="-181240" eaLnBrk="1" hangingPunct="1">
              <a:buFont typeface="Arial" charset="0"/>
              <a:buChar char="•"/>
              <a:defRPr/>
            </a:pPr>
            <a:r>
              <a:rPr lang="en-US" dirty="0" smtClean="0">
                <a:ea typeface="+mn-ea"/>
                <a:cs typeface="+mn-cs"/>
              </a:rPr>
              <a:t>Western NC Food Policy Council, covering </a:t>
            </a:r>
            <a:r>
              <a:rPr lang="en-US" sz="1300" dirty="0">
                <a:ea typeface="+mn-ea"/>
                <a:cs typeface="+mn-cs"/>
              </a:rPr>
              <a:t>Clay, Cherokee, Graham, Macon, Jackson, Swain, and Haywood</a:t>
            </a:r>
          </a:p>
          <a:p>
            <a:pPr marL="181240" indent="-181240" eaLnBrk="1" hangingPunct="1">
              <a:buFont typeface="Arial" charset="0"/>
              <a:buChar char="•"/>
              <a:defRPr/>
            </a:pPr>
            <a:r>
              <a:rPr lang="en-US" sz="1300" dirty="0">
                <a:ea typeface="+mn-ea"/>
                <a:cs typeface="+mn-cs"/>
              </a:rPr>
              <a:t>Farm, Food, and Family Council of Robeson County</a:t>
            </a:r>
          </a:p>
          <a:p>
            <a:pPr marL="181240" indent="-181240" eaLnBrk="1" hangingPunct="1">
              <a:buFont typeface="Arial" charset="0"/>
              <a:buChar char="•"/>
              <a:defRPr/>
            </a:pPr>
            <a:r>
              <a:rPr lang="en-US" sz="1300" dirty="0">
                <a:ea typeface="+mn-ea"/>
                <a:cs typeface="+mn-cs"/>
              </a:rPr>
              <a:t>All-American Homegrown in Fayetteville, Cumberland County</a:t>
            </a:r>
          </a:p>
          <a:p>
            <a:pPr marL="181240" indent="-181240" eaLnBrk="1" hangingPunct="1">
              <a:buFont typeface="Arial" charset="0"/>
              <a:buChar char="•"/>
              <a:defRPr/>
            </a:pPr>
            <a:r>
              <a:rPr lang="en-US" sz="1300" dirty="0" smtClean="0">
                <a:ea typeface="+mn-ea"/>
                <a:cs typeface="+mn-cs"/>
              </a:rPr>
              <a:t>Upper </a:t>
            </a:r>
            <a:r>
              <a:rPr lang="en-US" sz="1300" dirty="0" err="1" smtClean="0">
                <a:ea typeface="+mn-ea"/>
                <a:cs typeface="+mn-cs"/>
              </a:rPr>
              <a:t>PeeDee</a:t>
            </a:r>
            <a:r>
              <a:rPr lang="en-US" sz="1300" dirty="0" smtClean="0">
                <a:ea typeface="+mn-ea"/>
                <a:cs typeface="+mn-cs"/>
              </a:rPr>
              <a:t> Farm and Food Network, </a:t>
            </a:r>
            <a:r>
              <a:rPr lang="en-US" sz="1300" dirty="0">
                <a:ea typeface="+mn-ea"/>
                <a:cs typeface="+mn-cs"/>
              </a:rPr>
              <a:t>covering Anson, Stanly, and Montgomery</a:t>
            </a:r>
          </a:p>
          <a:p>
            <a:pPr marL="181240" indent="-181240" eaLnBrk="1" hangingPunct="1">
              <a:buFont typeface="Arial" charset="0"/>
              <a:buChar char="•"/>
              <a:defRPr/>
            </a:pPr>
            <a:endParaRPr lang="en-US" sz="1300" dirty="0">
              <a:ea typeface="+mn-ea"/>
              <a:cs typeface="+mn-cs"/>
            </a:endParaRPr>
          </a:p>
          <a:p>
            <a:pPr eaLnBrk="1" hangingPunct="1">
              <a:defRPr/>
            </a:pPr>
            <a:r>
              <a:rPr lang="en-US" sz="1300" dirty="0">
                <a:ea typeface="+mn-ea"/>
                <a:cs typeface="+mn-cs"/>
              </a:rPr>
              <a:t>In addition to counties at the local and regional level, state food councils have been established: </a:t>
            </a:r>
          </a:p>
          <a:p>
            <a:pPr marL="181240" indent="-181240" eaLnBrk="1" hangingPunct="1">
              <a:buFont typeface="Arial" pitchFamily="34" charset="0"/>
              <a:buChar char="•"/>
              <a:defRPr/>
            </a:pPr>
            <a:r>
              <a:rPr lang="en-US" sz="1300" dirty="0" smtClean="0">
                <a:ea typeface="+mn-ea"/>
                <a:cs typeface="+mn-cs"/>
              </a:rPr>
              <a:t>Local Food Council of North Carolina</a:t>
            </a:r>
            <a:endParaRPr lang="en-US" sz="1300" dirty="0">
              <a:ea typeface="+mn-ea"/>
              <a:cs typeface="+mn-cs"/>
            </a:endParaRPr>
          </a:p>
          <a:p>
            <a:pPr marL="181240" indent="-181240" eaLnBrk="1" hangingPunct="1">
              <a:buFont typeface="Arial" pitchFamily="34" charset="0"/>
              <a:buChar char="•"/>
              <a:defRPr/>
            </a:pPr>
            <a:r>
              <a:rPr lang="en-US" sz="1300" dirty="0">
                <a:ea typeface="+mn-ea"/>
                <a:cs typeface="+mn-cs"/>
              </a:rPr>
              <a:t>Food Youth Initiative &amp; Youth Food Council</a:t>
            </a:r>
          </a:p>
          <a:p>
            <a:pPr marL="181240" indent="-181240" eaLnBrk="1" hangingPunct="1">
              <a:buFont typeface="Arial" charset="0"/>
              <a:buChar char="•"/>
              <a:defRPr/>
            </a:pPr>
            <a:endParaRPr lang="en-US" dirty="0">
              <a:ea typeface="+mn-ea"/>
              <a:cs typeface="+mn-cs"/>
            </a:endParaRPr>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F56D135-696A-E042-B74D-593539179814}" type="slidenum">
              <a:rPr lang="en-US" sz="1300">
                <a:latin typeface="Calibri" charset="0"/>
              </a:rPr>
              <a:pPr eaLnBrk="1" hangingPunct="1"/>
              <a:t>18</a:t>
            </a:fld>
            <a:endParaRPr lang="en-US" sz="1300">
              <a:latin typeface="Calibri" charset="0"/>
            </a:endParaRPr>
          </a:p>
        </p:txBody>
      </p:sp>
    </p:spTree>
    <p:extLst>
      <p:ext uri="{BB962C8B-B14F-4D97-AF65-F5344CB8AC3E}">
        <p14:creationId xmlns:p14="http://schemas.microsoft.com/office/powerpoint/2010/main" val="2153311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83CD-6B48-446F-81A4-73D37D43DF40}" type="slidenum">
              <a:rPr lang="en-US" smtClean="0"/>
              <a:pPr/>
              <a:t>22</a:t>
            </a:fld>
            <a:endParaRPr lang="en-US"/>
          </a:p>
        </p:txBody>
      </p:sp>
    </p:spTree>
    <p:extLst>
      <p:ext uri="{BB962C8B-B14F-4D97-AF65-F5344CB8AC3E}">
        <p14:creationId xmlns:p14="http://schemas.microsoft.com/office/powerpoint/2010/main" val="2228276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83CD-6B48-446F-81A4-73D37D43DF40}" type="slidenum">
              <a:rPr lang="en-US" smtClean="0"/>
              <a:pPr/>
              <a:t>23</a:t>
            </a:fld>
            <a:endParaRPr lang="en-US"/>
          </a:p>
        </p:txBody>
      </p:sp>
    </p:spTree>
    <p:extLst>
      <p:ext uri="{BB962C8B-B14F-4D97-AF65-F5344CB8AC3E}">
        <p14:creationId xmlns:p14="http://schemas.microsoft.com/office/powerpoint/2010/main" val="3543422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83CD-6B48-446F-81A4-73D37D43DF40}" type="slidenum">
              <a:rPr lang="en-US" smtClean="0"/>
              <a:pPr/>
              <a:t>24</a:t>
            </a:fld>
            <a:endParaRPr lang="en-US"/>
          </a:p>
        </p:txBody>
      </p:sp>
    </p:spTree>
    <p:extLst>
      <p:ext uri="{BB962C8B-B14F-4D97-AF65-F5344CB8AC3E}">
        <p14:creationId xmlns:p14="http://schemas.microsoft.com/office/powerpoint/2010/main" val="3137917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lgn="l"/>
            <a:r>
              <a:rPr lang="en-US" b="1" dirty="0" smtClean="0"/>
              <a:t>Advocates</a:t>
            </a:r>
          </a:p>
          <a:p>
            <a:pPr algn="l"/>
            <a:r>
              <a:rPr lang="en-US" sz="1100" i="1" dirty="0"/>
              <a:t>We influence food policy changes with key city, county, state and community decision makers.</a:t>
            </a:r>
          </a:p>
          <a:p>
            <a:pPr algn="l"/>
            <a:endParaRPr lang="en-US" sz="900" dirty="0"/>
          </a:p>
          <a:p>
            <a:pPr marL="336488" indent="-336488">
              <a:buFont typeface="Arial"/>
              <a:buChar char="•"/>
            </a:pPr>
            <a:r>
              <a:rPr lang="en-US" dirty="0"/>
              <a:t>Step 1: Identify health disparities &amp; food deserts (2010 assessment)</a:t>
            </a:r>
          </a:p>
          <a:p>
            <a:pPr marL="336488" indent="-336488">
              <a:buFont typeface="Arial"/>
              <a:buChar char="•"/>
            </a:pPr>
            <a:r>
              <a:rPr lang="en-US" dirty="0"/>
              <a:t>Step 2: Share findings (presentation to City Council Economic Development Committee, lead discussion on how to solve it.)</a:t>
            </a:r>
          </a:p>
          <a:p>
            <a:pPr marL="336488" indent="-336488">
              <a:buFont typeface="Arial"/>
              <a:buChar char="•"/>
            </a:pPr>
            <a:r>
              <a:rPr lang="en-US" dirty="0"/>
              <a:t>Step 3: Work with city officials to identify and act on solutions (Two years of work with city officials to design and pass a text amendment to the zoning ordinance so that mobile farmers markets are permitted to serve neighborhoods without grocery stores. The final text amendment was passed in May 2015.)</a:t>
            </a:r>
            <a:endParaRPr lang="en-US" dirty="0" smtClean="0"/>
          </a:p>
          <a:p>
            <a:pPr algn="l"/>
            <a:endParaRPr lang="en-US" dirty="0"/>
          </a:p>
          <a:p>
            <a:pPr algn="l"/>
            <a:r>
              <a:rPr lang="en-US" b="1" dirty="0"/>
              <a:t>Educators</a:t>
            </a:r>
          </a:p>
          <a:p>
            <a:pPr algn="l"/>
            <a:r>
              <a:rPr lang="en-US" sz="1100" i="1" dirty="0"/>
              <a:t>We engage, educate, and empower the community on the importance of healthy food and food system barriers.</a:t>
            </a:r>
          </a:p>
          <a:p>
            <a:pPr algn="l"/>
            <a:endParaRPr lang="en-US" sz="900" dirty="0"/>
          </a:p>
          <a:p>
            <a:pPr algn="l"/>
            <a:r>
              <a:rPr lang="en-US" dirty="0"/>
              <a:t>Built relationships with the West Blvd Neighborhood Association, Stratford-Richardson YMCA, </a:t>
            </a:r>
            <a:r>
              <a:rPr lang="en-US" dirty="0" err="1"/>
              <a:t>Barringer</a:t>
            </a:r>
            <a:r>
              <a:rPr lang="en-US" dirty="0"/>
              <a:t> Academic Center and Reid Park to educate students, teachers, and parents about nutrition, gardening, and cooking. Helped establish goals to increase healthy food access, parent involvement and sustainable gardens.  Broadening reach to over 200 kids/mo. as we secured Charlotte’s first FoodCorps member.</a:t>
            </a:r>
          </a:p>
          <a:p>
            <a:pPr algn="l"/>
            <a:endParaRPr lang="en-US" b="1" dirty="0" smtClean="0"/>
          </a:p>
          <a:p>
            <a:pPr algn="l"/>
            <a:r>
              <a:rPr lang="en-US" b="1" dirty="0" smtClean="0"/>
              <a:t>Conveners</a:t>
            </a:r>
          </a:p>
          <a:p>
            <a:pPr algn="l"/>
            <a:r>
              <a:rPr lang="en-US" sz="1100" i="1" dirty="0"/>
              <a:t>We recognize the needs in the community and bring people and organizations together to address them.</a:t>
            </a:r>
          </a:p>
          <a:p>
            <a:pPr algn="l"/>
            <a:endParaRPr lang="en-US" sz="900" dirty="0"/>
          </a:p>
          <a:p>
            <a:pPr algn="l"/>
            <a:r>
              <a:rPr lang="en-US" dirty="0"/>
              <a:t>With a grant from Burt’s Bees, we launched the Charlotte School Garden Network and hosted garden tastings at elementary schools in low-income areas.  With the Health Dept and Friendship Gardens, we coordinated school garden workshops with teachers and parents across CMS.  This initial legwork resulted in the creation of the Green Teacher Network, a flourishing organization.</a:t>
            </a:r>
          </a:p>
          <a:p>
            <a:pPr algn="ctr"/>
            <a:endParaRPr lang="en-US" b="1" dirty="0" smtClean="0"/>
          </a:p>
          <a:p>
            <a:pPr algn="l"/>
            <a:endParaRPr lang="en-US" dirty="0"/>
          </a:p>
          <a:p>
            <a:pPr algn="l"/>
            <a:endParaRPr lang="en-US" dirty="0"/>
          </a:p>
          <a:p>
            <a:pPr algn="l"/>
            <a:r>
              <a:rPr lang="en-US" dirty="0"/>
              <a:t>Experts Panel…</a:t>
            </a:r>
          </a:p>
          <a:p>
            <a:endParaRPr lang="en-US" dirty="0"/>
          </a:p>
        </p:txBody>
      </p:sp>
      <p:sp>
        <p:nvSpPr>
          <p:cNvPr id="4" name="Slide Number Placeholder 3"/>
          <p:cNvSpPr>
            <a:spLocks noGrp="1"/>
          </p:cNvSpPr>
          <p:nvPr>
            <p:ph type="sldNum" sz="quarter" idx="10"/>
          </p:nvPr>
        </p:nvSpPr>
        <p:spPr/>
        <p:txBody>
          <a:bodyPr/>
          <a:lstStyle/>
          <a:p>
            <a:fld id="{0C4683CD-6B48-446F-81A4-73D37D43DF40}"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617687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83CD-6B48-446F-81A4-73D37D43DF40}" type="slidenum">
              <a:rPr lang="en-US" smtClean="0"/>
              <a:pPr/>
              <a:t>26</a:t>
            </a:fld>
            <a:endParaRPr lang="en-US"/>
          </a:p>
        </p:txBody>
      </p:sp>
    </p:spTree>
    <p:extLst>
      <p:ext uri="{BB962C8B-B14F-4D97-AF65-F5344CB8AC3E}">
        <p14:creationId xmlns:p14="http://schemas.microsoft.com/office/powerpoint/2010/main" val="36731778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s bottom">
    <p:spTree>
      <p:nvGrpSpPr>
        <p:cNvPr id="1" name=""/>
        <p:cNvGrpSpPr/>
        <p:nvPr/>
      </p:nvGrpSpPr>
      <p:grpSpPr>
        <a:xfrm>
          <a:off x="0" y="0"/>
          <a:ext cx="0" cy="0"/>
          <a:chOff x="0" y="0"/>
          <a:chExt cx="0" cy="0"/>
        </a:xfrm>
      </p:grpSpPr>
      <p:sp>
        <p:nvSpPr>
          <p:cNvPr id="14" name="Rectangle 13"/>
          <p:cNvSpPr/>
          <p:nvPr userDrawn="1"/>
        </p:nvSpPr>
        <p:spPr>
          <a:xfrm>
            <a:off x="0" y="0"/>
            <a:ext cx="9144000" cy="6248400"/>
          </a:xfrm>
          <a:prstGeom prst="rect">
            <a:avLst/>
          </a:prstGeom>
          <a:gradFill flip="none" rotWithShape="1">
            <a:gsLst>
              <a:gs pos="69000">
                <a:srgbClr val="1884CB">
                  <a:alpha val="80000"/>
                </a:srgbClr>
              </a:gs>
              <a:gs pos="17000">
                <a:srgbClr val="FFFFFF">
                  <a:alpha val="0"/>
                </a:srgb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C9145801-821B-A64F-B584-6042380AF0FB}" type="slidenum">
              <a:rPr lang="en-US"/>
              <a:pPr>
                <a:defRPr/>
              </a:pPr>
              <a:t>‹#›</a:t>
            </a:fld>
            <a:endParaRPr lang="en-US" dirty="0"/>
          </a:p>
        </p:txBody>
      </p:sp>
      <p:sp>
        <p:nvSpPr>
          <p:cNvPr id="11" name="Rectangle 10"/>
          <p:cNvSpPr>
            <a:spLocks noGrp="1" noChangeArrowheads="1"/>
          </p:cNvSpPr>
          <p:nvPr userDrawn="1"/>
        </p:nvSpPr>
        <p:spPr bwMode="auto">
          <a:xfrm>
            <a:off x="1806776" y="6384924"/>
            <a:ext cx="5486400" cy="320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defRPr/>
            </a:pPr>
            <a:r>
              <a:rPr lang="en-US" sz="900" dirty="0" smtClean="0">
                <a:solidFill>
                  <a:schemeClr val="bg1"/>
                </a:solidFill>
              </a:rPr>
              <a:t>GROWING Jobs and Our Economy | CONTROLLING Cost of Government | IMPROVING Quality of Life</a:t>
            </a:r>
            <a:endParaRPr lang="en-US" sz="900" dirty="0">
              <a:solidFill>
                <a:schemeClr val="bg1"/>
              </a:solidFill>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1400" y="6216649"/>
            <a:ext cx="1226161" cy="488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422" y="5715000"/>
            <a:ext cx="1382580" cy="968500"/>
          </a:xfrm>
          <a:prstGeom prst="rect">
            <a:avLst/>
          </a:prstGeom>
        </p:spPr>
      </p:pic>
      <p:sp>
        <p:nvSpPr>
          <p:cNvPr id="15" name="Title 4"/>
          <p:cNvSpPr>
            <a:spLocks noGrp="1"/>
          </p:cNvSpPr>
          <p:nvPr>
            <p:ph type="ctrTitle"/>
          </p:nvPr>
        </p:nvSpPr>
        <p:spPr>
          <a:xfrm>
            <a:off x="685800" y="1752599"/>
            <a:ext cx="7772400" cy="1600201"/>
          </a:xfrm>
        </p:spPr>
        <p:txBody>
          <a:bodyPr anchor="t" anchorCtr="0"/>
          <a:lstStyle/>
          <a:p>
            <a:endParaRPr lang="en-US" dirty="0">
              <a:solidFill>
                <a:srgbClr val="F9F9F9"/>
              </a:solidFill>
            </a:endParaRPr>
          </a:p>
        </p:txBody>
      </p:sp>
    </p:spTree>
    <p:extLst>
      <p:ext uri="{BB962C8B-B14F-4D97-AF65-F5344CB8AC3E}">
        <p14:creationId xmlns:p14="http://schemas.microsoft.com/office/powerpoint/2010/main" val="472439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3"/>
            <a:ext cx="6620968" cy="3329581"/>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accent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5400000">
            <a:off x="7494990" y="1828771"/>
            <a:ext cx="990599" cy="228659"/>
          </a:xfrm>
          <a:prstGeom prst="rect">
            <a:avLst/>
          </a:prstGeom>
        </p:spPr>
        <p:txBody>
          <a:bodyPr/>
          <a:lstStyle/>
          <a:p>
            <a:fld id="{A5448BE2-19BE-4CDB-A7A7-57736E7E54F4}" type="datetimeFigureOut">
              <a:rPr lang="en-US" smtClean="0">
                <a:solidFill>
                  <a:prstClr val="white">
                    <a:tint val="75000"/>
                    <a:alpha val="60000"/>
                  </a:prstClr>
                </a:solidFill>
              </a:rPr>
              <a:pPr/>
              <a:t>12/1/2015</a:t>
            </a:fld>
            <a:endParaRPr lang="en-US">
              <a:solidFill>
                <a:prstClr val="white">
                  <a:tint val="75000"/>
                  <a:alpha val="60000"/>
                </a:prstClr>
              </a:solidFill>
            </a:endParaRPr>
          </a:p>
        </p:txBody>
      </p:sp>
      <p:sp>
        <p:nvSpPr>
          <p:cNvPr id="5" name="Footer Placeholder 4"/>
          <p:cNvSpPr>
            <a:spLocks noGrp="1"/>
          </p:cNvSpPr>
          <p:nvPr>
            <p:ph type="ftr" sz="quarter" idx="11"/>
          </p:nvPr>
        </p:nvSpPr>
        <p:spPr>
          <a:xfrm rot="5400000">
            <a:off x="6233336" y="3263371"/>
            <a:ext cx="3859795" cy="228660"/>
          </a:xfrm>
          <a:prstGeom prst="rect">
            <a:avLst/>
          </a:prstGeom>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74B3AE79-4DCA-476B-8E26-1DEA195DEF0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01704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Act I Sketch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a:p>
        </p:txBody>
      </p:sp>
    </p:spTree>
    <p:extLst>
      <p:ext uri="{BB962C8B-B14F-4D97-AF65-F5344CB8AC3E}">
        <p14:creationId xmlns:p14="http://schemas.microsoft.com/office/powerpoint/2010/main" val="2280321150"/>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Key Point Sketches">
    <p:spTree>
      <p:nvGrpSpPr>
        <p:cNvPr id="1" name=""/>
        <p:cNvGrpSpPr/>
        <p:nvPr/>
      </p:nvGrpSpPr>
      <p:grpSpPr>
        <a:xfrm>
          <a:off x="0" y="0"/>
          <a:ext cx="0" cy="0"/>
          <a:chOff x="0" y="0"/>
          <a:chExt cx="0" cy="0"/>
        </a:xfrm>
      </p:grpSpPr>
      <p:sp>
        <p:nvSpPr>
          <p:cNvPr id="2" name="Title 1"/>
          <p:cNvSpPr>
            <a:spLocks noGrp="1"/>
          </p:cNvSpPr>
          <p:nvPr>
            <p:ph type="title"/>
          </p:nvPr>
        </p:nvSpPr>
        <p:spPr>
          <a:xfrm>
            <a:off x="3054096" y="0"/>
            <a:ext cx="6089904" cy="6858000"/>
          </a:xfrm>
          <a:solidFill>
            <a:schemeClr val="tx1"/>
          </a:solidFill>
        </p:spPr>
        <p:txBody>
          <a:bodyPr anchor="ctr"/>
          <a:lstStyle>
            <a:lvl1pPr>
              <a:defRPr>
                <a:solidFill>
                  <a:schemeClr val="bg1"/>
                </a:solidFill>
              </a:defRPr>
            </a:lvl1pPr>
          </a:lstStyle>
          <a:p>
            <a:r>
              <a:rPr lang="en-US" smtClean="0"/>
              <a:t>Click to edit Master title style</a:t>
            </a:r>
            <a:endParaRPr lang="en-US"/>
          </a:p>
        </p:txBody>
      </p:sp>
    </p:spTree>
    <p:extLst>
      <p:ext uri="{BB962C8B-B14F-4D97-AF65-F5344CB8AC3E}">
        <p14:creationId xmlns:p14="http://schemas.microsoft.com/office/powerpoint/2010/main" val="1000746961"/>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ig Conf logo">
    <p:spTree>
      <p:nvGrpSpPr>
        <p:cNvPr id="1" name=""/>
        <p:cNvGrpSpPr/>
        <p:nvPr/>
      </p:nvGrpSpPr>
      <p:grpSpPr>
        <a:xfrm>
          <a:off x="0" y="0"/>
          <a:ext cx="0" cy="0"/>
          <a:chOff x="0" y="0"/>
          <a:chExt cx="0" cy="0"/>
        </a:xfrm>
      </p:grpSpPr>
      <p:sp>
        <p:nvSpPr>
          <p:cNvPr id="10" name="Rectangle 9"/>
          <p:cNvSpPr/>
          <p:nvPr userDrawn="1"/>
        </p:nvSpPr>
        <p:spPr>
          <a:xfrm>
            <a:off x="0" y="0"/>
            <a:ext cx="9144000" cy="4572000"/>
          </a:xfrm>
          <a:prstGeom prst="rect">
            <a:avLst/>
          </a:prstGeom>
          <a:gradFill flip="none" rotWithShape="1">
            <a:gsLst>
              <a:gs pos="69000">
                <a:srgbClr val="1884CB">
                  <a:alpha val="80000"/>
                </a:srgbClr>
              </a:gs>
              <a:gs pos="17000">
                <a:srgbClr val="FFFFFF">
                  <a:alpha val="0"/>
                </a:srgb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C9145801-821B-A64F-B584-6042380AF0FB}" type="slidenum">
              <a:rPr lang="en-US"/>
              <a:pPr>
                <a:defRPr/>
              </a:pPr>
              <a:t>‹#›</a:t>
            </a:fld>
            <a:endParaRPr lang="en-US" dirty="0"/>
          </a:p>
        </p:txBody>
      </p:sp>
      <p:sp>
        <p:nvSpPr>
          <p:cNvPr id="11" name="Rectangle 10"/>
          <p:cNvSpPr>
            <a:spLocks noGrp="1" noChangeArrowheads="1"/>
          </p:cNvSpPr>
          <p:nvPr userDrawn="1"/>
        </p:nvSpPr>
        <p:spPr bwMode="auto">
          <a:xfrm>
            <a:off x="1806776" y="6384924"/>
            <a:ext cx="5486400" cy="320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defRPr/>
            </a:pPr>
            <a:r>
              <a:rPr lang="en-US" sz="900" dirty="0" smtClean="0">
                <a:solidFill>
                  <a:schemeClr val="bg1"/>
                </a:solidFill>
              </a:rPr>
              <a:t>GROWING Jobs and Our Economy | CONTROLLING Cost of Government | IMPROVING Quality of Life</a:t>
            </a:r>
            <a:endParaRPr lang="en-US" sz="900" dirty="0">
              <a:solidFill>
                <a:schemeClr val="bg1"/>
              </a:solidFill>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36896" y="5867400"/>
            <a:ext cx="1226161" cy="488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28801" y="162074"/>
            <a:ext cx="5486398" cy="3843238"/>
          </a:xfrm>
          <a:prstGeom prst="rect">
            <a:avLst/>
          </a:prstGeom>
          <a:effectLst/>
        </p:spPr>
      </p:pic>
      <p:sp>
        <p:nvSpPr>
          <p:cNvPr id="9" name="Title 1"/>
          <p:cNvSpPr>
            <a:spLocks noGrp="1"/>
          </p:cNvSpPr>
          <p:nvPr>
            <p:ph type="ctrTitle"/>
          </p:nvPr>
        </p:nvSpPr>
        <p:spPr>
          <a:xfrm>
            <a:off x="685800" y="4092575"/>
            <a:ext cx="7772400" cy="1470025"/>
          </a:xfrm>
        </p:spPr>
        <p:txBody>
          <a:bodyPr anchor="t"/>
          <a:lstStyle>
            <a:lvl1pPr algn="ctr">
              <a:defRPr/>
            </a:lvl1pPr>
          </a:lstStyle>
          <a:p>
            <a:r>
              <a:rPr lang="en-US" dirty="0" smtClean="0"/>
              <a:t>Click to edit Master title style</a:t>
            </a:r>
            <a:endParaRPr lang="en-US" dirty="0"/>
          </a:p>
        </p:txBody>
      </p:sp>
    </p:spTree>
    <p:extLst>
      <p:ext uri="{BB962C8B-B14F-4D97-AF65-F5344CB8AC3E}">
        <p14:creationId xmlns:p14="http://schemas.microsoft.com/office/powerpoint/2010/main" val="4049538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5"/>
          <p:cNvSpPr>
            <a:spLocks noGrp="1"/>
          </p:cNvSpPr>
          <p:nvPr>
            <p:ph type="sldNum" sz="quarter" idx="10"/>
          </p:nvPr>
        </p:nvSpPr>
        <p:spPr/>
        <p:txBody>
          <a:bodyPr/>
          <a:lstStyle>
            <a:lvl1pPr>
              <a:defRPr/>
            </a:lvl1pPr>
          </a:lstStyle>
          <a:p>
            <a:pPr>
              <a:defRPr/>
            </a:pPr>
            <a:fld id="{C05184BA-7283-6847-9F2E-8D5FD3541C6A}" type="slidenum">
              <a:rPr lang="en-US"/>
              <a:pPr>
                <a:defRPr/>
              </a:pPr>
              <a:t>‹#›</a:t>
            </a:fld>
            <a:endParaRPr lang="en-US"/>
          </a:p>
        </p:txBody>
      </p:sp>
      <p:sp>
        <p:nvSpPr>
          <p:cNvPr id="9" name="Rectangle 8"/>
          <p:cNvSpPr/>
          <p:nvPr userDrawn="1"/>
        </p:nvSpPr>
        <p:spPr>
          <a:xfrm>
            <a:off x="0" y="1447800"/>
            <a:ext cx="9144000" cy="27432"/>
          </a:xfrm>
          <a:prstGeom prst="rect">
            <a:avLst/>
          </a:prstGeom>
          <a:gradFill flip="none" rotWithShape="1">
            <a:gsLst>
              <a:gs pos="13000">
                <a:srgbClr val="0950A5">
                  <a:alpha val="28000"/>
                </a:srgbClr>
              </a:gs>
              <a:gs pos="100000">
                <a:srgbClr val="FFFFFF">
                  <a:alpha val="11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US"/>
          </a:p>
        </p:txBody>
      </p:sp>
      <p:sp>
        <p:nvSpPr>
          <p:cNvPr id="10" name="Rectangle 9"/>
          <p:cNvSpPr>
            <a:spLocks noGrp="1" noChangeArrowheads="1"/>
          </p:cNvSpPr>
          <p:nvPr userDrawn="1"/>
        </p:nvSpPr>
        <p:spPr bwMode="auto">
          <a:xfrm>
            <a:off x="1806776" y="6384924"/>
            <a:ext cx="5486400" cy="320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defRPr/>
            </a:pPr>
            <a:r>
              <a:rPr lang="en-US" sz="900" dirty="0" smtClean="0">
                <a:solidFill>
                  <a:schemeClr val="bg1"/>
                </a:solidFill>
              </a:rPr>
              <a:t>GROWING Jobs and Our Economy | CONTROLLING Cost of Government | IMPROVING Quality of Life</a:t>
            </a:r>
            <a:endParaRPr lang="en-US" sz="900" dirty="0">
              <a:solidFill>
                <a:schemeClr val="bg1"/>
              </a:solidFill>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1400" y="6216649"/>
            <a:ext cx="1226161" cy="488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422" y="5715000"/>
            <a:ext cx="1382580" cy="968500"/>
          </a:xfrm>
          <a:prstGeom prst="rect">
            <a:avLst/>
          </a:prstGeom>
        </p:spPr>
      </p:pic>
    </p:spTree>
    <p:extLst>
      <p:ext uri="{BB962C8B-B14F-4D97-AF65-F5344CB8AC3E}">
        <p14:creationId xmlns:p14="http://schemas.microsoft.com/office/powerpoint/2010/main" val="3646105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Title 1"/>
          <p:cNvSpPr>
            <a:spLocks noGrp="1"/>
          </p:cNvSpPr>
          <p:nvPr>
            <p:ph type="ctrTitle"/>
          </p:nvPr>
        </p:nvSpPr>
        <p:spPr>
          <a:xfrm>
            <a:off x="685800" y="2130425"/>
            <a:ext cx="7772400" cy="1470025"/>
          </a:xfrm>
        </p:spPr>
        <p:txBody>
          <a:bodyPr anchor="t"/>
          <a:lstStyle>
            <a:lvl1pPr algn="ctr">
              <a:defRPr/>
            </a:lvl1pPr>
          </a:lstStyle>
          <a:p>
            <a:r>
              <a:rPr lang="en-US" dirty="0" smtClean="0"/>
              <a:t>Click to edit Master title style</a:t>
            </a:r>
            <a:endParaRPr lang="en-US" dirty="0"/>
          </a:p>
        </p:txBody>
      </p:sp>
      <p:sp>
        <p:nvSpPr>
          <p:cNvPr id="6" name="Slide Number Placeholder 5"/>
          <p:cNvSpPr>
            <a:spLocks noGrp="1"/>
          </p:cNvSpPr>
          <p:nvPr>
            <p:ph type="sldNum" sz="quarter" idx="10"/>
          </p:nvPr>
        </p:nvSpPr>
        <p:spPr/>
        <p:txBody>
          <a:bodyPr/>
          <a:lstStyle>
            <a:lvl1pPr>
              <a:defRPr/>
            </a:lvl1pPr>
          </a:lstStyle>
          <a:p>
            <a:pPr>
              <a:defRPr/>
            </a:pPr>
            <a:fld id="{A8B67FFD-0E97-014C-8551-136FACE1553E}" type="slidenum">
              <a:rPr lang="en-US"/>
              <a:pPr>
                <a:defRPr/>
              </a:pPr>
              <a:t>‹#›</a:t>
            </a:fld>
            <a:endParaRPr lang="en-US"/>
          </a:p>
        </p:txBody>
      </p:sp>
      <p:sp>
        <p:nvSpPr>
          <p:cNvPr id="11" name="Rectangle 10"/>
          <p:cNvSpPr>
            <a:spLocks noGrp="1" noChangeArrowheads="1"/>
          </p:cNvSpPr>
          <p:nvPr userDrawn="1"/>
        </p:nvSpPr>
        <p:spPr bwMode="auto">
          <a:xfrm>
            <a:off x="1806776" y="6384924"/>
            <a:ext cx="5486400" cy="320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defRPr/>
            </a:pPr>
            <a:r>
              <a:rPr lang="en-US" sz="900" dirty="0" smtClean="0">
                <a:solidFill>
                  <a:schemeClr val="bg1"/>
                </a:solidFill>
              </a:rPr>
              <a:t>GROWING Jobs and Our Economy | CONTROLLING Cost of Government | IMPROVING Quality of Life</a:t>
            </a:r>
            <a:endParaRPr lang="en-US" sz="900" dirty="0">
              <a:solidFill>
                <a:schemeClr val="bg1"/>
              </a:solidFill>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1400" y="6216649"/>
            <a:ext cx="1226161" cy="488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422" y="5715000"/>
            <a:ext cx="1382580" cy="968500"/>
          </a:xfrm>
          <a:prstGeom prst="rect">
            <a:avLst/>
          </a:prstGeom>
        </p:spPr>
      </p:pic>
    </p:spTree>
    <p:extLst>
      <p:ext uri="{BB962C8B-B14F-4D97-AF65-F5344CB8AC3E}">
        <p14:creationId xmlns:p14="http://schemas.microsoft.com/office/powerpoint/2010/main" val="4112899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background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a:lvl1pPr>
          </a:lstStyle>
          <a:p>
            <a:pPr>
              <a:defRPr/>
            </a:pPr>
            <a:fld id="{7EC7CDD3-3590-A54F-80C0-5243389FE23A}" type="slidenum">
              <a:rPr lang="en-US"/>
              <a:pPr>
                <a:defRPr/>
              </a:pPr>
              <a:t>‹#›</a:t>
            </a:fld>
            <a:endParaRPr lang="en-US"/>
          </a:p>
        </p:txBody>
      </p:sp>
    </p:spTree>
    <p:extLst>
      <p:ext uri="{BB962C8B-B14F-4D97-AF65-F5344CB8AC3E}">
        <p14:creationId xmlns:p14="http://schemas.microsoft.com/office/powerpoint/2010/main" val="3012194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lvl1pPr>
              <a:defRPr/>
            </a:lvl1pPr>
          </a:lstStyle>
          <a:p>
            <a:pPr>
              <a:defRPr/>
            </a:pPr>
            <a:fld id="{D4CDA688-95AC-804A-9BF7-BC538FF58E27}" type="slidenum">
              <a:rPr lang="en-US"/>
              <a:pPr>
                <a:defRPr/>
              </a:pPr>
              <a:t>‹#›</a:t>
            </a:fld>
            <a:endParaRPr lang="en-US"/>
          </a:p>
        </p:txBody>
      </p:sp>
      <p:sp>
        <p:nvSpPr>
          <p:cNvPr id="8" name="Rectangle 7"/>
          <p:cNvSpPr/>
          <p:nvPr userDrawn="1"/>
        </p:nvSpPr>
        <p:spPr>
          <a:xfrm>
            <a:off x="0" y="1447800"/>
            <a:ext cx="9144000" cy="27432"/>
          </a:xfrm>
          <a:prstGeom prst="rect">
            <a:avLst/>
          </a:prstGeom>
          <a:gradFill flip="none" rotWithShape="1">
            <a:gsLst>
              <a:gs pos="13000">
                <a:srgbClr val="0950A5">
                  <a:alpha val="28000"/>
                </a:srgbClr>
              </a:gs>
              <a:gs pos="100000">
                <a:srgbClr val="FFFFFF">
                  <a:alpha val="11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US"/>
          </a:p>
        </p:txBody>
      </p:sp>
      <p:sp>
        <p:nvSpPr>
          <p:cNvPr id="9" name="Rectangle 8"/>
          <p:cNvSpPr>
            <a:spLocks noGrp="1" noChangeArrowheads="1"/>
          </p:cNvSpPr>
          <p:nvPr userDrawn="1"/>
        </p:nvSpPr>
        <p:spPr bwMode="auto">
          <a:xfrm>
            <a:off x="1806776" y="6384924"/>
            <a:ext cx="5486400" cy="320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defRPr/>
            </a:pPr>
            <a:r>
              <a:rPr lang="en-US" sz="900" dirty="0" smtClean="0">
                <a:solidFill>
                  <a:schemeClr val="bg1"/>
                </a:solidFill>
              </a:rPr>
              <a:t>GROWING Jobs and Our Economy | CONTROLLING Cost of Government | IMPROVING Quality of Life</a:t>
            </a:r>
            <a:endParaRPr lang="en-US" sz="900" dirty="0">
              <a:solidFill>
                <a:schemeClr val="bg1"/>
              </a:solidFill>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1400" y="6216649"/>
            <a:ext cx="1226161" cy="488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422" y="5715000"/>
            <a:ext cx="1382580" cy="968500"/>
          </a:xfrm>
          <a:prstGeom prst="rect">
            <a:avLst/>
          </a:prstGeom>
        </p:spPr>
      </p:pic>
    </p:spTree>
    <p:extLst>
      <p:ext uri="{BB962C8B-B14F-4D97-AF65-F5344CB8AC3E}">
        <p14:creationId xmlns:p14="http://schemas.microsoft.com/office/powerpoint/2010/main" val="2354295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lvl1pPr>
              <a:defRPr/>
            </a:lvl1pPr>
          </a:lstStyle>
          <a:p>
            <a:pPr>
              <a:defRPr/>
            </a:pPr>
            <a:fld id="{4F8DEAC7-3A9A-F74C-A6D8-0BEEF49F579D}" type="slidenum">
              <a:rPr lang="en-US"/>
              <a:pPr>
                <a:defRPr/>
              </a:pPr>
              <a:t>‹#›</a:t>
            </a:fld>
            <a:endParaRPr lang="en-US"/>
          </a:p>
        </p:txBody>
      </p:sp>
      <p:sp>
        <p:nvSpPr>
          <p:cNvPr id="8" name="Rectangle 7"/>
          <p:cNvSpPr>
            <a:spLocks noGrp="1" noChangeArrowheads="1"/>
          </p:cNvSpPr>
          <p:nvPr userDrawn="1"/>
        </p:nvSpPr>
        <p:spPr bwMode="auto">
          <a:xfrm>
            <a:off x="1806776" y="6384924"/>
            <a:ext cx="5486400" cy="320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defRPr/>
            </a:pPr>
            <a:r>
              <a:rPr lang="en-US" sz="900" dirty="0" smtClean="0">
                <a:solidFill>
                  <a:schemeClr val="bg1"/>
                </a:solidFill>
              </a:rPr>
              <a:t>GROWING Jobs and Our Economy | CONTROLLING Cost of Government | IMPROVING Quality of Life</a:t>
            </a:r>
            <a:endParaRPr lang="en-US" sz="900" dirty="0">
              <a:solidFill>
                <a:schemeClr val="bg1"/>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1400" y="6216649"/>
            <a:ext cx="1226161" cy="488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422" y="5715000"/>
            <a:ext cx="1382580" cy="968500"/>
          </a:xfrm>
          <a:prstGeom prst="rect">
            <a:avLst/>
          </a:prstGeom>
        </p:spPr>
      </p:pic>
    </p:spTree>
    <p:extLst>
      <p:ext uri="{BB962C8B-B14F-4D97-AF65-F5344CB8AC3E}">
        <p14:creationId xmlns:p14="http://schemas.microsoft.com/office/powerpoint/2010/main" val="2793308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3290790"/>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44000" cy="685800"/>
          </a:xfrm>
        </p:spPr>
        <p:txBody>
          <a:bodyPr>
            <a:noAutofit/>
          </a:bodyPr>
          <a:lstStyle>
            <a:lvl1pPr algn="l">
              <a:defRPr sz="3200">
                <a:solidFill>
                  <a:schemeClr val="bg2"/>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179955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bwMode="auto">
          <a:xfrm>
            <a:off x="-3116" y="-3175"/>
            <a:ext cx="9150232" cy="6864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685800" y="228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914400" y="16764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r>
              <a:rPr lang="en-US" dirty="0" smtClean="0"/>
              <a:t>14-county bi-state region, 3-year process</a:t>
            </a:r>
          </a:p>
          <a:p>
            <a:pPr lvl="1"/>
            <a:r>
              <a:rPr lang="en-US" dirty="0" smtClean="0"/>
              <a:t>Second </a:t>
            </a:r>
            <a:r>
              <a:rPr lang="en-US" dirty="0"/>
              <a:t>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auto">
          <a:xfrm>
            <a:off x="7010400" y="6477000"/>
            <a:ext cx="2057400" cy="381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900" b="1">
                <a:cs typeface="Arial" charset="0"/>
              </a:defRPr>
            </a:lvl1pPr>
          </a:lstStyle>
          <a:p>
            <a:pPr>
              <a:defRPr/>
            </a:pPr>
            <a:fld id="{B07C45F0-3AB4-8045-89E9-7943557A9A23}"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880" r:id="rId1"/>
    <p:sldLayoutId id="2147483888" r:id="rId2"/>
    <p:sldLayoutId id="2147483881" r:id="rId3"/>
    <p:sldLayoutId id="2147483882" r:id="rId4"/>
    <p:sldLayoutId id="2147483885" r:id="rId5"/>
    <p:sldLayoutId id="2147483883" r:id="rId6"/>
    <p:sldLayoutId id="2147483887" r:id="rId7"/>
    <p:sldLayoutId id="2147483889" r:id="rId8"/>
    <p:sldLayoutId id="2147483890" r:id="rId9"/>
    <p:sldLayoutId id="2147483891" r:id="rId10"/>
    <p:sldLayoutId id="2147483892" r:id="rId11"/>
    <p:sldLayoutId id="2147483893" r:id="rId12"/>
  </p:sldLayoutIdLst>
  <p:hf sldNum="0" hdr="0" ftr="0" dt="0"/>
  <p:txStyles>
    <p:titleStyle>
      <a:lvl1pPr algn="ctr" rtl="0" eaLnBrk="0" fontAlgn="base" hangingPunct="0">
        <a:lnSpc>
          <a:spcPts val="3900"/>
        </a:lnSpc>
        <a:spcBef>
          <a:spcPct val="0"/>
        </a:spcBef>
        <a:spcAft>
          <a:spcPct val="0"/>
        </a:spcAft>
        <a:defRPr sz="3800" b="1">
          <a:solidFill>
            <a:schemeClr val="tx2"/>
          </a:solidFill>
          <a:latin typeface="+mj-lt"/>
          <a:ea typeface="+mj-ea"/>
          <a:cs typeface="ＭＳ Ｐゴシック" charset="0"/>
        </a:defRPr>
      </a:lvl1pPr>
      <a:lvl2pPr algn="ctr" rtl="0" eaLnBrk="0" fontAlgn="base" hangingPunct="0">
        <a:lnSpc>
          <a:spcPts val="3900"/>
        </a:lnSpc>
        <a:spcBef>
          <a:spcPct val="0"/>
        </a:spcBef>
        <a:spcAft>
          <a:spcPct val="0"/>
        </a:spcAft>
        <a:defRPr sz="3800" b="1">
          <a:solidFill>
            <a:schemeClr val="tx2"/>
          </a:solidFill>
          <a:latin typeface="Arial" charset="0"/>
          <a:ea typeface="ＭＳ Ｐゴシック" charset="0"/>
          <a:cs typeface="ＭＳ Ｐゴシック" charset="0"/>
        </a:defRPr>
      </a:lvl2pPr>
      <a:lvl3pPr algn="ctr" rtl="0" eaLnBrk="0" fontAlgn="base" hangingPunct="0">
        <a:lnSpc>
          <a:spcPts val="3900"/>
        </a:lnSpc>
        <a:spcBef>
          <a:spcPct val="0"/>
        </a:spcBef>
        <a:spcAft>
          <a:spcPct val="0"/>
        </a:spcAft>
        <a:defRPr sz="3800" b="1">
          <a:solidFill>
            <a:schemeClr val="tx2"/>
          </a:solidFill>
          <a:latin typeface="Arial" charset="0"/>
          <a:ea typeface="ＭＳ Ｐゴシック" charset="0"/>
          <a:cs typeface="ＭＳ Ｐゴシック" charset="0"/>
        </a:defRPr>
      </a:lvl3pPr>
      <a:lvl4pPr algn="ctr" rtl="0" eaLnBrk="0" fontAlgn="base" hangingPunct="0">
        <a:lnSpc>
          <a:spcPts val="3900"/>
        </a:lnSpc>
        <a:spcBef>
          <a:spcPct val="0"/>
        </a:spcBef>
        <a:spcAft>
          <a:spcPct val="0"/>
        </a:spcAft>
        <a:defRPr sz="3800" b="1">
          <a:solidFill>
            <a:schemeClr val="tx2"/>
          </a:solidFill>
          <a:latin typeface="Arial" charset="0"/>
          <a:ea typeface="ＭＳ Ｐゴシック" charset="0"/>
          <a:cs typeface="ＭＳ Ｐゴシック" charset="0"/>
        </a:defRPr>
      </a:lvl4pPr>
      <a:lvl5pPr algn="ctr" rtl="0" eaLnBrk="0" fontAlgn="base" hangingPunct="0">
        <a:lnSpc>
          <a:spcPts val="3900"/>
        </a:lnSpc>
        <a:spcBef>
          <a:spcPct val="0"/>
        </a:spcBef>
        <a:spcAft>
          <a:spcPct val="0"/>
        </a:spcAft>
        <a:defRPr sz="3800" b="1">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284163" indent="-284163" algn="l" rtl="0" eaLnBrk="0" fontAlgn="base" hangingPunct="0">
        <a:spcBef>
          <a:spcPts val="1775"/>
        </a:spcBef>
        <a:spcAft>
          <a:spcPct val="0"/>
        </a:spcAft>
        <a:buChar char="•"/>
        <a:tabLst>
          <a:tab pos="284163" algn="l"/>
        </a:tabLst>
        <a:defRPr sz="24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har char="•"/>
        <a:defRPr>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16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16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jpeg"/><Relationship Id="rId10"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slideLayout" Target="../slideLayouts/slideLayout12.xml"/><Relationship Id="rId4" Type="http://schemas.openxmlformats.org/officeDocument/2006/relationships/image" Target="../media/image27.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wmf"/><Relationship Id="rId7" Type="http://schemas.openxmlformats.org/officeDocument/2006/relationships/image" Target="../media/image29.png"/><Relationship Id="rId12"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8.jpeg"/><Relationship Id="rId11" Type="http://schemas.openxmlformats.org/officeDocument/2006/relationships/image" Target="../media/image20.png"/><Relationship Id="rId5" Type="http://schemas.openxmlformats.org/officeDocument/2006/relationships/image" Target="../media/image27.wmf"/><Relationship Id="rId10" Type="http://schemas.openxmlformats.org/officeDocument/2006/relationships/image" Target="../media/image32.jpeg"/><Relationship Id="rId4" Type="http://schemas.openxmlformats.org/officeDocument/2006/relationships/image" Target="../media/image26.wmf"/><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image" Target="../media/image4.emf"/><Relationship Id="rId5" Type="http://schemas.openxmlformats.org/officeDocument/2006/relationships/package" Target="../embeddings/Microsoft_Word_Document1.docx"/><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42.wmf"/><Relationship Id="rId13" Type="http://schemas.openxmlformats.org/officeDocument/2006/relationships/image" Target="../media/image47.wmf"/><Relationship Id="rId3" Type="http://schemas.openxmlformats.org/officeDocument/2006/relationships/image" Target="../media/image37.wmf"/><Relationship Id="rId7" Type="http://schemas.openxmlformats.org/officeDocument/2006/relationships/image" Target="../media/image41.wmf"/><Relationship Id="rId12" Type="http://schemas.openxmlformats.org/officeDocument/2006/relationships/image" Target="../media/image46.wmf"/><Relationship Id="rId17" Type="http://schemas.openxmlformats.org/officeDocument/2006/relationships/image" Target="../media/image51.wmf"/><Relationship Id="rId2" Type="http://schemas.openxmlformats.org/officeDocument/2006/relationships/notesSlide" Target="../notesSlides/notesSlide9.xml"/><Relationship Id="rId16" Type="http://schemas.openxmlformats.org/officeDocument/2006/relationships/image" Target="../media/image50.wmf"/><Relationship Id="rId1" Type="http://schemas.openxmlformats.org/officeDocument/2006/relationships/slideLayout" Target="../slideLayouts/slideLayout3.xml"/><Relationship Id="rId6" Type="http://schemas.openxmlformats.org/officeDocument/2006/relationships/image" Target="../media/image40.wmf"/><Relationship Id="rId11" Type="http://schemas.openxmlformats.org/officeDocument/2006/relationships/image" Target="../media/image45.wmf"/><Relationship Id="rId5" Type="http://schemas.openxmlformats.org/officeDocument/2006/relationships/image" Target="../media/image39.wmf"/><Relationship Id="rId15" Type="http://schemas.openxmlformats.org/officeDocument/2006/relationships/image" Target="../media/image49.wmf"/><Relationship Id="rId10" Type="http://schemas.openxmlformats.org/officeDocument/2006/relationships/image" Target="../media/image44.wmf"/><Relationship Id="rId4" Type="http://schemas.openxmlformats.org/officeDocument/2006/relationships/image" Target="../media/image38.wmf"/><Relationship Id="rId9" Type="http://schemas.openxmlformats.org/officeDocument/2006/relationships/image" Target="../media/image43.wmf"/><Relationship Id="rId14" Type="http://schemas.openxmlformats.org/officeDocument/2006/relationships/image" Target="../media/image48.wmf"/></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3.xml"/><Relationship Id="rId5" Type="http://schemas.openxmlformats.org/officeDocument/2006/relationships/image" Target="../media/image56.jpeg"/><Relationship Id="rId4" Type="http://schemas.openxmlformats.org/officeDocument/2006/relationships/image" Target="../media/image59.jpeg"/></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3.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62.jpeg"/><Relationship Id="rId5" Type="http://schemas.openxmlformats.org/officeDocument/2006/relationships/image" Target="../media/image56.jpeg"/><Relationship Id="rId4" Type="http://schemas.openxmlformats.org/officeDocument/2006/relationships/image" Target="../media/image61.jpeg"/></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www.cabarrusfpc.org/" TargetMode="External"/><Relationship Id="rId1" Type="http://schemas.openxmlformats.org/officeDocument/2006/relationships/slideLayout" Target="../slideLayouts/slideLayout3.xml"/><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tiff"/></Relationships>
</file>

<file path=ppt/slides/_rels/slide3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vmlDrawing" Target="../drawings/vmlDrawing2.vml"/><Relationship Id="rId5" Type="http://schemas.openxmlformats.org/officeDocument/2006/relationships/image" Target="../media/image4.emf"/><Relationship Id="rId4" Type="http://schemas.openxmlformats.org/officeDocument/2006/relationships/package" Target="../embeddings/Microsoft_Word_Document2.docx"/></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8.png"/><Relationship Id="rId7" Type="http://schemas.openxmlformats.org/officeDocument/2006/relationships/image" Target="../media/image81.jpeg"/><Relationship Id="rId2" Type="http://schemas.openxmlformats.org/officeDocument/2006/relationships/image" Target="../media/image77.png"/><Relationship Id="rId1" Type="http://schemas.openxmlformats.org/officeDocument/2006/relationships/slideLayout" Target="../slideLayouts/slideLayout8.xml"/><Relationship Id="rId6" Type="http://schemas.openxmlformats.org/officeDocument/2006/relationships/image" Target="../media/image80.jpeg"/><Relationship Id="rId11" Type="http://schemas.openxmlformats.org/officeDocument/2006/relationships/image" Target="../media/image85.png"/><Relationship Id="rId5" Type="http://schemas.openxmlformats.org/officeDocument/2006/relationships/image" Target="../media/image18.jpeg"/><Relationship Id="rId10" Type="http://schemas.openxmlformats.org/officeDocument/2006/relationships/image" Target="../media/image84.jpeg"/><Relationship Id="rId4" Type="http://schemas.openxmlformats.org/officeDocument/2006/relationships/image" Target="../media/image79.png"/><Relationship Id="rId9"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ooe8dURgHsA&amp;feature=youtu.be"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25400" y="4191000"/>
            <a:ext cx="9144000" cy="1175263"/>
          </a:xfrm>
          <a:prstGeom prst="rect">
            <a:avLst/>
          </a:prstGeom>
        </p:spPr>
        <p:txBody>
          <a:bodyPr/>
          <a:lstStyle>
            <a:lvl1pPr algn="ctr" rtl="0" eaLnBrk="0" fontAlgn="base" hangingPunct="0">
              <a:lnSpc>
                <a:spcPts val="3900"/>
              </a:lnSpc>
              <a:spcBef>
                <a:spcPct val="0"/>
              </a:spcBef>
              <a:spcAft>
                <a:spcPct val="0"/>
              </a:spcAft>
              <a:defRPr sz="3800" b="1">
                <a:solidFill>
                  <a:schemeClr val="tx2"/>
                </a:solidFill>
                <a:latin typeface="+mj-lt"/>
                <a:ea typeface="+mj-ea"/>
                <a:cs typeface="ＭＳ Ｐゴシック" charset="0"/>
              </a:defRPr>
            </a:lvl1pPr>
            <a:lvl2pPr algn="ctr" rtl="0" eaLnBrk="0" fontAlgn="base" hangingPunct="0">
              <a:lnSpc>
                <a:spcPts val="3900"/>
              </a:lnSpc>
              <a:spcBef>
                <a:spcPct val="0"/>
              </a:spcBef>
              <a:spcAft>
                <a:spcPct val="0"/>
              </a:spcAft>
              <a:defRPr sz="3800" b="1">
                <a:solidFill>
                  <a:schemeClr val="tx2"/>
                </a:solidFill>
                <a:latin typeface="Arial" charset="0"/>
                <a:ea typeface="ＭＳ Ｐゴシック" charset="0"/>
                <a:cs typeface="ＭＳ Ｐゴシック" charset="0"/>
              </a:defRPr>
            </a:lvl2pPr>
            <a:lvl3pPr algn="ctr" rtl="0" eaLnBrk="0" fontAlgn="base" hangingPunct="0">
              <a:lnSpc>
                <a:spcPts val="3900"/>
              </a:lnSpc>
              <a:spcBef>
                <a:spcPct val="0"/>
              </a:spcBef>
              <a:spcAft>
                <a:spcPct val="0"/>
              </a:spcAft>
              <a:defRPr sz="3800" b="1">
                <a:solidFill>
                  <a:schemeClr val="tx2"/>
                </a:solidFill>
                <a:latin typeface="Arial" charset="0"/>
                <a:ea typeface="ＭＳ Ｐゴシック" charset="0"/>
                <a:cs typeface="ＭＳ Ｐゴシック" charset="0"/>
              </a:defRPr>
            </a:lvl3pPr>
            <a:lvl4pPr algn="ctr" rtl="0" eaLnBrk="0" fontAlgn="base" hangingPunct="0">
              <a:lnSpc>
                <a:spcPts val="3900"/>
              </a:lnSpc>
              <a:spcBef>
                <a:spcPct val="0"/>
              </a:spcBef>
              <a:spcAft>
                <a:spcPct val="0"/>
              </a:spcAft>
              <a:defRPr sz="3800" b="1">
                <a:solidFill>
                  <a:schemeClr val="tx2"/>
                </a:solidFill>
                <a:latin typeface="Arial" charset="0"/>
                <a:ea typeface="ＭＳ Ｐゴシック" charset="0"/>
                <a:cs typeface="ＭＳ Ｐゴシック" charset="0"/>
              </a:defRPr>
            </a:lvl4pPr>
            <a:lvl5pPr algn="ctr" rtl="0" eaLnBrk="0" fontAlgn="base" hangingPunct="0">
              <a:lnSpc>
                <a:spcPts val="3900"/>
              </a:lnSpc>
              <a:spcBef>
                <a:spcPct val="0"/>
              </a:spcBef>
              <a:spcAft>
                <a:spcPct val="0"/>
              </a:spcAft>
              <a:defRPr sz="3800" b="1">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r>
              <a:rPr lang="en-US" sz="3600" b="0" kern="0" dirty="0" smtClean="0">
                <a:latin typeface="Adobe Hebrew" panose="02040503050201020203" pitchFamily="18" charset="-79"/>
                <a:cs typeface="Adobe Hebrew" panose="02040503050201020203" pitchFamily="18" charset="-79"/>
              </a:rPr>
              <a:t>Improving Community Food Systems: </a:t>
            </a:r>
            <a:br>
              <a:rPr lang="en-US" sz="3600" b="0" kern="0" dirty="0" smtClean="0">
                <a:latin typeface="Adobe Hebrew" panose="02040503050201020203" pitchFamily="18" charset="-79"/>
                <a:cs typeface="Adobe Hebrew" panose="02040503050201020203" pitchFamily="18" charset="-79"/>
              </a:rPr>
            </a:br>
            <a:r>
              <a:rPr lang="en-US" sz="3600" b="0" kern="0" dirty="0" smtClean="0">
                <a:latin typeface="Adobe Hebrew" panose="02040503050201020203" pitchFamily="18" charset="-79"/>
                <a:cs typeface="Adobe Hebrew" panose="02040503050201020203" pitchFamily="18" charset="-79"/>
              </a:rPr>
              <a:t>Food Councils in the Charlotte Region </a:t>
            </a:r>
            <a:br>
              <a:rPr lang="en-US" sz="3600" b="0" kern="0" dirty="0" smtClean="0">
                <a:latin typeface="Adobe Hebrew" panose="02040503050201020203" pitchFamily="18" charset="-79"/>
                <a:cs typeface="Adobe Hebrew" panose="02040503050201020203" pitchFamily="18" charset="-79"/>
              </a:rPr>
            </a:br>
            <a:r>
              <a:rPr lang="en-US" sz="3600" kern="0" dirty="0" smtClean="0">
                <a:latin typeface="Adobe Hebrew" panose="02040503050201020203" pitchFamily="18" charset="-79"/>
                <a:cs typeface="Adobe Hebrew" panose="02040503050201020203" pitchFamily="18" charset="-79"/>
              </a:rPr>
              <a:t/>
            </a:r>
            <a:br>
              <a:rPr lang="en-US" sz="3600" kern="0" dirty="0" smtClean="0">
                <a:latin typeface="Adobe Hebrew" panose="02040503050201020203" pitchFamily="18" charset="-79"/>
                <a:cs typeface="Adobe Hebrew" panose="02040503050201020203" pitchFamily="18" charset="-79"/>
              </a:rPr>
            </a:br>
            <a:endParaRPr lang="en-US" sz="3600" kern="0" dirty="0">
              <a:solidFill>
                <a:srgbClr val="F9F9F9"/>
              </a:solidFill>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26692113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0632"/>
          <a:stretch/>
        </p:blipFill>
        <p:spPr>
          <a:xfrm>
            <a:off x="5551714" y="1219200"/>
            <a:ext cx="3592286" cy="4419599"/>
          </a:xfrm>
          <a:prstGeom prst="rect">
            <a:avLst/>
          </a:prstGeom>
        </p:spPr>
      </p:pic>
    </p:spTree>
    <p:extLst>
      <p:ext uri="{BB962C8B-B14F-4D97-AF65-F5344CB8AC3E}">
        <p14:creationId xmlns:p14="http://schemas.microsoft.com/office/powerpoint/2010/main" val="35142169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04" y="453487"/>
            <a:ext cx="9138296" cy="5947313"/>
          </a:xfrm>
          <a:prstGeom prst="rect">
            <a:avLst/>
          </a:prstGeom>
        </p:spPr>
      </p:pic>
      <p:sp>
        <p:nvSpPr>
          <p:cNvPr id="3" name="Oval 2"/>
          <p:cNvSpPr/>
          <p:nvPr/>
        </p:nvSpPr>
        <p:spPr>
          <a:xfrm>
            <a:off x="1676400" y="762000"/>
            <a:ext cx="5638800" cy="5486400"/>
          </a:xfrm>
          <a:prstGeom prst="ellipse">
            <a:avLst/>
          </a:prstGeom>
          <a:solidFill>
            <a:srgbClr val="04A5D6">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39875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589" y="1219200"/>
            <a:ext cx="9124819" cy="4419599"/>
          </a:xfrm>
          <a:prstGeom prst="rect">
            <a:avLst/>
          </a:prstGeom>
        </p:spPr>
      </p:pic>
    </p:spTree>
    <p:extLst>
      <p:ext uri="{BB962C8B-B14F-4D97-AF65-F5344CB8AC3E}">
        <p14:creationId xmlns:p14="http://schemas.microsoft.com/office/powerpoint/2010/main" val="33473076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4096" y="0"/>
            <a:ext cx="6089904" cy="6858000"/>
          </a:xfrm>
        </p:spPr>
        <p:txBody>
          <a:bodyPr/>
          <a:lstStyle/>
          <a:p>
            <a:pPr algn="l"/>
            <a:endParaRPr lang="en-US" dirty="0"/>
          </a:p>
        </p:txBody>
      </p:sp>
      <p:sp>
        <p:nvSpPr>
          <p:cNvPr id="3" name="TextBox 2"/>
          <p:cNvSpPr txBox="1"/>
          <p:nvPr/>
        </p:nvSpPr>
        <p:spPr>
          <a:xfrm>
            <a:off x="152400" y="2839146"/>
            <a:ext cx="2729581" cy="1107996"/>
          </a:xfrm>
          <a:prstGeom prst="rect">
            <a:avLst/>
          </a:prstGeom>
          <a:solidFill>
            <a:schemeClr val="tx2"/>
          </a:solidFill>
        </p:spPr>
        <p:txBody>
          <a:bodyPr wrap="square" rtlCol="0">
            <a:spAutoFit/>
          </a:bodyPr>
          <a:lstStyle/>
          <a:p>
            <a:r>
              <a:rPr lang="en-US" sz="6600" b="1" dirty="0" smtClean="0"/>
              <a:t>WHAT</a:t>
            </a:r>
            <a:endParaRPr lang="en-US" b="1" dirty="0"/>
          </a:p>
        </p:txBody>
      </p:sp>
      <p:sp>
        <p:nvSpPr>
          <p:cNvPr id="4" name="Title 3"/>
          <p:cNvSpPr txBox="1">
            <a:spLocks/>
          </p:cNvSpPr>
          <p:nvPr/>
        </p:nvSpPr>
        <p:spPr bwMode="auto">
          <a:xfrm>
            <a:off x="3048000" y="0"/>
            <a:ext cx="6096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ctr" rtl="0" eaLnBrk="1" fontAlgn="base" hangingPunct="1">
              <a:spcBef>
                <a:spcPct val="0"/>
              </a:spcBef>
              <a:spcAft>
                <a:spcPct val="0"/>
              </a:spcAft>
              <a:defRPr sz="3200" kern="1200">
                <a:solidFill>
                  <a:schemeClr val="bg1"/>
                </a:solidFill>
                <a:latin typeface="+mj-lt"/>
                <a:ea typeface="+mj-ea"/>
                <a:cs typeface="+mj-cs"/>
              </a:defRPr>
            </a:lvl1pPr>
            <a:lvl2pPr algn="ctr" rtl="0" eaLnBrk="1" fontAlgn="base" hangingPunct="1">
              <a:spcBef>
                <a:spcPct val="0"/>
              </a:spcBef>
              <a:spcAft>
                <a:spcPct val="0"/>
              </a:spcAft>
              <a:defRPr sz="3200">
                <a:solidFill>
                  <a:schemeClr val="tx1"/>
                </a:solidFill>
                <a:latin typeface="Calibri" pitchFamily="34" charset="0"/>
              </a:defRPr>
            </a:lvl2pPr>
            <a:lvl3pPr algn="ctr" rtl="0" eaLnBrk="1" fontAlgn="base" hangingPunct="1">
              <a:spcBef>
                <a:spcPct val="0"/>
              </a:spcBef>
              <a:spcAft>
                <a:spcPct val="0"/>
              </a:spcAft>
              <a:defRPr sz="3200">
                <a:solidFill>
                  <a:schemeClr val="tx1"/>
                </a:solidFill>
                <a:latin typeface="Calibri" pitchFamily="34" charset="0"/>
              </a:defRPr>
            </a:lvl3pPr>
            <a:lvl4pPr algn="ctr" rtl="0" eaLnBrk="1" fontAlgn="base" hangingPunct="1">
              <a:spcBef>
                <a:spcPct val="0"/>
              </a:spcBef>
              <a:spcAft>
                <a:spcPct val="0"/>
              </a:spcAft>
              <a:defRPr sz="3200">
                <a:solidFill>
                  <a:schemeClr val="tx1"/>
                </a:solidFill>
                <a:latin typeface="Calibri" pitchFamily="34" charset="0"/>
              </a:defRPr>
            </a:lvl4pPr>
            <a:lvl5pPr algn="ctr" rtl="0" eaLnBrk="1" fontAlgn="base" hangingPunct="1">
              <a:spcBef>
                <a:spcPct val="0"/>
              </a:spcBef>
              <a:spcAft>
                <a:spcPct val="0"/>
              </a:spcAft>
              <a:defRPr sz="3200">
                <a:solidFill>
                  <a:schemeClr val="tx1"/>
                </a:solidFill>
                <a:latin typeface="Calibri" pitchFamily="34" charset="0"/>
              </a:defRPr>
            </a:lvl5pPr>
            <a:lvl6pPr marL="457200" algn="ctr" rtl="0" eaLnBrk="1" fontAlgn="base" hangingPunct="1">
              <a:spcBef>
                <a:spcPct val="0"/>
              </a:spcBef>
              <a:spcAft>
                <a:spcPct val="0"/>
              </a:spcAft>
              <a:defRPr sz="3200">
                <a:solidFill>
                  <a:schemeClr val="tx1"/>
                </a:solidFill>
                <a:latin typeface="Calibri" pitchFamily="34" charset="0"/>
              </a:defRPr>
            </a:lvl6pPr>
            <a:lvl7pPr marL="914400" algn="ctr" rtl="0" eaLnBrk="1" fontAlgn="base" hangingPunct="1">
              <a:spcBef>
                <a:spcPct val="0"/>
              </a:spcBef>
              <a:spcAft>
                <a:spcPct val="0"/>
              </a:spcAft>
              <a:defRPr sz="3200">
                <a:solidFill>
                  <a:schemeClr val="tx1"/>
                </a:solidFill>
                <a:latin typeface="Calibri" pitchFamily="34" charset="0"/>
              </a:defRPr>
            </a:lvl7pPr>
            <a:lvl8pPr marL="1371600" algn="ctr" rtl="0" eaLnBrk="1" fontAlgn="base" hangingPunct="1">
              <a:spcBef>
                <a:spcPct val="0"/>
              </a:spcBef>
              <a:spcAft>
                <a:spcPct val="0"/>
              </a:spcAft>
              <a:defRPr sz="3200">
                <a:solidFill>
                  <a:schemeClr val="tx1"/>
                </a:solidFill>
                <a:latin typeface="Calibri" pitchFamily="34" charset="0"/>
              </a:defRPr>
            </a:lvl8pPr>
            <a:lvl9pPr marL="1828800" algn="ctr" rtl="0" eaLnBrk="1" fontAlgn="base" hangingPunct="1">
              <a:spcBef>
                <a:spcPct val="0"/>
              </a:spcBef>
              <a:spcAft>
                <a:spcPct val="0"/>
              </a:spcAft>
              <a:defRPr sz="3200">
                <a:solidFill>
                  <a:schemeClr val="tx1"/>
                </a:solidFill>
                <a:latin typeface="Calibri" pitchFamily="34" charset="0"/>
              </a:defRPr>
            </a:lvl9pPr>
          </a:lstStyle>
          <a:p>
            <a:pPr algn="l"/>
            <a:r>
              <a:rPr lang="en-US" dirty="0" smtClean="0"/>
              <a:t>…do </a:t>
            </a:r>
            <a:r>
              <a:rPr lang="en-US" dirty="0"/>
              <a:t>food councils </a:t>
            </a:r>
            <a:r>
              <a:rPr lang="en-US" dirty="0" smtClean="0"/>
              <a:t>DO?</a:t>
            </a:r>
          </a:p>
        </p:txBody>
      </p:sp>
      <p:grpSp>
        <p:nvGrpSpPr>
          <p:cNvPr id="5" name="Group 4"/>
          <p:cNvGrpSpPr/>
          <p:nvPr/>
        </p:nvGrpSpPr>
        <p:grpSpPr>
          <a:xfrm>
            <a:off x="3930588" y="4441994"/>
            <a:ext cx="1555812" cy="1473805"/>
            <a:chOff x="3692443" y="4441994"/>
            <a:chExt cx="1555812" cy="1473805"/>
          </a:xfrm>
        </p:grpSpPr>
        <p:grpSp>
          <p:nvGrpSpPr>
            <p:cNvPr id="8" name="Group 7"/>
            <p:cNvGrpSpPr/>
            <p:nvPr/>
          </p:nvGrpSpPr>
          <p:grpSpPr>
            <a:xfrm>
              <a:off x="4181424" y="4441994"/>
              <a:ext cx="577850" cy="1137890"/>
              <a:chOff x="381000" y="1143000"/>
              <a:chExt cx="2317750" cy="4564063"/>
            </a:xfrm>
          </p:grpSpPr>
          <p:sp>
            <p:nvSpPr>
              <p:cNvPr id="9" name="Freeform 5"/>
              <p:cNvSpPr>
                <a:spLocks/>
              </p:cNvSpPr>
              <p:nvPr/>
            </p:nvSpPr>
            <p:spPr bwMode="auto">
              <a:xfrm rot="16200000">
                <a:off x="-146050" y="2862263"/>
                <a:ext cx="4538663" cy="1150937"/>
              </a:xfrm>
              <a:custGeom>
                <a:avLst/>
                <a:gdLst>
                  <a:gd name="T0" fmla="*/ 543 w 1276"/>
                  <a:gd name="T1" fmla="*/ 0 h 1129"/>
                  <a:gd name="T2" fmla="*/ 257 w 1276"/>
                  <a:gd name="T3" fmla="*/ 412 h 1129"/>
                  <a:gd name="T4" fmla="*/ 0 w 1276"/>
                  <a:gd name="T5" fmla="*/ 0 h 1129"/>
                  <a:gd name="T6" fmla="*/ 3 w 1276"/>
                  <a:gd name="T7" fmla="*/ 21 h 1129"/>
                  <a:gd name="T8" fmla="*/ 5 w 1276"/>
                  <a:gd name="T9" fmla="*/ 36 h 1129"/>
                  <a:gd name="T10" fmla="*/ 43 w 1276"/>
                  <a:gd name="T11" fmla="*/ 156 h 1129"/>
                  <a:gd name="T12" fmla="*/ 202 w 1276"/>
                  <a:gd name="T13" fmla="*/ 653 h 1129"/>
                  <a:gd name="T14" fmla="*/ 205 w 1276"/>
                  <a:gd name="T15" fmla="*/ 668 h 1129"/>
                  <a:gd name="T16" fmla="*/ 243 w 1276"/>
                  <a:gd name="T17" fmla="*/ 781 h 1129"/>
                  <a:gd name="T18" fmla="*/ 252 w 1276"/>
                  <a:gd name="T19" fmla="*/ 795 h 1129"/>
                  <a:gd name="T20" fmla="*/ 257 w 1276"/>
                  <a:gd name="T21" fmla="*/ 795 h 1129"/>
                  <a:gd name="T22" fmla="*/ 268 w 1276"/>
                  <a:gd name="T23" fmla="*/ 795 h 1129"/>
                  <a:gd name="T24" fmla="*/ 282 w 1276"/>
                  <a:gd name="T25" fmla="*/ 753 h 1129"/>
                  <a:gd name="T26" fmla="*/ 286 w 1276"/>
                  <a:gd name="T27" fmla="*/ 739 h 1129"/>
                  <a:gd name="T28" fmla="*/ 670 w 1276"/>
                  <a:gd name="T29" fmla="*/ 817 h 1129"/>
                  <a:gd name="T30" fmla="*/ 681 w 1276"/>
                  <a:gd name="T31" fmla="*/ 845 h 1129"/>
                  <a:gd name="T32" fmla="*/ 688 w 1276"/>
                  <a:gd name="T33" fmla="*/ 866 h 1129"/>
                  <a:gd name="T34" fmla="*/ 693 w 1276"/>
                  <a:gd name="T35" fmla="*/ 873 h 1129"/>
                  <a:gd name="T36" fmla="*/ 706 w 1276"/>
                  <a:gd name="T37" fmla="*/ 881 h 1129"/>
                  <a:gd name="T38" fmla="*/ 713 w 1276"/>
                  <a:gd name="T39" fmla="*/ 873 h 1129"/>
                  <a:gd name="T40" fmla="*/ 718 w 1276"/>
                  <a:gd name="T41" fmla="*/ 859 h 1129"/>
                  <a:gd name="T42" fmla="*/ 917 w 1276"/>
                  <a:gd name="T43" fmla="*/ 242 h 1129"/>
                  <a:gd name="T44" fmla="*/ 1015 w 1276"/>
                  <a:gd name="T45" fmla="*/ 746 h 1129"/>
                  <a:gd name="T46" fmla="*/ 1015 w 1276"/>
                  <a:gd name="T47" fmla="*/ 746 h 1129"/>
                  <a:gd name="T48" fmla="*/ 1011 w 1276"/>
                  <a:gd name="T49" fmla="*/ 767 h 1129"/>
                  <a:gd name="T50" fmla="*/ 1011 w 1276"/>
                  <a:gd name="T51" fmla="*/ 788 h 1129"/>
                  <a:gd name="T52" fmla="*/ 1017 w 1276"/>
                  <a:gd name="T53" fmla="*/ 824 h 1129"/>
                  <a:gd name="T54" fmla="*/ 1026 w 1276"/>
                  <a:gd name="T55" fmla="*/ 845 h 1129"/>
                  <a:gd name="T56" fmla="*/ 1047 w 1276"/>
                  <a:gd name="T57" fmla="*/ 881 h 1129"/>
                  <a:gd name="T58" fmla="*/ 1251 w 1276"/>
                  <a:gd name="T59" fmla="*/ 1122 h 1129"/>
                  <a:gd name="T60" fmla="*/ 1251 w 1276"/>
                  <a:gd name="T61" fmla="*/ 1122 h 1129"/>
                  <a:gd name="T62" fmla="*/ 1263 w 1276"/>
                  <a:gd name="T63" fmla="*/ 1129 h 1129"/>
                  <a:gd name="T64" fmla="*/ 1272 w 1276"/>
                  <a:gd name="T65" fmla="*/ 1115 h 1129"/>
                  <a:gd name="T66" fmla="*/ 1276 w 1276"/>
                  <a:gd name="T67" fmla="*/ 1108 h 1129"/>
                  <a:gd name="T68" fmla="*/ 1276 w 1276"/>
                  <a:gd name="T69" fmla="*/ 1094 h 1129"/>
                  <a:gd name="T70" fmla="*/ 1274 w 1276"/>
                  <a:gd name="T71" fmla="*/ 1051 h 1129"/>
                  <a:gd name="T72" fmla="*/ 1190 w 1276"/>
                  <a:gd name="T73" fmla="*/ 376 h 1129"/>
                  <a:gd name="T74" fmla="*/ 1190 w 1276"/>
                  <a:gd name="T75" fmla="*/ 376 h 1129"/>
                  <a:gd name="T76" fmla="*/ 1179 w 1276"/>
                  <a:gd name="T77" fmla="*/ 327 h 1129"/>
                  <a:gd name="T78" fmla="*/ 1163 w 1276"/>
                  <a:gd name="T79" fmla="*/ 305 h 1129"/>
                  <a:gd name="T80" fmla="*/ 1156 w 1276"/>
                  <a:gd name="T81" fmla="*/ 305 h 1129"/>
                  <a:gd name="T82" fmla="*/ 1151 w 1276"/>
                  <a:gd name="T83" fmla="*/ 320 h 1129"/>
                  <a:gd name="T84" fmla="*/ 1124 w 1276"/>
                  <a:gd name="T85" fmla="*/ 405 h 1129"/>
                  <a:gd name="T86" fmla="*/ 995 w 1276"/>
                  <a:gd name="T87" fmla="*/ 0 h 1129"/>
                  <a:gd name="T88" fmla="*/ 838 w 1276"/>
                  <a:gd name="T89" fmla="*/ 0 h 1129"/>
                  <a:gd name="T90" fmla="*/ 690 w 1276"/>
                  <a:gd name="T91" fmla="*/ 462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76" h="1129">
                    <a:moveTo>
                      <a:pt x="690" y="462"/>
                    </a:moveTo>
                    <a:lnTo>
                      <a:pt x="543" y="0"/>
                    </a:lnTo>
                    <a:lnTo>
                      <a:pt x="388" y="0"/>
                    </a:lnTo>
                    <a:lnTo>
                      <a:pt x="257" y="412"/>
                    </a:lnTo>
                    <a:lnTo>
                      <a:pt x="125" y="0"/>
                    </a:lnTo>
                    <a:lnTo>
                      <a:pt x="0" y="0"/>
                    </a:lnTo>
                    <a:lnTo>
                      <a:pt x="0" y="0"/>
                    </a:lnTo>
                    <a:lnTo>
                      <a:pt x="3" y="21"/>
                    </a:lnTo>
                    <a:lnTo>
                      <a:pt x="3" y="21"/>
                    </a:lnTo>
                    <a:lnTo>
                      <a:pt x="5" y="36"/>
                    </a:lnTo>
                    <a:lnTo>
                      <a:pt x="43" y="156"/>
                    </a:lnTo>
                    <a:lnTo>
                      <a:pt x="43" y="156"/>
                    </a:lnTo>
                    <a:lnTo>
                      <a:pt x="46" y="156"/>
                    </a:lnTo>
                    <a:lnTo>
                      <a:pt x="202" y="653"/>
                    </a:lnTo>
                    <a:lnTo>
                      <a:pt x="202" y="653"/>
                    </a:lnTo>
                    <a:lnTo>
                      <a:pt x="205" y="668"/>
                    </a:lnTo>
                    <a:lnTo>
                      <a:pt x="243" y="781"/>
                    </a:lnTo>
                    <a:lnTo>
                      <a:pt x="243" y="781"/>
                    </a:lnTo>
                    <a:lnTo>
                      <a:pt x="248" y="795"/>
                    </a:lnTo>
                    <a:lnTo>
                      <a:pt x="252" y="795"/>
                    </a:lnTo>
                    <a:lnTo>
                      <a:pt x="252" y="795"/>
                    </a:lnTo>
                    <a:lnTo>
                      <a:pt x="257" y="795"/>
                    </a:lnTo>
                    <a:lnTo>
                      <a:pt x="264" y="795"/>
                    </a:lnTo>
                    <a:lnTo>
                      <a:pt x="268" y="795"/>
                    </a:lnTo>
                    <a:lnTo>
                      <a:pt x="273" y="781"/>
                    </a:lnTo>
                    <a:lnTo>
                      <a:pt x="282" y="753"/>
                    </a:lnTo>
                    <a:lnTo>
                      <a:pt x="282" y="753"/>
                    </a:lnTo>
                    <a:lnTo>
                      <a:pt x="286" y="739"/>
                    </a:lnTo>
                    <a:lnTo>
                      <a:pt x="466" y="178"/>
                    </a:lnTo>
                    <a:lnTo>
                      <a:pt x="670" y="817"/>
                    </a:lnTo>
                    <a:lnTo>
                      <a:pt x="670" y="817"/>
                    </a:lnTo>
                    <a:lnTo>
                      <a:pt x="681" y="845"/>
                    </a:lnTo>
                    <a:lnTo>
                      <a:pt x="681" y="845"/>
                    </a:lnTo>
                    <a:lnTo>
                      <a:pt x="688" y="866"/>
                    </a:lnTo>
                    <a:lnTo>
                      <a:pt x="688" y="866"/>
                    </a:lnTo>
                    <a:lnTo>
                      <a:pt x="693" y="873"/>
                    </a:lnTo>
                    <a:lnTo>
                      <a:pt x="697" y="881"/>
                    </a:lnTo>
                    <a:lnTo>
                      <a:pt x="706" y="881"/>
                    </a:lnTo>
                    <a:lnTo>
                      <a:pt x="706" y="881"/>
                    </a:lnTo>
                    <a:lnTo>
                      <a:pt x="713" y="873"/>
                    </a:lnTo>
                    <a:lnTo>
                      <a:pt x="718" y="859"/>
                    </a:lnTo>
                    <a:lnTo>
                      <a:pt x="718" y="859"/>
                    </a:lnTo>
                    <a:lnTo>
                      <a:pt x="720" y="852"/>
                    </a:lnTo>
                    <a:lnTo>
                      <a:pt x="917" y="242"/>
                    </a:lnTo>
                    <a:lnTo>
                      <a:pt x="1047" y="646"/>
                    </a:lnTo>
                    <a:lnTo>
                      <a:pt x="1015" y="746"/>
                    </a:lnTo>
                    <a:lnTo>
                      <a:pt x="1015" y="746"/>
                    </a:lnTo>
                    <a:lnTo>
                      <a:pt x="1015" y="746"/>
                    </a:lnTo>
                    <a:lnTo>
                      <a:pt x="1015" y="746"/>
                    </a:lnTo>
                    <a:lnTo>
                      <a:pt x="1011" y="767"/>
                    </a:lnTo>
                    <a:lnTo>
                      <a:pt x="1011" y="788"/>
                    </a:lnTo>
                    <a:lnTo>
                      <a:pt x="1011" y="788"/>
                    </a:lnTo>
                    <a:lnTo>
                      <a:pt x="1013" y="810"/>
                    </a:lnTo>
                    <a:lnTo>
                      <a:pt x="1017" y="824"/>
                    </a:lnTo>
                    <a:lnTo>
                      <a:pt x="1017" y="824"/>
                    </a:lnTo>
                    <a:lnTo>
                      <a:pt x="1026" y="845"/>
                    </a:lnTo>
                    <a:lnTo>
                      <a:pt x="1036" y="866"/>
                    </a:lnTo>
                    <a:lnTo>
                      <a:pt x="1047" y="881"/>
                    </a:lnTo>
                    <a:lnTo>
                      <a:pt x="1047" y="881"/>
                    </a:lnTo>
                    <a:lnTo>
                      <a:pt x="1251" y="1122"/>
                    </a:lnTo>
                    <a:lnTo>
                      <a:pt x="1251" y="1122"/>
                    </a:lnTo>
                    <a:lnTo>
                      <a:pt x="1251" y="1122"/>
                    </a:lnTo>
                    <a:lnTo>
                      <a:pt x="1263" y="1129"/>
                    </a:lnTo>
                    <a:lnTo>
                      <a:pt x="1263" y="1129"/>
                    </a:lnTo>
                    <a:lnTo>
                      <a:pt x="1269" y="1122"/>
                    </a:lnTo>
                    <a:lnTo>
                      <a:pt x="1272" y="1115"/>
                    </a:lnTo>
                    <a:lnTo>
                      <a:pt x="1272" y="1115"/>
                    </a:lnTo>
                    <a:lnTo>
                      <a:pt x="1276" y="1108"/>
                    </a:lnTo>
                    <a:lnTo>
                      <a:pt x="1276" y="1094"/>
                    </a:lnTo>
                    <a:lnTo>
                      <a:pt x="1276" y="1094"/>
                    </a:lnTo>
                    <a:lnTo>
                      <a:pt x="1276" y="1065"/>
                    </a:lnTo>
                    <a:lnTo>
                      <a:pt x="1274" y="1051"/>
                    </a:lnTo>
                    <a:lnTo>
                      <a:pt x="1274" y="1051"/>
                    </a:lnTo>
                    <a:lnTo>
                      <a:pt x="1190" y="376"/>
                    </a:lnTo>
                    <a:lnTo>
                      <a:pt x="1190" y="376"/>
                    </a:lnTo>
                    <a:lnTo>
                      <a:pt x="1190" y="376"/>
                    </a:lnTo>
                    <a:lnTo>
                      <a:pt x="1179" y="327"/>
                    </a:lnTo>
                    <a:lnTo>
                      <a:pt x="1179" y="327"/>
                    </a:lnTo>
                    <a:lnTo>
                      <a:pt x="1169" y="313"/>
                    </a:lnTo>
                    <a:lnTo>
                      <a:pt x="1163" y="305"/>
                    </a:lnTo>
                    <a:lnTo>
                      <a:pt x="1163" y="305"/>
                    </a:lnTo>
                    <a:lnTo>
                      <a:pt x="1156" y="305"/>
                    </a:lnTo>
                    <a:lnTo>
                      <a:pt x="1151" y="320"/>
                    </a:lnTo>
                    <a:lnTo>
                      <a:pt x="1151" y="320"/>
                    </a:lnTo>
                    <a:lnTo>
                      <a:pt x="1149" y="327"/>
                    </a:lnTo>
                    <a:lnTo>
                      <a:pt x="1124" y="405"/>
                    </a:lnTo>
                    <a:lnTo>
                      <a:pt x="1124" y="405"/>
                    </a:lnTo>
                    <a:lnTo>
                      <a:pt x="995" y="0"/>
                    </a:lnTo>
                    <a:lnTo>
                      <a:pt x="838" y="0"/>
                    </a:lnTo>
                    <a:lnTo>
                      <a:pt x="838" y="0"/>
                    </a:lnTo>
                    <a:lnTo>
                      <a:pt x="690" y="462"/>
                    </a:lnTo>
                    <a:lnTo>
                      <a:pt x="690" y="462"/>
                    </a:lnTo>
                    <a:close/>
                  </a:path>
                </a:pathLst>
              </a:custGeom>
              <a:solidFill>
                <a:srgbClr val="92D050"/>
              </a:solidFill>
              <a:ln>
                <a:noFill/>
              </a:ln>
            </p:spPr>
            <p:txBody>
              <a:bodyPr/>
              <a:lstStyle/>
              <a:p>
                <a:pPr fontAlgn="auto">
                  <a:spcBef>
                    <a:spcPts val="0"/>
                  </a:spcBef>
                  <a:spcAft>
                    <a:spcPts val="0"/>
                  </a:spcAft>
                  <a:defRPr/>
                </a:pPr>
                <a:endParaRPr lang="en-US">
                  <a:latin typeface="+mn-lt"/>
                  <a:cs typeface="+mn-cs"/>
                </a:endParaRPr>
              </a:p>
            </p:txBody>
          </p:sp>
          <p:sp>
            <p:nvSpPr>
              <p:cNvPr id="10" name="Freeform 6"/>
              <p:cNvSpPr>
                <a:spLocks/>
              </p:cNvSpPr>
              <p:nvPr/>
            </p:nvSpPr>
            <p:spPr bwMode="auto">
              <a:xfrm rot="-5400000">
                <a:off x="-1317625" y="2841625"/>
                <a:ext cx="4564063" cy="1166813"/>
              </a:xfrm>
              <a:custGeom>
                <a:avLst/>
                <a:gdLst>
                  <a:gd name="T0" fmla="*/ 2147483647 w 1283"/>
                  <a:gd name="T1" fmla="*/ 2147483647 h 1143"/>
                  <a:gd name="T2" fmla="*/ 2147483647 w 1283"/>
                  <a:gd name="T3" fmla="*/ 2147483647 h 1143"/>
                  <a:gd name="T4" fmla="*/ 2147483647 w 1283"/>
                  <a:gd name="T5" fmla="*/ 2147483647 h 1143"/>
                  <a:gd name="T6" fmla="*/ 2147483647 w 1283"/>
                  <a:gd name="T7" fmla="*/ 2147483647 h 1143"/>
                  <a:gd name="T8" fmla="*/ 2147483647 w 1283"/>
                  <a:gd name="T9" fmla="*/ 2147483647 h 1143"/>
                  <a:gd name="T10" fmla="*/ 2147483647 w 1283"/>
                  <a:gd name="T11" fmla="*/ 2147483647 h 1143"/>
                  <a:gd name="T12" fmla="*/ 2147483647 w 1283"/>
                  <a:gd name="T13" fmla="*/ 2147483647 h 1143"/>
                  <a:gd name="T14" fmla="*/ 2147483647 w 1283"/>
                  <a:gd name="T15" fmla="*/ 2147483647 h 1143"/>
                  <a:gd name="T16" fmla="*/ 2147483647 w 1283"/>
                  <a:gd name="T17" fmla="*/ 2147483647 h 1143"/>
                  <a:gd name="T18" fmla="*/ 2147483647 w 1283"/>
                  <a:gd name="T19" fmla="*/ 2147483647 h 1143"/>
                  <a:gd name="T20" fmla="*/ 2147483647 w 1283"/>
                  <a:gd name="T21" fmla="*/ 2147483647 h 1143"/>
                  <a:gd name="T22" fmla="*/ 2147483647 w 1283"/>
                  <a:gd name="T23" fmla="*/ 2147483647 h 1143"/>
                  <a:gd name="T24" fmla="*/ 2147483647 w 1283"/>
                  <a:gd name="T25" fmla="*/ 0 h 1143"/>
                  <a:gd name="T26" fmla="*/ 2147483647 w 1283"/>
                  <a:gd name="T27" fmla="*/ 2147483647 h 1143"/>
                  <a:gd name="T28" fmla="*/ 2147483647 w 1283"/>
                  <a:gd name="T29" fmla="*/ 2147483647 h 1143"/>
                  <a:gd name="T30" fmla="*/ 2147483647 w 1283"/>
                  <a:gd name="T31" fmla="*/ 2147483647 h 1143"/>
                  <a:gd name="T32" fmla="*/ 2147483647 w 1283"/>
                  <a:gd name="T33" fmla="*/ 2147483647 h 1143"/>
                  <a:gd name="T34" fmla="*/ 2147483647 w 1283"/>
                  <a:gd name="T35" fmla="*/ 2147483647 h 1143"/>
                  <a:gd name="T36" fmla="*/ 2147483647 w 1283"/>
                  <a:gd name="T37" fmla="*/ 2147483647 h 1143"/>
                  <a:gd name="T38" fmla="*/ 2147483647 w 1283"/>
                  <a:gd name="T39" fmla="*/ 2147483647 h 1143"/>
                  <a:gd name="T40" fmla="*/ 2147483647 w 1283"/>
                  <a:gd name="T41" fmla="*/ 2147483647 h 1143"/>
                  <a:gd name="T42" fmla="*/ 2147483647 w 1283"/>
                  <a:gd name="T43" fmla="*/ 2147483647 h 1143"/>
                  <a:gd name="T44" fmla="*/ 2147483647 w 1283"/>
                  <a:gd name="T45" fmla="*/ 2147483647 h 1143"/>
                  <a:gd name="T46" fmla="*/ 2147483647 w 1283"/>
                  <a:gd name="T47" fmla="*/ 2147483647 h 1143"/>
                  <a:gd name="T48" fmla="*/ 2147483647 w 1283"/>
                  <a:gd name="T49" fmla="*/ 2147483647 h 1143"/>
                  <a:gd name="T50" fmla="*/ 2147483647 w 1283"/>
                  <a:gd name="T51" fmla="*/ 2147483647 h 1143"/>
                  <a:gd name="T52" fmla="*/ 2147483647 w 1283"/>
                  <a:gd name="T53" fmla="*/ 2147483647 h 1143"/>
                  <a:gd name="T54" fmla="*/ 2147483647 w 1283"/>
                  <a:gd name="T55" fmla="*/ 2147483647 h 1143"/>
                  <a:gd name="T56" fmla="*/ 2147483647 w 1283"/>
                  <a:gd name="T57" fmla="*/ 2147483647 h 1143"/>
                  <a:gd name="T58" fmla="*/ 2147483647 w 1283"/>
                  <a:gd name="T59" fmla="*/ 2147483647 h 1143"/>
                  <a:gd name="T60" fmla="*/ 2147483647 w 1283"/>
                  <a:gd name="T61" fmla="*/ 2147483647 h 1143"/>
                  <a:gd name="T62" fmla="*/ 2147483647 w 1283"/>
                  <a:gd name="T63" fmla="*/ 2147483647 h 1143"/>
                  <a:gd name="T64" fmla="*/ 2147483647 w 1283"/>
                  <a:gd name="T65" fmla="*/ 2147483647 h 1143"/>
                  <a:gd name="T66" fmla="*/ 2147483647 w 1283"/>
                  <a:gd name="T67" fmla="*/ 2147483647 h 1143"/>
                  <a:gd name="T68" fmla="*/ 2147483647 w 1283"/>
                  <a:gd name="T69" fmla="*/ 2147483647 h 1143"/>
                  <a:gd name="T70" fmla="*/ 0 w 1283"/>
                  <a:gd name="T71" fmla="*/ 2147483647 h 1143"/>
                  <a:gd name="T72" fmla="*/ 2147483647 w 1283"/>
                  <a:gd name="T73" fmla="*/ 2147483647 h 1143"/>
                  <a:gd name="T74" fmla="*/ 2147483647 w 1283"/>
                  <a:gd name="T75" fmla="*/ 2147483647 h 1143"/>
                  <a:gd name="T76" fmla="*/ 2147483647 w 1283"/>
                  <a:gd name="T77" fmla="*/ 2147483647 h 1143"/>
                  <a:gd name="T78" fmla="*/ 2147483647 w 1283"/>
                  <a:gd name="T79" fmla="*/ 2147483647 h 1143"/>
                  <a:gd name="T80" fmla="*/ 2147483647 w 1283"/>
                  <a:gd name="T81" fmla="*/ 2147483647 h 1143"/>
                  <a:gd name="T82" fmla="*/ 2147483647 w 1283"/>
                  <a:gd name="T83" fmla="*/ 2147483647 h 1143"/>
                  <a:gd name="T84" fmla="*/ 2147483647 w 1283"/>
                  <a:gd name="T85" fmla="*/ 2147483647 h 1143"/>
                  <a:gd name="T86" fmla="*/ 2147483647 w 1283"/>
                  <a:gd name="T87" fmla="*/ 2147483647 h 114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283" h="1143">
                    <a:moveTo>
                      <a:pt x="1129" y="717"/>
                    </a:moveTo>
                    <a:lnTo>
                      <a:pt x="1160" y="817"/>
                    </a:lnTo>
                    <a:lnTo>
                      <a:pt x="1163" y="817"/>
                    </a:lnTo>
                    <a:lnTo>
                      <a:pt x="1167" y="831"/>
                    </a:lnTo>
                    <a:lnTo>
                      <a:pt x="1174" y="831"/>
                    </a:lnTo>
                    <a:lnTo>
                      <a:pt x="1181" y="824"/>
                    </a:lnTo>
                    <a:lnTo>
                      <a:pt x="1185" y="809"/>
                    </a:lnTo>
                    <a:lnTo>
                      <a:pt x="1192" y="781"/>
                    </a:lnTo>
                    <a:lnTo>
                      <a:pt x="1199" y="753"/>
                    </a:lnTo>
                    <a:lnTo>
                      <a:pt x="1206" y="717"/>
                    </a:lnTo>
                    <a:lnTo>
                      <a:pt x="1281" y="78"/>
                    </a:lnTo>
                    <a:lnTo>
                      <a:pt x="1283" y="43"/>
                    </a:lnTo>
                    <a:lnTo>
                      <a:pt x="1283" y="21"/>
                    </a:lnTo>
                    <a:lnTo>
                      <a:pt x="1281" y="14"/>
                    </a:lnTo>
                    <a:lnTo>
                      <a:pt x="1276" y="7"/>
                    </a:lnTo>
                    <a:lnTo>
                      <a:pt x="1272" y="0"/>
                    </a:lnTo>
                    <a:lnTo>
                      <a:pt x="1265" y="0"/>
                    </a:lnTo>
                    <a:lnTo>
                      <a:pt x="1260" y="7"/>
                    </a:lnTo>
                    <a:lnTo>
                      <a:pt x="1045" y="270"/>
                    </a:lnTo>
                    <a:lnTo>
                      <a:pt x="1042" y="270"/>
                    </a:lnTo>
                    <a:lnTo>
                      <a:pt x="1029" y="305"/>
                    </a:lnTo>
                    <a:lnTo>
                      <a:pt x="1022" y="334"/>
                    </a:lnTo>
                    <a:lnTo>
                      <a:pt x="1020" y="355"/>
                    </a:lnTo>
                    <a:lnTo>
                      <a:pt x="1022" y="376"/>
                    </a:lnTo>
                    <a:lnTo>
                      <a:pt x="1024" y="391"/>
                    </a:lnTo>
                    <a:lnTo>
                      <a:pt x="1029" y="398"/>
                    </a:lnTo>
                    <a:lnTo>
                      <a:pt x="1051" y="476"/>
                    </a:lnTo>
                    <a:lnTo>
                      <a:pt x="917" y="902"/>
                    </a:lnTo>
                    <a:lnTo>
                      <a:pt x="718" y="277"/>
                    </a:lnTo>
                    <a:lnTo>
                      <a:pt x="711" y="256"/>
                    </a:lnTo>
                    <a:lnTo>
                      <a:pt x="704" y="249"/>
                    </a:lnTo>
                    <a:lnTo>
                      <a:pt x="700" y="241"/>
                    </a:lnTo>
                    <a:lnTo>
                      <a:pt x="695" y="241"/>
                    </a:lnTo>
                    <a:lnTo>
                      <a:pt x="686" y="241"/>
                    </a:lnTo>
                    <a:lnTo>
                      <a:pt x="672" y="263"/>
                    </a:lnTo>
                    <a:lnTo>
                      <a:pt x="661" y="291"/>
                    </a:lnTo>
                    <a:lnTo>
                      <a:pt x="466" y="902"/>
                    </a:lnTo>
                    <a:lnTo>
                      <a:pt x="295" y="369"/>
                    </a:lnTo>
                    <a:lnTo>
                      <a:pt x="289" y="348"/>
                    </a:lnTo>
                    <a:lnTo>
                      <a:pt x="280" y="320"/>
                    </a:lnTo>
                    <a:lnTo>
                      <a:pt x="273" y="305"/>
                    </a:lnTo>
                    <a:lnTo>
                      <a:pt x="266" y="305"/>
                    </a:lnTo>
                    <a:lnTo>
                      <a:pt x="257" y="312"/>
                    </a:lnTo>
                    <a:lnTo>
                      <a:pt x="250" y="327"/>
                    </a:lnTo>
                    <a:lnTo>
                      <a:pt x="48" y="951"/>
                    </a:lnTo>
                    <a:lnTo>
                      <a:pt x="41" y="966"/>
                    </a:lnTo>
                    <a:lnTo>
                      <a:pt x="5" y="1086"/>
                    </a:lnTo>
                    <a:lnTo>
                      <a:pt x="0" y="1101"/>
                    </a:lnTo>
                    <a:lnTo>
                      <a:pt x="0" y="1115"/>
                    </a:lnTo>
                    <a:lnTo>
                      <a:pt x="0" y="1143"/>
                    </a:lnTo>
                    <a:lnTo>
                      <a:pt x="125" y="1143"/>
                    </a:lnTo>
                    <a:lnTo>
                      <a:pt x="123" y="1136"/>
                    </a:lnTo>
                    <a:lnTo>
                      <a:pt x="266" y="689"/>
                    </a:lnTo>
                    <a:lnTo>
                      <a:pt x="400" y="1115"/>
                    </a:lnTo>
                    <a:lnTo>
                      <a:pt x="388" y="1143"/>
                    </a:lnTo>
                    <a:lnTo>
                      <a:pt x="543" y="1143"/>
                    </a:lnTo>
                    <a:lnTo>
                      <a:pt x="532" y="1115"/>
                    </a:lnTo>
                    <a:lnTo>
                      <a:pt x="681" y="646"/>
                    </a:lnTo>
                    <a:lnTo>
                      <a:pt x="840" y="1143"/>
                    </a:lnTo>
                    <a:lnTo>
                      <a:pt x="838" y="1143"/>
                    </a:lnTo>
                    <a:lnTo>
                      <a:pt x="995" y="1143"/>
                    </a:lnTo>
                    <a:lnTo>
                      <a:pt x="1129" y="71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5" name="TextBox 24"/>
            <p:cNvSpPr txBox="1"/>
            <p:nvPr/>
          </p:nvSpPr>
          <p:spPr>
            <a:xfrm>
              <a:off x="3692443" y="5638800"/>
              <a:ext cx="1555812" cy="276999"/>
            </a:xfrm>
            <a:prstGeom prst="rect">
              <a:avLst/>
            </a:prstGeom>
            <a:noFill/>
          </p:spPr>
          <p:txBody>
            <a:bodyPr wrap="none" rtlCol="0">
              <a:spAutoFit/>
            </a:bodyPr>
            <a:lstStyle/>
            <a:p>
              <a:pPr algn="ctr"/>
              <a:r>
                <a:rPr lang="en-US" sz="1200" dirty="0" smtClean="0">
                  <a:solidFill>
                    <a:schemeClr val="bg1"/>
                  </a:solidFill>
                </a:rPr>
                <a:t>Facilitate Connections</a:t>
              </a:r>
              <a:endParaRPr lang="en-US" sz="1200" dirty="0">
                <a:solidFill>
                  <a:schemeClr val="bg1"/>
                </a:solidFill>
              </a:endParaRPr>
            </a:p>
          </p:txBody>
        </p:sp>
      </p:grpSp>
      <p:grpSp>
        <p:nvGrpSpPr>
          <p:cNvPr id="6" name="Group 5"/>
          <p:cNvGrpSpPr/>
          <p:nvPr/>
        </p:nvGrpSpPr>
        <p:grpSpPr>
          <a:xfrm>
            <a:off x="5599540" y="4551328"/>
            <a:ext cx="1049775" cy="1364471"/>
            <a:chOff x="5585245" y="4551328"/>
            <a:chExt cx="1049775" cy="1364471"/>
          </a:xfrm>
        </p:grpSpPr>
        <p:grpSp>
          <p:nvGrpSpPr>
            <p:cNvPr id="11" name="Group 10"/>
            <p:cNvGrpSpPr/>
            <p:nvPr/>
          </p:nvGrpSpPr>
          <p:grpSpPr>
            <a:xfrm>
              <a:off x="5650521" y="4551328"/>
              <a:ext cx="919222" cy="919222"/>
              <a:chOff x="371475" y="2282825"/>
              <a:chExt cx="2247900" cy="2247900"/>
            </a:xfrm>
          </p:grpSpPr>
          <p:sp>
            <p:nvSpPr>
              <p:cNvPr id="12" name="Oval 11"/>
              <p:cNvSpPr/>
              <p:nvPr/>
            </p:nvSpPr>
            <p:spPr>
              <a:xfrm>
                <a:off x="371475" y="2282825"/>
                <a:ext cx="2247900" cy="224790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Oval 12"/>
              <p:cNvSpPr/>
              <p:nvPr/>
            </p:nvSpPr>
            <p:spPr>
              <a:xfrm>
                <a:off x="800100" y="2705100"/>
                <a:ext cx="1409700" cy="14097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1181100" y="3086100"/>
                <a:ext cx="647700" cy="6477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6" name="TextBox 25"/>
            <p:cNvSpPr txBox="1"/>
            <p:nvPr/>
          </p:nvSpPr>
          <p:spPr>
            <a:xfrm>
              <a:off x="5585245" y="5638800"/>
              <a:ext cx="1049775" cy="276999"/>
            </a:xfrm>
            <a:prstGeom prst="rect">
              <a:avLst/>
            </a:prstGeom>
            <a:noFill/>
          </p:spPr>
          <p:txBody>
            <a:bodyPr wrap="none" rtlCol="0">
              <a:spAutoFit/>
            </a:bodyPr>
            <a:lstStyle/>
            <a:p>
              <a:pPr algn="ctr"/>
              <a:r>
                <a:rPr lang="en-US" sz="1200" dirty="0" smtClean="0">
                  <a:solidFill>
                    <a:schemeClr val="bg1"/>
                  </a:solidFill>
                </a:rPr>
                <a:t>Provide Focus</a:t>
              </a:r>
              <a:endParaRPr lang="en-US" sz="1200" dirty="0">
                <a:solidFill>
                  <a:schemeClr val="bg1"/>
                </a:solidFill>
              </a:endParaRPr>
            </a:p>
          </p:txBody>
        </p:sp>
      </p:grpSp>
      <p:grpSp>
        <p:nvGrpSpPr>
          <p:cNvPr id="7" name="Group 6"/>
          <p:cNvGrpSpPr/>
          <p:nvPr/>
        </p:nvGrpSpPr>
        <p:grpSpPr>
          <a:xfrm>
            <a:off x="7000599" y="4433311"/>
            <a:ext cx="951031" cy="1482488"/>
            <a:chOff x="7000599" y="4433311"/>
            <a:chExt cx="951031" cy="1482488"/>
          </a:xfrm>
        </p:grpSpPr>
        <p:grpSp>
          <p:nvGrpSpPr>
            <p:cNvPr id="15" name="Group 16"/>
            <p:cNvGrpSpPr>
              <a:grpSpLocks/>
            </p:cNvGrpSpPr>
            <p:nvPr/>
          </p:nvGrpSpPr>
          <p:grpSpPr bwMode="auto">
            <a:xfrm>
              <a:off x="7103564" y="4433311"/>
              <a:ext cx="745100" cy="1155256"/>
              <a:chOff x="336550" y="1600200"/>
              <a:chExt cx="2359025" cy="3657600"/>
            </a:xfrm>
          </p:grpSpPr>
          <p:sp>
            <p:nvSpPr>
              <p:cNvPr id="16" name="AutoShape 5"/>
              <p:cNvSpPr>
                <a:spLocks noChangeAspect="1" noChangeArrowheads="1" noTextEdit="1"/>
              </p:cNvSpPr>
              <p:nvPr/>
            </p:nvSpPr>
            <p:spPr bwMode="auto">
              <a:xfrm>
                <a:off x="336550" y="1600200"/>
                <a:ext cx="23590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7" name="Freeform 7"/>
              <p:cNvSpPr>
                <a:spLocks/>
              </p:cNvSpPr>
              <p:nvPr/>
            </p:nvSpPr>
            <p:spPr bwMode="auto">
              <a:xfrm>
                <a:off x="346075" y="2146300"/>
                <a:ext cx="2349500" cy="3111500"/>
              </a:xfrm>
              <a:custGeom>
                <a:avLst/>
                <a:gdLst>
                  <a:gd name="T0" fmla="*/ 1480 w 1480"/>
                  <a:gd name="T1" fmla="*/ 1815 h 1960"/>
                  <a:gd name="T2" fmla="*/ 1478 w 1480"/>
                  <a:gd name="T3" fmla="*/ 1844 h 1960"/>
                  <a:gd name="T4" fmla="*/ 1468 w 1480"/>
                  <a:gd name="T5" fmla="*/ 1871 h 1960"/>
                  <a:gd name="T6" fmla="*/ 1455 w 1480"/>
                  <a:gd name="T7" fmla="*/ 1896 h 1960"/>
                  <a:gd name="T8" fmla="*/ 1437 w 1480"/>
                  <a:gd name="T9" fmla="*/ 1917 h 1960"/>
                  <a:gd name="T10" fmla="*/ 1416 w 1480"/>
                  <a:gd name="T11" fmla="*/ 1935 h 1960"/>
                  <a:gd name="T12" fmla="*/ 1391 w 1480"/>
                  <a:gd name="T13" fmla="*/ 1948 h 1960"/>
                  <a:gd name="T14" fmla="*/ 1364 w 1480"/>
                  <a:gd name="T15" fmla="*/ 1958 h 1960"/>
                  <a:gd name="T16" fmla="*/ 1335 w 1480"/>
                  <a:gd name="T17" fmla="*/ 1960 h 1960"/>
                  <a:gd name="T18" fmla="*/ 213 w 1480"/>
                  <a:gd name="T19" fmla="*/ 1960 h 1960"/>
                  <a:gd name="T20" fmla="*/ 213 w 1480"/>
                  <a:gd name="T21" fmla="*/ 1960 h 1960"/>
                  <a:gd name="T22" fmla="*/ 130 w 1480"/>
                  <a:gd name="T23" fmla="*/ 1960 h 1960"/>
                  <a:gd name="T24" fmla="*/ 85 w 1480"/>
                  <a:gd name="T25" fmla="*/ 1951 h 1960"/>
                  <a:gd name="T26" fmla="*/ 52 w 1480"/>
                  <a:gd name="T27" fmla="*/ 1933 h 1960"/>
                  <a:gd name="T28" fmla="*/ 29 w 1480"/>
                  <a:gd name="T29" fmla="*/ 1909 h 1960"/>
                  <a:gd name="T30" fmla="*/ 14 w 1480"/>
                  <a:gd name="T31" fmla="*/ 1883 h 1960"/>
                  <a:gd name="T32" fmla="*/ 6 w 1480"/>
                  <a:gd name="T33" fmla="*/ 1857 h 1960"/>
                  <a:gd name="T34" fmla="*/ 2 w 1480"/>
                  <a:gd name="T35" fmla="*/ 1835 h 1960"/>
                  <a:gd name="T36" fmla="*/ 1 w 1480"/>
                  <a:gd name="T37" fmla="*/ 1819 h 1960"/>
                  <a:gd name="T38" fmla="*/ 1 w 1480"/>
                  <a:gd name="T39" fmla="*/ 1814 h 1960"/>
                  <a:gd name="T40" fmla="*/ 0 w 1480"/>
                  <a:gd name="T41" fmla="*/ 1812 h 1960"/>
                  <a:gd name="T42" fmla="*/ 0 w 1480"/>
                  <a:gd name="T43" fmla="*/ 411 h 1960"/>
                  <a:gd name="T44" fmla="*/ 1 w 1480"/>
                  <a:gd name="T45" fmla="*/ 411 h 1960"/>
                  <a:gd name="T46" fmla="*/ 1 w 1480"/>
                  <a:gd name="T47" fmla="*/ 111 h 1960"/>
                  <a:gd name="T48" fmla="*/ 11 w 1480"/>
                  <a:gd name="T49" fmla="*/ 68 h 1960"/>
                  <a:gd name="T50" fmla="*/ 32 w 1480"/>
                  <a:gd name="T51" fmla="*/ 39 h 1960"/>
                  <a:gd name="T52" fmla="*/ 58 w 1480"/>
                  <a:gd name="T53" fmla="*/ 19 h 1960"/>
                  <a:gd name="T54" fmla="*/ 88 w 1480"/>
                  <a:gd name="T55" fmla="*/ 7 h 1960"/>
                  <a:gd name="T56" fmla="*/ 118 w 1480"/>
                  <a:gd name="T57" fmla="*/ 1 h 1960"/>
                  <a:gd name="T58" fmla="*/ 144 w 1480"/>
                  <a:gd name="T59" fmla="*/ 0 h 1960"/>
                  <a:gd name="T60" fmla="*/ 162 w 1480"/>
                  <a:gd name="T61" fmla="*/ 0 h 1960"/>
                  <a:gd name="T62" fmla="*/ 169 w 1480"/>
                  <a:gd name="T63" fmla="*/ 1 h 1960"/>
                  <a:gd name="T64" fmla="*/ 1097 w 1480"/>
                  <a:gd name="T65" fmla="*/ 1 h 1960"/>
                  <a:gd name="T66" fmla="*/ 1127 w 1480"/>
                  <a:gd name="T67" fmla="*/ 1 h 1960"/>
                  <a:gd name="T68" fmla="*/ 1335 w 1480"/>
                  <a:gd name="T69" fmla="*/ 1 h 1960"/>
                  <a:gd name="T70" fmla="*/ 1364 w 1480"/>
                  <a:gd name="T71" fmla="*/ 3 h 1960"/>
                  <a:gd name="T72" fmla="*/ 1391 w 1480"/>
                  <a:gd name="T73" fmla="*/ 13 h 1960"/>
                  <a:gd name="T74" fmla="*/ 1416 w 1480"/>
                  <a:gd name="T75" fmla="*/ 26 h 1960"/>
                  <a:gd name="T76" fmla="*/ 1437 w 1480"/>
                  <a:gd name="T77" fmla="*/ 43 h 1960"/>
                  <a:gd name="T78" fmla="*/ 1455 w 1480"/>
                  <a:gd name="T79" fmla="*/ 65 h 1960"/>
                  <a:gd name="T80" fmla="*/ 1468 w 1480"/>
                  <a:gd name="T81" fmla="*/ 89 h 1960"/>
                  <a:gd name="T82" fmla="*/ 1478 w 1480"/>
                  <a:gd name="T83" fmla="*/ 117 h 1960"/>
                  <a:gd name="T84" fmla="*/ 1480 w 1480"/>
                  <a:gd name="T85" fmla="*/ 146 h 1960"/>
                  <a:gd name="T86" fmla="*/ 1480 w 1480"/>
                  <a:gd name="T87" fmla="*/ 1815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80" h="1960">
                    <a:moveTo>
                      <a:pt x="1480" y="1815"/>
                    </a:moveTo>
                    <a:lnTo>
                      <a:pt x="1478" y="1844"/>
                    </a:lnTo>
                    <a:lnTo>
                      <a:pt x="1468" y="1871"/>
                    </a:lnTo>
                    <a:lnTo>
                      <a:pt x="1455" y="1896"/>
                    </a:lnTo>
                    <a:lnTo>
                      <a:pt x="1437" y="1917"/>
                    </a:lnTo>
                    <a:lnTo>
                      <a:pt x="1416" y="1935"/>
                    </a:lnTo>
                    <a:lnTo>
                      <a:pt x="1391" y="1948"/>
                    </a:lnTo>
                    <a:lnTo>
                      <a:pt x="1364" y="1958"/>
                    </a:lnTo>
                    <a:lnTo>
                      <a:pt x="1335" y="1960"/>
                    </a:lnTo>
                    <a:lnTo>
                      <a:pt x="213" y="1960"/>
                    </a:lnTo>
                    <a:lnTo>
                      <a:pt x="213" y="1960"/>
                    </a:lnTo>
                    <a:lnTo>
                      <a:pt x="130" y="1960"/>
                    </a:lnTo>
                    <a:lnTo>
                      <a:pt x="85" y="1951"/>
                    </a:lnTo>
                    <a:lnTo>
                      <a:pt x="52" y="1933"/>
                    </a:lnTo>
                    <a:lnTo>
                      <a:pt x="29" y="1909"/>
                    </a:lnTo>
                    <a:lnTo>
                      <a:pt x="14" y="1883"/>
                    </a:lnTo>
                    <a:lnTo>
                      <a:pt x="6" y="1857"/>
                    </a:lnTo>
                    <a:lnTo>
                      <a:pt x="2" y="1835"/>
                    </a:lnTo>
                    <a:lnTo>
                      <a:pt x="1" y="1819"/>
                    </a:lnTo>
                    <a:lnTo>
                      <a:pt x="1" y="1814"/>
                    </a:lnTo>
                    <a:lnTo>
                      <a:pt x="0" y="1812"/>
                    </a:lnTo>
                    <a:lnTo>
                      <a:pt x="0" y="411"/>
                    </a:lnTo>
                    <a:lnTo>
                      <a:pt x="1" y="411"/>
                    </a:lnTo>
                    <a:lnTo>
                      <a:pt x="1" y="111"/>
                    </a:lnTo>
                    <a:lnTo>
                      <a:pt x="11" y="68"/>
                    </a:lnTo>
                    <a:lnTo>
                      <a:pt x="32" y="39"/>
                    </a:lnTo>
                    <a:lnTo>
                      <a:pt x="58" y="19"/>
                    </a:lnTo>
                    <a:lnTo>
                      <a:pt x="88" y="7"/>
                    </a:lnTo>
                    <a:lnTo>
                      <a:pt x="118" y="1"/>
                    </a:lnTo>
                    <a:lnTo>
                      <a:pt x="144" y="0"/>
                    </a:lnTo>
                    <a:lnTo>
                      <a:pt x="162" y="0"/>
                    </a:lnTo>
                    <a:lnTo>
                      <a:pt x="169" y="1"/>
                    </a:lnTo>
                    <a:lnTo>
                      <a:pt x="1097" y="1"/>
                    </a:lnTo>
                    <a:lnTo>
                      <a:pt x="1127" y="1"/>
                    </a:lnTo>
                    <a:lnTo>
                      <a:pt x="1335" y="1"/>
                    </a:lnTo>
                    <a:lnTo>
                      <a:pt x="1364" y="3"/>
                    </a:lnTo>
                    <a:lnTo>
                      <a:pt x="1391" y="13"/>
                    </a:lnTo>
                    <a:lnTo>
                      <a:pt x="1416" y="26"/>
                    </a:lnTo>
                    <a:lnTo>
                      <a:pt x="1437" y="43"/>
                    </a:lnTo>
                    <a:lnTo>
                      <a:pt x="1455" y="65"/>
                    </a:lnTo>
                    <a:lnTo>
                      <a:pt x="1468" y="89"/>
                    </a:lnTo>
                    <a:lnTo>
                      <a:pt x="1478" y="117"/>
                    </a:lnTo>
                    <a:lnTo>
                      <a:pt x="1480" y="146"/>
                    </a:lnTo>
                    <a:lnTo>
                      <a:pt x="1480" y="1815"/>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latin typeface="+mn-lt"/>
                  <a:cs typeface="+mn-cs"/>
                </a:endParaRPr>
              </a:p>
            </p:txBody>
          </p:sp>
          <p:sp>
            <p:nvSpPr>
              <p:cNvPr id="18" name="Rectangle 8"/>
              <p:cNvSpPr>
                <a:spLocks noChangeArrowheads="1"/>
              </p:cNvSpPr>
              <p:nvPr/>
            </p:nvSpPr>
            <p:spPr bwMode="auto">
              <a:xfrm>
                <a:off x="650875" y="3036887"/>
                <a:ext cx="1733550" cy="239713"/>
              </a:xfrm>
              <a:prstGeom prst="rect">
                <a:avLst/>
              </a:prstGeom>
              <a:solidFill>
                <a:srgbClr val="D3CE8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800">
                    <a:solidFill>
                      <a:schemeClr val="tx1"/>
                    </a:solidFill>
                    <a:latin typeface="Calibri" pitchFamily="34" charset="0"/>
                  </a:defRPr>
                </a:lvl1pPr>
                <a:lvl2pPr marL="742950" indent="-28575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eaLnBrk="1" hangingPunct="1">
                  <a:spcBef>
                    <a:spcPct val="0"/>
                  </a:spcBef>
                  <a:buFontTx/>
                  <a:buNone/>
                </a:pPr>
                <a:endParaRPr lang="en-US" altLang="en-US" sz="1800"/>
              </a:p>
            </p:txBody>
          </p:sp>
          <p:sp>
            <p:nvSpPr>
              <p:cNvPr id="19" name="Freeform 15"/>
              <p:cNvSpPr>
                <a:spLocks/>
              </p:cNvSpPr>
              <p:nvPr/>
            </p:nvSpPr>
            <p:spPr bwMode="auto">
              <a:xfrm>
                <a:off x="958850" y="1600200"/>
                <a:ext cx="1138238" cy="946150"/>
              </a:xfrm>
              <a:custGeom>
                <a:avLst/>
                <a:gdLst>
                  <a:gd name="T0" fmla="*/ 2147483647 w 717"/>
                  <a:gd name="T1" fmla="*/ 2147483647 h 596"/>
                  <a:gd name="T2" fmla="*/ 2147483647 w 717"/>
                  <a:gd name="T3" fmla="*/ 2147483647 h 596"/>
                  <a:gd name="T4" fmla="*/ 2147483647 w 717"/>
                  <a:gd name="T5" fmla="*/ 2147483647 h 596"/>
                  <a:gd name="T6" fmla="*/ 2147483647 w 717"/>
                  <a:gd name="T7" fmla="*/ 2147483647 h 596"/>
                  <a:gd name="T8" fmla="*/ 2147483647 w 717"/>
                  <a:gd name="T9" fmla="*/ 2147483647 h 596"/>
                  <a:gd name="T10" fmla="*/ 2147483647 w 717"/>
                  <a:gd name="T11" fmla="*/ 2147483647 h 596"/>
                  <a:gd name="T12" fmla="*/ 2147483647 w 717"/>
                  <a:gd name="T13" fmla="*/ 0 h 596"/>
                  <a:gd name="T14" fmla="*/ 2147483647 w 717"/>
                  <a:gd name="T15" fmla="*/ 2147483647 h 596"/>
                  <a:gd name="T16" fmla="*/ 2147483647 w 717"/>
                  <a:gd name="T17" fmla="*/ 2147483647 h 596"/>
                  <a:gd name="T18" fmla="*/ 2147483647 w 717"/>
                  <a:gd name="T19" fmla="*/ 2147483647 h 596"/>
                  <a:gd name="T20" fmla="*/ 2147483647 w 717"/>
                  <a:gd name="T21" fmla="*/ 2147483647 h 596"/>
                  <a:gd name="T22" fmla="*/ 2147483647 w 717"/>
                  <a:gd name="T23" fmla="*/ 2147483647 h 596"/>
                  <a:gd name="T24" fmla="*/ 2147483647 w 717"/>
                  <a:gd name="T25" fmla="*/ 2147483647 h 596"/>
                  <a:gd name="T26" fmla="*/ 2147483647 w 717"/>
                  <a:gd name="T27" fmla="*/ 2147483647 h 596"/>
                  <a:gd name="T28" fmla="*/ 2147483647 w 717"/>
                  <a:gd name="T29" fmla="*/ 2147483647 h 596"/>
                  <a:gd name="T30" fmla="*/ 2147483647 w 717"/>
                  <a:gd name="T31" fmla="*/ 2147483647 h 596"/>
                  <a:gd name="T32" fmla="*/ 2147483647 w 717"/>
                  <a:gd name="T33" fmla="*/ 2147483647 h 596"/>
                  <a:gd name="T34" fmla="*/ 2147483647 w 717"/>
                  <a:gd name="T35" fmla="*/ 2147483647 h 596"/>
                  <a:gd name="T36" fmla="*/ 2147483647 w 717"/>
                  <a:gd name="T37" fmla="*/ 2147483647 h 596"/>
                  <a:gd name="T38" fmla="*/ 2147483647 w 717"/>
                  <a:gd name="T39" fmla="*/ 2147483647 h 596"/>
                  <a:gd name="T40" fmla="*/ 2147483647 w 717"/>
                  <a:gd name="T41" fmla="*/ 2147483647 h 596"/>
                  <a:gd name="T42" fmla="*/ 2147483647 w 717"/>
                  <a:gd name="T43" fmla="*/ 2147483647 h 596"/>
                  <a:gd name="T44" fmla="*/ 2147483647 w 717"/>
                  <a:gd name="T45" fmla="*/ 2147483647 h 596"/>
                  <a:gd name="T46" fmla="*/ 2147483647 w 717"/>
                  <a:gd name="T47" fmla="*/ 2147483647 h 596"/>
                  <a:gd name="T48" fmla="*/ 2147483647 w 717"/>
                  <a:gd name="T49" fmla="*/ 2147483647 h 596"/>
                  <a:gd name="T50" fmla="*/ 2147483647 w 717"/>
                  <a:gd name="T51" fmla="*/ 2147483647 h 596"/>
                  <a:gd name="T52" fmla="*/ 2147483647 w 717"/>
                  <a:gd name="T53" fmla="*/ 2147483647 h 596"/>
                  <a:gd name="T54" fmla="*/ 2147483647 w 717"/>
                  <a:gd name="T55" fmla="*/ 2147483647 h 596"/>
                  <a:gd name="T56" fmla="*/ 2147483647 w 717"/>
                  <a:gd name="T57" fmla="*/ 2147483647 h 596"/>
                  <a:gd name="T58" fmla="*/ 2147483647 w 717"/>
                  <a:gd name="T59" fmla="*/ 2147483647 h 596"/>
                  <a:gd name="T60" fmla="*/ 2147483647 w 717"/>
                  <a:gd name="T61" fmla="*/ 2147483647 h 596"/>
                  <a:gd name="T62" fmla="*/ 2147483647 w 717"/>
                  <a:gd name="T63" fmla="*/ 2147483647 h 596"/>
                  <a:gd name="T64" fmla="*/ 2147483647 w 717"/>
                  <a:gd name="T65" fmla="*/ 2147483647 h 596"/>
                  <a:gd name="T66" fmla="*/ 2147483647 w 717"/>
                  <a:gd name="T67" fmla="*/ 2147483647 h 596"/>
                  <a:gd name="T68" fmla="*/ 2147483647 w 717"/>
                  <a:gd name="T69" fmla="*/ 2147483647 h 596"/>
                  <a:gd name="T70" fmla="*/ 2147483647 w 717"/>
                  <a:gd name="T71" fmla="*/ 2147483647 h 596"/>
                  <a:gd name="T72" fmla="*/ 0 w 717"/>
                  <a:gd name="T73" fmla="*/ 2147483647 h 596"/>
                  <a:gd name="T74" fmla="*/ 2147483647 w 717"/>
                  <a:gd name="T75" fmla="*/ 2147483647 h 596"/>
                  <a:gd name="T76" fmla="*/ 2147483647 w 717"/>
                  <a:gd name="T77" fmla="*/ 2147483647 h 5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17" h="596">
                    <a:moveTo>
                      <a:pt x="77" y="443"/>
                    </a:moveTo>
                    <a:lnTo>
                      <a:pt x="77" y="346"/>
                    </a:lnTo>
                    <a:lnTo>
                      <a:pt x="717" y="346"/>
                    </a:lnTo>
                    <a:lnTo>
                      <a:pt x="717" y="274"/>
                    </a:lnTo>
                    <a:lnTo>
                      <a:pt x="474" y="275"/>
                    </a:lnTo>
                    <a:lnTo>
                      <a:pt x="471" y="124"/>
                    </a:lnTo>
                    <a:lnTo>
                      <a:pt x="469" y="99"/>
                    </a:lnTo>
                    <a:lnTo>
                      <a:pt x="462" y="76"/>
                    </a:lnTo>
                    <a:lnTo>
                      <a:pt x="450" y="54"/>
                    </a:lnTo>
                    <a:lnTo>
                      <a:pt x="435" y="37"/>
                    </a:lnTo>
                    <a:lnTo>
                      <a:pt x="417" y="21"/>
                    </a:lnTo>
                    <a:lnTo>
                      <a:pt x="396" y="9"/>
                    </a:lnTo>
                    <a:lnTo>
                      <a:pt x="372" y="2"/>
                    </a:lnTo>
                    <a:lnTo>
                      <a:pt x="347" y="0"/>
                    </a:lnTo>
                    <a:lnTo>
                      <a:pt x="337" y="0"/>
                    </a:lnTo>
                    <a:lnTo>
                      <a:pt x="326" y="1"/>
                    </a:lnTo>
                    <a:lnTo>
                      <a:pt x="316" y="4"/>
                    </a:lnTo>
                    <a:lnTo>
                      <a:pt x="306" y="7"/>
                    </a:lnTo>
                    <a:lnTo>
                      <a:pt x="297" y="11"/>
                    </a:lnTo>
                    <a:lnTo>
                      <a:pt x="287" y="15"/>
                    </a:lnTo>
                    <a:lnTo>
                      <a:pt x="279" y="20"/>
                    </a:lnTo>
                    <a:lnTo>
                      <a:pt x="271" y="26"/>
                    </a:lnTo>
                    <a:lnTo>
                      <a:pt x="324" y="74"/>
                    </a:lnTo>
                    <a:lnTo>
                      <a:pt x="330" y="72"/>
                    </a:lnTo>
                    <a:lnTo>
                      <a:pt x="336" y="70"/>
                    </a:lnTo>
                    <a:lnTo>
                      <a:pt x="342" y="68"/>
                    </a:lnTo>
                    <a:lnTo>
                      <a:pt x="347" y="68"/>
                    </a:lnTo>
                    <a:lnTo>
                      <a:pt x="360" y="70"/>
                    </a:lnTo>
                    <a:lnTo>
                      <a:pt x="372" y="73"/>
                    </a:lnTo>
                    <a:lnTo>
                      <a:pt x="383" y="79"/>
                    </a:lnTo>
                    <a:lnTo>
                      <a:pt x="391" y="87"/>
                    </a:lnTo>
                    <a:lnTo>
                      <a:pt x="399" y="96"/>
                    </a:lnTo>
                    <a:lnTo>
                      <a:pt x="405" y="106"/>
                    </a:lnTo>
                    <a:lnTo>
                      <a:pt x="409" y="118"/>
                    </a:lnTo>
                    <a:lnTo>
                      <a:pt x="410" y="131"/>
                    </a:lnTo>
                    <a:lnTo>
                      <a:pt x="409" y="144"/>
                    </a:lnTo>
                    <a:lnTo>
                      <a:pt x="405" y="155"/>
                    </a:lnTo>
                    <a:lnTo>
                      <a:pt x="399" y="165"/>
                    </a:lnTo>
                    <a:lnTo>
                      <a:pt x="391" y="175"/>
                    </a:lnTo>
                    <a:lnTo>
                      <a:pt x="383" y="182"/>
                    </a:lnTo>
                    <a:lnTo>
                      <a:pt x="372" y="188"/>
                    </a:lnTo>
                    <a:lnTo>
                      <a:pt x="360" y="191"/>
                    </a:lnTo>
                    <a:lnTo>
                      <a:pt x="347" y="192"/>
                    </a:lnTo>
                    <a:lnTo>
                      <a:pt x="334" y="191"/>
                    </a:lnTo>
                    <a:lnTo>
                      <a:pt x="324" y="188"/>
                    </a:lnTo>
                    <a:lnTo>
                      <a:pt x="313" y="182"/>
                    </a:lnTo>
                    <a:lnTo>
                      <a:pt x="304" y="175"/>
                    </a:lnTo>
                    <a:lnTo>
                      <a:pt x="297" y="165"/>
                    </a:lnTo>
                    <a:lnTo>
                      <a:pt x="291" y="155"/>
                    </a:lnTo>
                    <a:lnTo>
                      <a:pt x="287" y="144"/>
                    </a:lnTo>
                    <a:lnTo>
                      <a:pt x="286" y="131"/>
                    </a:lnTo>
                    <a:lnTo>
                      <a:pt x="287" y="122"/>
                    </a:lnTo>
                    <a:lnTo>
                      <a:pt x="288" y="112"/>
                    </a:lnTo>
                    <a:lnTo>
                      <a:pt x="292" y="104"/>
                    </a:lnTo>
                    <a:lnTo>
                      <a:pt x="297" y="97"/>
                    </a:lnTo>
                    <a:lnTo>
                      <a:pt x="303" y="90"/>
                    </a:lnTo>
                    <a:lnTo>
                      <a:pt x="308" y="84"/>
                    </a:lnTo>
                    <a:lnTo>
                      <a:pt x="316" y="78"/>
                    </a:lnTo>
                    <a:lnTo>
                      <a:pt x="324" y="74"/>
                    </a:lnTo>
                    <a:lnTo>
                      <a:pt x="271" y="26"/>
                    </a:lnTo>
                    <a:lnTo>
                      <a:pt x="260" y="35"/>
                    </a:lnTo>
                    <a:lnTo>
                      <a:pt x="251" y="45"/>
                    </a:lnTo>
                    <a:lnTo>
                      <a:pt x="242" y="57"/>
                    </a:lnTo>
                    <a:lnTo>
                      <a:pt x="236" y="68"/>
                    </a:lnTo>
                    <a:lnTo>
                      <a:pt x="231" y="81"/>
                    </a:lnTo>
                    <a:lnTo>
                      <a:pt x="227" y="94"/>
                    </a:lnTo>
                    <a:lnTo>
                      <a:pt x="225" y="109"/>
                    </a:lnTo>
                    <a:lnTo>
                      <a:pt x="223" y="124"/>
                    </a:lnTo>
                    <a:lnTo>
                      <a:pt x="223" y="218"/>
                    </a:lnTo>
                    <a:lnTo>
                      <a:pt x="223" y="224"/>
                    </a:lnTo>
                    <a:lnTo>
                      <a:pt x="223" y="234"/>
                    </a:lnTo>
                    <a:lnTo>
                      <a:pt x="223" y="247"/>
                    </a:lnTo>
                    <a:lnTo>
                      <a:pt x="225" y="268"/>
                    </a:lnTo>
                    <a:lnTo>
                      <a:pt x="0" y="268"/>
                    </a:lnTo>
                    <a:lnTo>
                      <a:pt x="0" y="596"/>
                    </a:lnTo>
                    <a:lnTo>
                      <a:pt x="325" y="596"/>
                    </a:lnTo>
                    <a:lnTo>
                      <a:pt x="332" y="443"/>
                    </a:lnTo>
                    <a:lnTo>
                      <a:pt x="77" y="443"/>
                    </a:lnTo>
                    <a:close/>
                  </a:path>
                </a:pathLst>
              </a:custGeom>
              <a:solidFill>
                <a:srgbClr val="D3CE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16"/>
              <p:cNvSpPr>
                <a:spLocks/>
              </p:cNvSpPr>
              <p:nvPr/>
            </p:nvSpPr>
            <p:spPr bwMode="auto">
              <a:xfrm>
                <a:off x="1965325" y="2143125"/>
                <a:ext cx="6350" cy="6350"/>
              </a:xfrm>
              <a:custGeom>
                <a:avLst/>
                <a:gdLst>
                  <a:gd name="T0" fmla="*/ 0 w 4"/>
                  <a:gd name="T1" fmla="*/ 0 h 4"/>
                  <a:gd name="T2" fmla="*/ 2147483647 w 4"/>
                  <a:gd name="T3" fmla="*/ 2147483647 h 4"/>
                  <a:gd name="T4" fmla="*/ 2147483647 w 4"/>
                  <a:gd name="T5" fmla="*/ 0 h 4"/>
                  <a:gd name="T6" fmla="*/ 0 w 4"/>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0" y="0"/>
                    </a:moveTo>
                    <a:lnTo>
                      <a:pt x="4" y="4"/>
                    </a:lnTo>
                    <a:lnTo>
                      <a:pt x="4" y="0"/>
                    </a:lnTo>
                    <a:lnTo>
                      <a:pt x="0" y="0"/>
                    </a:lnTo>
                    <a:close/>
                  </a:path>
                </a:pathLst>
              </a:custGeom>
              <a:solidFill>
                <a:srgbClr val="B200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Rectangle 17"/>
              <p:cNvSpPr>
                <a:spLocks noChangeArrowheads="1"/>
              </p:cNvSpPr>
              <p:nvPr/>
            </p:nvSpPr>
            <p:spPr bwMode="auto">
              <a:xfrm>
                <a:off x="1366713" y="2305050"/>
                <a:ext cx="738188" cy="241300"/>
              </a:xfrm>
              <a:prstGeom prst="rect">
                <a:avLst/>
              </a:prstGeom>
              <a:solidFill>
                <a:srgbClr val="D3CE8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800">
                    <a:solidFill>
                      <a:schemeClr val="tx1"/>
                    </a:solidFill>
                    <a:latin typeface="Calibri" pitchFamily="34" charset="0"/>
                  </a:defRPr>
                </a:lvl1pPr>
                <a:lvl2pPr marL="742950" indent="-28575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eaLnBrk="1" hangingPunct="1">
                  <a:spcBef>
                    <a:spcPct val="0"/>
                  </a:spcBef>
                  <a:buFontTx/>
                  <a:buNone/>
                </a:pPr>
                <a:endParaRPr lang="en-US" altLang="en-US" sz="1800"/>
              </a:p>
            </p:txBody>
          </p:sp>
          <p:sp>
            <p:nvSpPr>
              <p:cNvPr id="22" name="Rectangle 18"/>
              <p:cNvSpPr>
                <a:spLocks noChangeArrowheads="1"/>
              </p:cNvSpPr>
              <p:nvPr/>
            </p:nvSpPr>
            <p:spPr bwMode="auto">
              <a:xfrm>
                <a:off x="1981200" y="2084387"/>
                <a:ext cx="120650" cy="354013"/>
              </a:xfrm>
              <a:prstGeom prst="rect">
                <a:avLst/>
              </a:prstGeom>
              <a:solidFill>
                <a:srgbClr val="D3CE8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800">
                    <a:solidFill>
                      <a:schemeClr val="tx1"/>
                    </a:solidFill>
                    <a:latin typeface="Calibri" pitchFamily="34" charset="0"/>
                  </a:defRPr>
                </a:lvl1pPr>
                <a:lvl2pPr marL="742950" indent="-28575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eaLnBrk="1" hangingPunct="1">
                  <a:spcBef>
                    <a:spcPct val="0"/>
                  </a:spcBef>
                  <a:buFontTx/>
                  <a:buNone/>
                </a:pPr>
                <a:endParaRPr lang="en-US" altLang="en-US" sz="1800"/>
              </a:p>
            </p:txBody>
          </p:sp>
          <p:sp>
            <p:nvSpPr>
              <p:cNvPr id="23" name="Rectangle 10"/>
              <p:cNvSpPr>
                <a:spLocks noChangeArrowheads="1"/>
              </p:cNvSpPr>
              <p:nvPr/>
            </p:nvSpPr>
            <p:spPr bwMode="auto">
              <a:xfrm>
                <a:off x="650875" y="3716336"/>
                <a:ext cx="1733550" cy="232449"/>
              </a:xfrm>
              <a:prstGeom prst="rect">
                <a:avLst/>
              </a:prstGeom>
              <a:solidFill>
                <a:srgbClr val="D3CE8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800">
                    <a:solidFill>
                      <a:schemeClr val="tx1"/>
                    </a:solidFill>
                    <a:latin typeface="Calibri" pitchFamily="34" charset="0"/>
                  </a:defRPr>
                </a:lvl1pPr>
                <a:lvl2pPr marL="742950" indent="-28575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eaLnBrk="1" hangingPunct="1">
                  <a:spcBef>
                    <a:spcPct val="0"/>
                  </a:spcBef>
                  <a:buFontTx/>
                  <a:buNone/>
                </a:pPr>
                <a:endParaRPr lang="en-US" altLang="en-US" sz="1800"/>
              </a:p>
            </p:txBody>
          </p:sp>
          <p:sp>
            <p:nvSpPr>
              <p:cNvPr id="24" name="Rectangle 12"/>
              <p:cNvSpPr>
                <a:spLocks noChangeArrowheads="1"/>
              </p:cNvSpPr>
              <p:nvPr/>
            </p:nvSpPr>
            <p:spPr bwMode="auto">
              <a:xfrm>
                <a:off x="650875" y="4392612"/>
                <a:ext cx="1733550" cy="236082"/>
              </a:xfrm>
              <a:prstGeom prst="rect">
                <a:avLst/>
              </a:prstGeom>
              <a:solidFill>
                <a:srgbClr val="D3CE8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800">
                    <a:solidFill>
                      <a:schemeClr val="tx1"/>
                    </a:solidFill>
                    <a:latin typeface="Calibri" pitchFamily="34" charset="0"/>
                  </a:defRPr>
                </a:lvl1pPr>
                <a:lvl2pPr marL="742950" indent="-28575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eaLnBrk="1" hangingPunct="1">
                  <a:spcBef>
                    <a:spcPct val="0"/>
                  </a:spcBef>
                  <a:buFontTx/>
                  <a:buNone/>
                </a:pPr>
                <a:endParaRPr lang="en-US" altLang="en-US" sz="1800"/>
              </a:p>
            </p:txBody>
          </p:sp>
        </p:grpSp>
        <p:sp>
          <p:nvSpPr>
            <p:cNvPr id="27" name="TextBox 26"/>
            <p:cNvSpPr txBox="1"/>
            <p:nvPr/>
          </p:nvSpPr>
          <p:spPr>
            <a:xfrm>
              <a:off x="7000599" y="5638800"/>
              <a:ext cx="951031" cy="276999"/>
            </a:xfrm>
            <a:prstGeom prst="rect">
              <a:avLst/>
            </a:prstGeom>
            <a:noFill/>
          </p:spPr>
          <p:txBody>
            <a:bodyPr wrap="none" rtlCol="0">
              <a:spAutoFit/>
            </a:bodyPr>
            <a:lstStyle/>
            <a:p>
              <a:pPr algn="ctr"/>
              <a:r>
                <a:rPr lang="en-US" sz="1200" dirty="0" smtClean="0">
                  <a:solidFill>
                    <a:schemeClr val="bg1"/>
                  </a:solidFill>
                </a:rPr>
                <a:t>Drive Action</a:t>
              </a:r>
              <a:endParaRPr lang="en-US" sz="1200" dirty="0">
                <a:solidFill>
                  <a:schemeClr val="bg1"/>
                </a:solidFill>
              </a:endParaRPr>
            </a:p>
          </p:txBody>
        </p:sp>
      </p:grpSp>
    </p:spTree>
    <p:extLst>
      <p:ext uri="{BB962C8B-B14F-4D97-AF65-F5344CB8AC3E}">
        <p14:creationId xmlns:p14="http://schemas.microsoft.com/office/powerpoint/2010/main" val="35882214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bwMode="auto">
          <a:xfrm>
            <a:off x="3533062" y="0"/>
            <a:ext cx="5211728"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1" compatLnSpc="1">
            <a:prstTxWarp prst="textNoShape">
              <a:avLst/>
            </a:prstTxWarp>
          </a:bodyPr>
          <a:lstStyle>
            <a:lvl1pPr algn="ctr" rtl="0" eaLnBrk="1" fontAlgn="base" hangingPunct="1">
              <a:spcBef>
                <a:spcPct val="0"/>
              </a:spcBef>
              <a:spcAft>
                <a:spcPct val="0"/>
              </a:spcAft>
              <a:defRPr sz="3200" kern="1200">
                <a:solidFill>
                  <a:schemeClr val="bg1"/>
                </a:solidFill>
                <a:latin typeface="+mj-lt"/>
                <a:ea typeface="+mj-ea"/>
                <a:cs typeface="+mj-cs"/>
              </a:defRPr>
            </a:lvl1pPr>
            <a:lvl2pPr algn="ctr" rtl="0" eaLnBrk="1" fontAlgn="base" hangingPunct="1">
              <a:spcBef>
                <a:spcPct val="0"/>
              </a:spcBef>
              <a:spcAft>
                <a:spcPct val="0"/>
              </a:spcAft>
              <a:defRPr sz="3200">
                <a:solidFill>
                  <a:schemeClr val="tx1"/>
                </a:solidFill>
                <a:latin typeface="Calibri" pitchFamily="34" charset="0"/>
              </a:defRPr>
            </a:lvl2pPr>
            <a:lvl3pPr algn="ctr" rtl="0" eaLnBrk="1" fontAlgn="base" hangingPunct="1">
              <a:spcBef>
                <a:spcPct val="0"/>
              </a:spcBef>
              <a:spcAft>
                <a:spcPct val="0"/>
              </a:spcAft>
              <a:defRPr sz="3200">
                <a:solidFill>
                  <a:schemeClr val="tx1"/>
                </a:solidFill>
                <a:latin typeface="Calibri" pitchFamily="34" charset="0"/>
              </a:defRPr>
            </a:lvl3pPr>
            <a:lvl4pPr algn="ctr" rtl="0" eaLnBrk="1" fontAlgn="base" hangingPunct="1">
              <a:spcBef>
                <a:spcPct val="0"/>
              </a:spcBef>
              <a:spcAft>
                <a:spcPct val="0"/>
              </a:spcAft>
              <a:defRPr sz="3200">
                <a:solidFill>
                  <a:schemeClr val="tx1"/>
                </a:solidFill>
                <a:latin typeface="Calibri" pitchFamily="34" charset="0"/>
              </a:defRPr>
            </a:lvl4pPr>
            <a:lvl5pPr algn="ctr" rtl="0" eaLnBrk="1" fontAlgn="base" hangingPunct="1">
              <a:spcBef>
                <a:spcPct val="0"/>
              </a:spcBef>
              <a:spcAft>
                <a:spcPct val="0"/>
              </a:spcAft>
              <a:defRPr sz="3200">
                <a:solidFill>
                  <a:schemeClr val="tx1"/>
                </a:solidFill>
                <a:latin typeface="Calibri" pitchFamily="34" charset="0"/>
              </a:defRPr>
            </a:lvl5pPr>
            <a:lvl6pPr marL="457200" algn="ctr" rtl="0" eaLnBrk="1" fontAlgn="base" hangingPunct="1">
              <a:spcBef>
                <a:spcPct val="0"/>
              </a:spcBef>
              <a:spcAft>
                <a:spcPct val="0"/>
              </a:spcAft>
              <a:defRPr sz="3200">
                <a:solidFill>
                  <a:schemeClr val="tx1"/>
                </a:solidFill>
                <a:latin typeface="Calibri" pitchFamily="34" charset="0"/>
              </a:defRPr>
            </a:lvl6pPr>
            <a:lvl7pPr marL="914400" algn="ctr" rtl="0" eaLnBrk="1" fontAlgn="base" hangingPunct="1">
              <a:spcBef>
                <a:spcPct val="0"/>
              </a:spcBef>
              <a:spcAft>
                <a:spcPct val="0"/>
              </a:spcAft>
              <a:defRPr sz="3200">
                <a:solidFill>
                  <a:schemeClr val="tx1"/>
                </a:solidFill>
                <a:latin typeface="Calibri" pitchFamily="34" charset="0"/>
              </a:defRPr>
            </a:lvl7pPr>
            <a:lvl8pPr marL="1371600" algn="ctr" rtl="0" eaLnBrk="1" fontAlgn="base" hangingPunct="1">
              <a:spcBef>
                <a:spcPct val="0"/>
              </a:spcBef>
              <a:spcAft>
                <a:spcPct val="0"/>
              </a:spcAft>
              <a:defRPr sz="3200">
                <a:solidFill>
                  <a:schemeClr val="tx1"/>
                </a:solidFill>
                <a:latin typeface="Calibri" pitchFamily="34" charset="0"/>
              </a:defRPr>
            </a:lvl8pPr>
            <a:lvl9pPr marL="1828800" algn="ctr" rtl="0" eaLnBrk="1" fontAlgn="base" hangingPunct="1">
              <a:spcBef>
                <a:spcPct val="0"/>
              </a:spcBef>
              <a:spcAft>
                <a:spcPct val="0"/>
              </a:spcAft>
              <a:defRPr sz="3200">
                <a:solidFill>
                  <a:schemeClr val="tx1"/>
                </a:solidFill>
                <a:latin typeface="Calibri" pitchFamily="34" charset="0"/>
              </a:defRPr>
            </a:lvl9pPr>
          </a:lstStyle>
          <a:p>
            <a:pPr algn="l"/>
            <a:endParaRPr lang="en-US" sz="2400" dirty="0"/>
          </a:p>
        </p:txBody>
      </p:sp>
      <p:grpSp>
        <p:nvGrpSpPr>
          <p:cNvPr id="5" name="Group 4"/>
          <p:cNvGrpSpPr/>
          <p:nvPr/>
        </p:nvGrpSpPr>
        <p:grpSpPr>
          <a:xfrm>
            <a:off x="1899303" y="1112221"/>
            <a:ext cx="1319592" cy="1128437"/>
            <a:chOff x="3590621" y="4441994"/>
            <a:chExt cx="1759456" cy="1504582"/>
          </a:xfrm>
        </p:grpSpPr>
        <p:grpSp>
          <p:nvGrpSpPr>
            <p:cNvPr id="8" name="Group 7"/>
            <p:cNvGrpSpPr/>
            <p:nvPr/>
          </p:nvGrpSpPr>
          <p:grpSpPr>
            <a:xfrm>
              <a:off x="4181424" y="4441994"/>
              <a:ext cx="577850" cy="1137890"/>
              <a:chOff x="381000" y="1143000"/>
              <a:chExt cx="2317750" cy="4564063"/>
            </a:xfrm>
          </p:grpSpPr>
          <p:sp>
            <p:nvSpPr>
              <p:cNvPr id="9" name="Freeform 5"/>
              <p:cNvSpPr>
                <a:spLocks/>
              </p:cNvSpPr>
              <p:nvPr/>
            </p:nvSpPr>
            <p:spPr bwMode="auto">
              <a:xfrm rot="16200000">
                <a:off x="-146050" y="2862263"/>
                <a:ext cx="4538663" cy="1150937"/>
              </a:xfrm>
              <a:custGeom>
                <a:avLst/>
                <a:gdLst>
                  <a:gd name="T0" fmla="*/ 543 w 1276"/>
                  <a:gd name="T1" fmla="*/ 0 h 1129"/>
                  <a:gd name="T2" fmla="*/ 257 w 1276"/>
                  <a:gd name="T3" fmla="*/ 412 h 1129"/>
                  <a:gd name="T4" fmla="*/ 0 w 1276"/>
                  <a:gd name="T5" fmla="*/ 0 h 1129"/>
                  <a:gd name="T6" fmla="*/ 3 w 1276"/>
                  <a:gd name="T7" fmla="*/ 21 h 1129"/>
                  <a:gd name="T8" fmla="*/ 5 w 1276"/>
                  <a:gd name="T9" fmla="*/ 36 h 1129"/>
                  <a:gd name="T10" fmla="*/ 43 w 1276"/>
                  <a:gd name="T11" fmla="*/ 156 h 1129"/>
                  <a:gd name="T12" fmla="*/ 202 w 1276"/>
                  <a:gd name="T13" fmla="*/ 653 h 1129"/>
                  <a:gd name="T14" fmla="*/ 205 w 1276"/>
                  <a:gd name="T15" fmla="*/ 668 h 1129"/>
                  <a:gd name="T16" fmla="*/ 243 w 1276"/>
                  <a:gd name="T17" fmla="*/ 781 h 1129"/>
                  <a:gd name="T18" fmla="*/ 252 w 1276"/>
                  <a:gd name="T19" fmla="*/ 795 h 1129"/>
                  <a:gd name="T20" fmla="*/ 257 w 1276"/>
                  <a:gd name="T21" fmla="*/ 795 h 1129"/>
                  <a:gd name="T22" fmla="*/ 268 w 1276"/>
                  <a:gd name="T23" fmla="*/ 795 h 1129"/>
                  <a:gd name="T24" fmla="*/ 282 w 1276"/>
                  <a:gd name="T25" fmla="*/ 753 h 1129"/>
                  <a:gd name="T26" fmla="*/ 286 w 1276"/>
                  <a:gd name="T27" fmla="*/ 739 h 1129"/>
                  <a:gd name="T28" fmla="*/ 670 w 1276"/>
                  <a:gd name="T29" fmla="*/ 817 h 1129"/>
                  <a:gd name="T30" fmla="*/ 681 w 1276"/>
                  <a:gd name="T31" fmla="*/ 845 h 1129"/>
                  <a:gd name="T32" fmla="*/ 688 w 1276"/>
                  <a:gd name="T33" fmla="*/ 866 h 1129"/>
                  <a:gd name="T34" fmla="*/ 693 w 1276"/>
                  <a:gd name="T35" fmla="*/ 873 h 1129"/>
                  <a:gd name="T36" fmla="*/ 706 w 1276"/>
                  <a:gd name="T37" fmla="*/ 881 h 1129"/>
                  <a:gd name="T38" fmla="*/ 713 w 1276"/>
                  <a:gd name="T39" fmla="*/ 873 h 1129"/>
                  <a:gd name="T40" fmla="*/ 718 w 1276"/>
                  <a:gd name="T41" fmla="*/ 859 h 1129"/>
                  <a:gd name="T42" fmla="*/ 917 w 1276"/>
                  <a:gd name="T43" fmla="*/ 242 h 1129"/>
                  <a:gd name="T44" fmla="*/ 1015 w 1276"/>
                  <a:gd name="T45" fmla="*/ 746 h 1129"/>
                  <a:gd name="T46" fmla="*/ 1015 w 1276"/>
                  <a:gd name="T47" fmla="*/ 746 h 1129"/>
                  <a:gd name="T48" fmla="*/ 1011 w 1276"/>
                  <a:gd name="T49" fmla="*/ 767 h 1129"/>
                  <a:gd name="T50" fmla="*/ 1011 w 1276"/>
                  <a:gd name="T51" fmla="*/ 788 h 1129"/>
                  <a:gd name="T52" fmla="*/ 1017 w 1276"/>
                  <a:gd name="T53" fmla="*/ 824 h 1129"/>
                  <a:gd name="T54" fmla="*/ 1026 w 1276"/>
                  <a:gd name="T55" fmla="*/ 845 h 1129"/>
                  <a:gd name="T56" fmla="*/ 1047 w 1276"/>
                  <a:gd name="T57" fmla="*/ 881 h 1129"/>
                  <a:gd name="T58" fmla="*/ 1251 w 1276"/>
                  <a:gd name="T59" fmla="*/ 1122 h 1129"/>
                  <a:gd name="T60" fmla="*/ 1251 w 1276"/>
                  <a:gd name="T61" fmla="*/ 1122 h 1129"/>
                  <a:gd name="T62" fmla="*/ 1263 w 1276"/>
                  <a:gd name="T63" fmla="*/ 1129 h 1129"/>
                  <a:gd name="T64" fmla="*/ 1272 w 1276"/>
                  <a:gd name="T65" fmla="*/ 1115 h 1129"/>
                  <a:gd name="T66" fmla="*/ 1276 w 1276"/>
                  <a:gd name="T67" fmla="*/ 1108 h 1129"/>
                  <a:gd name="T68" fmla="*/ 1276 w 1276"/>
                  <a:gd name="T69" fmla="*/ 1094 h 1129"/>
                  <a:gd name="T70" fmla="*/ 1274 w 1276"/>
                  <a:gd name="T71" fmla="*/ 1051 h 1129"/>
                  <a:gd name="T72" fmla="*/ 1190 w 1276"/>
                  <a:gd name="T73" fmla="*/ 376 h 1129"/>
                  <a:gd name="T74" fmla="*/ 1190 w 1276"/>
                  <a:gd name="T75" fmla="*/ 376 h 1129"/>
                  <a:gd name="T76" fmla="*/ 1179 w 1276"/>
                  <a:gd name="T77" fmla="*/ 327 h 1129"/>
                  <a:gd name="T78" fmla="*/ 1163 w 1276"/>
                  <a:gd name="T79" fmla="*/ 305 h 1129"/>
                  <a:gd name="T80" fmla="*/ 1156 w 1276"/>
                  <a:gd name="T81" fmla="*/ 305 h 1129"/>
                  <a:gd name="T82" fmla="*/ 1151 w 1276"/>
                  <a:gd name="T83" fmla="*/ 320 h 1129"/>
                  <a:gd name="T84" fmla="*/ 1124 w 1276"/>
                  <a:gd name="T85" fmla="*/ 405 h 1129"/>
                  <a:gd name="T86" fmla="*/ 995 w 1276"/>
                  <a:gd name="T87" fmla="*/ 0 h 1129"/>
                  <a:gd name="T88" fmla="*/ 838 w 1276"/>
                  <a:gd name="T89" fmla="*/ 0 h 1129"/>
                  <a:gd name="T90" fmla="*/ 690 w 1276"/>
                  <a:gd name="T91" fmla="*/ 462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76" h="1129">
                    <a:moveTo>
                      <a:pt x="690" y="462"/>
                    </a:moveTo>
                    <a:lnTo>
                      <a:pt x="543" y="0"/>
                    </a:lnTo>
                    <a:lnTo>
                      <a:pt x="388" y="0"/>
                    </a:lnTo>
                    <a:lnTo>
                      <a:pt x="257" y="412"/>
                    </a:lnTo>
                    <a:lnTo>
                      <a:pt x="125" y="0"/>
                    </a:lnTo>
                    <a:lnTo>
                      <a:pt x="0" y="0"/>
                    </a:lnTo>
                    <a:lnTo>
                      <a:pt x="0" y="0"/>
                    </a:lnTo>
                    <a:lnTo>
                      <a:pt x="3" y="21"/>
                    </a:lnTo>
                    <a:lnTo>
                      <a:pt x="3" y="21"/>
                    </a:lnTo>
                    <a:lnTo>
                      <a:pt x="5" y="36"/>
                    </a:lnTo>
                    <a:lnTo>
                      <a:pt x="43" y="156"/>
                    </a:lnTo>
                    <a:lnTo>
                      <a:pt x="43" y="156"/>
                    </a:lnTo>
                    <a:lnTo>
                      <a:pt x="46" y="156"/>
                    </a:lnTo>
                    <a:lnTo>
                      <a:pt x="202" y="653"/>
                    </a:lnTo>
                    <a:lnTo>
                      <a:pt x="202" y="653"/>
                    </a:lnTo>
                    <a:lnTo>
                      <a:pt x="205" y="668"/>
                    </a:lnTo>
                    <a:lnTo>
                      <a:pt x="243" y="781"/>
                    </a:lnTo>
                    <a:lnTo>
                      <a:pt x="243" y="781"/>
                    </a:lnTo>
                    <a:lnTo>
                      <a:pt x="248" y="795"/>
                    </a:lnTo>
                    <a:lnTo>
                      <a:pt x="252" y="795"/>
                    </a:lnTo>
                    <a:lnTo>
                      <a:pt x="252" y="795"/>
                    </a:lnTo>
                    <a:lnTo>
                      <a:pt x="257" y="795"/>
                    </a:lnTo>
                    <a:lnTo>
                      <a:pt x="264" y="795"/>
                    </a:lnTo>
                    <a:lnTo>
                      <a:pt x="268" y="795"/>
                    </a:lnTo>
                    <a:lnTo>
                      <a:pt x="273" y="781"/>
                    </a:lnTo>
                    <a:lnTo>
                      <a:pt x="282" y="753"/>
                    </a:lnTo>
                    <a:lnTo>
                      <a:pt x="282" y="753"/>
                    </a:lnTo>
                    <a:lnTo>
                      <a:pt x="286" y="739"/>
                    </a:lnTo>
                    <a:lnTo>
                      <a:pt x="466" y="178"/>
                    </a:lnTo>
                    <a:lnTo>
                      <a:pt x="670" y="817"/>
                    </a:lnTo>
                    <a:lnTo>
                      <a:pt x="670" y="817"/>
                    </a:lnTo>
                    <a:lnTo>
                      <a:pt x="681" y="845"/>
                    </a:lnTo>
                    <a:lnTo>
                      <a:pt x="681" y="845"/>
                    </a:lnTo>
                    <a:lnTo>
                      <a:pt x="688" y="866"/>
                    </a:lnTo>
                    <a:lnTo>
                      <a:pt x="688" y="866"/>
                    </a:lnTo>
                    <a:lnTo>
                      <a:pt x="693" y="873"/>
                    </a:lnTo>
                    <a:lnTo>
                      <a:pt x="697" y="881"/>
                    </a:lnTo>
                    <a:lnTo>
                      <a:pt x="706" y="881"/>
                    </a:lnTo>
                    <a:lnTo>
                      <a:pt x="706" y="881"/>
                    </a:lnTo>
                    <a:lnTo>
                      <a:pt x="713" y="873"/>
                    </a:lnTo>
                    <a:lnTo>
                      <a:pt x="718" y="859"/>
                    </a:lnTo>
                    <a:lnTo>
                      <a:pt x="718" y="859"/>
                    </a:lnTo>
                    <a:lnTo>
                      <a:pt x="720" y="852"/>
                    </a:lnTo>
                    <a:lnTo>
                      <a:pt x="917" y="242"/>
                    </a:lnTo>
                    <a:lnTo>
                      <a:pt x="1047" y="646"/>
                    </a:lnTo>
                    <a:lnTo>
                      <a:pt x="1015" y="746"/>
                    </a:lnTo>
                    <a:lnTo>
                      <a:pt x="1015" y="746"/>
                    </a:lnTo>
                    <a:lnTo>
                      <a:pt x="1015" y="746"/>
                    </a:lnTo>
                    <a:lnTo>
                      <a:pt x="1015" y="746"/>
                    </a:lnTo>
                    <a:lnTo>
                      <a:pt x="1011" y="767"/>
                    </a:lnTo>
                    <a:lnTo>
                      <a:pt x="1011" y="788"/>
                    </a:lnTo>
                    <a:lnTo>
                      <a:pt x="1011" y="788"/>
                    </a:lnTo>
                    <a:lnTo>
                      <a:pt x="1013" y="810"/>
                    </a:lnTo>
                    <a:lnTo>
                      <a:pt x="1017" y="824"/>
                    </a:lnTo>
                    <a:lnTo>
                      <a:pt x="1017" y="824"/>
                    </a:lnTo>
                    <a:lnTo>
                      <a:pt x="1026" y="845"/>
                    </a:lnTo>
                    <a:lnTo>
                      <a:pt x="1036" y="866"/>
                    </a:lnTo>
                    <a:lnTo>
                      <a:pt x="1047" y="881"/>
                    </a:lnTo>
                    <a:lnTo>
                      <a:pt x="1047" y="881"/>
                    </a:lnTo>
                    <a:lnTo>
                      <a:pt x="1251" y="1122"/>
                    </a:lnTo>
                    <a:lnTo>
                      <a:pt x="1251" y="1122"/>
                    </a:lnTo>
                    <a:lnTo>
                      <a:pt x="1251" y="1122"/>
                    </a:lnTo>
                    <a:lnTo>
                      <a:pt x="1263" y="1129"/>
                    </a:lnTo>
                    <a:lnTo>
                      <a:pt x="1263" y="1129"/>
                    </a:lnTo>
                    <a:lnTo>
                      <a:pt x="1269" y="1122"/>
                    </a:lnTo>
                    <a:lnTo>
                      <a:pt x="1272" y="1115"/>
                    </a:lnTo>
                    <a:lnTo>
                      <a:pt x="1272" y="1115"/>
                    </a:lnTo>
                    <a:lnTo>
                      <a:pt x="1276" y="1108"/>
                    </a:lnTo>
                    <a:lnTo>
                      <a:pt x="1276" y="1094"/>
                    </a:lnTo>
                    <a:lnTo>
                      <a:pt x="1276" y="1094"/>
                    </a:lnTo>
                    <a:lnTo>
                      <a:pt x="1276" y="1065"/>
                    </a:lnTo>
                    <a:lnTo>
                      <a:pt x="1274" y="1051"/>
                    </a:lnTo>
                    <a:lnTo>
                      <a:pt x="1274" y="1051"/>
                    </a:lnTo>
                    <a:lnTo>
                      <a:pt x="1190" y="376"/>
                    </a:lnTo>
                    <a:lnTo>
                      <a:pt x="1190" y="376"/>
                    </a:lnTo>
                    <a:lnTo>
                      <a:pt x="1190" y="376"/>
                    </a:lnTo>
                    <a:lnTo>
                      <a:pt x="1179" y="327"/>
                    </a:lnTo>
                    <a:lnTo>
                      <a:pt x="1179" y="327"/>
                    </a:lnTo>
                    <a:lnTo>
                      <a:pt x="1169" y="313"/>
                    </a:lnTo>
                    <a:lnTo>
                      <a:pt x="1163" y="305"/>
                    </a:lnTo>
                    <a:lnTo>
                      <a:pt x="1163" y="305"/>
                    </a:lnTo>
                    <a:lnTo>
                      <a:pt x="1156" y="305"/>
                    </a:lnTo>
                    <a:lnTo>
                      <a:pt x="1151" y="320"/>
                    </a:lnTo>
                    <a:lnTo>
                      <a:pt x="1151" y="320"/>
                    </a:lnTo>
                    <a:lnTo>
                      <a:pt x="1149" y="327"/>
                    </a:lnTo>
                    <a:lnTo>
                      <a:pt x="1124" y="405"/>
                    </a:lnTo>
                    <a:lnTo>
                      <a:pt x="1124" y="405"/>
                    </a:lnTo>
                    <a:lnTo>
                      <a:pt x="995" y="0"/>
                    </a:lnTo>
                    <a:lnTo>
                      <a:pt x="838" y="0"/>
                    </a:lnTo>
                    <a:lnTo>
                      <a:pt x="838" y="0"/>
                    </a:lnTo>
                    <a:lnTo>
                      <a:pt x="690" y="462"/>
                    </a:lnTo>
                    <a:lnTo>
                      <a:pt x="690" y="462"/>
                    </a:lnTo>
                    <a:close/>
                  </a:path>
                </a:pathLst>
              </a:custGeom>
              <a:solidFill>
                <a:srgbClr val="92D050"/>
              </a:solidFill>
              <a:ln>
                <a:noFill/>
              </a:ln>
            </p:spPr>
            <p:txBody>
              <a:bodyPr/>
              <a:lstStyle/>
              <a:p>
                <a:pPr>
                  <a:defRPr/>
                </a:pPr>
                <a:endParaRPr lang="en-US"/>
              </a:p>
            </p:txBody>
          </p:sp>
          <p:sp>
            <p:nvSpPr>
              <p:cNvPr id="10" name="Freeform 6"/>
              <p:cNvSpPr>
                <a:spLocks/>
              </p:cNvSpPr>
              <p:nvPr/>
            </p:nvSpPr>
            <p:spPr bwMode="auto">
              <a:xfrm rot="-5400000">
                <a:off x="-1317625" y="2841625"/>
                <a:ext cx="4564063" cy="1166813"/>
              </a:xfrm>
              <a:custGeom>
                <a:avLst/>
                <a:gdLst>
                  <a:gd name="T0" fmla="*/ 2147483647 w 1283"/>
                  <a:gd name="T1" fmla="*/ 2147483647 h 1143"/>
                  <a:gd name="T2" fmla="*/ 2147483647 w 1283"/>
                  <a:gd name="T3" fmla="*/ 2147483647 h 1143"/>
                  <a:gd name="T4" fmla="*/ 2147483647 w 1283"/>
                  <a:gd name="T5" fmla="*/ 2147483647 h 1143"/>
                  <a:gd name="T6" fmla="*/ 2147483647 w 1283"/>
                  <a:gd name="T7" fmla="*/ 2147483647 h 1143"/>
                  <a:gd name="T8" fmla="*/ 2147483647 w 1283"/>
                  <a:gd name="T9" fmla="*/ 2147483647 h 1143"/>
                  <a:gd name="T10" fmla="*/ 2147483647 w 1283"/>
                  <a:gd name="T11" fmla="*/ 2147483647 h 1143"/>
                  <a:gd name="T12" fmla="*/ 2147483647 w 1283"/>
                  <a:gd name="T13" fmla="*/ 2147483647 h 1143"/>
                  <a:gd name="T14" fmla="*/ 2147483647 w 1283"/>
                  <a:gd name="T15" fmla="*/ 2147483647 h 1143"/>
                  <a:gd name="T16" fmla="*/ 2147483647 w 1283"/>
                  <a:gd name="T17" fmla="*/ 2147483647 h 1143"/>
                  <a:gd name="T18" fmla="*/ 2147483647 w 1283"/>
                  <a:gd name="T19" fmla="*/ 2147483647 h 1143"/>
                  <a:gd name="T20" fmla="*/ 2147483647 w 1283"/>
                  <a:gd name="T21" fmla="*/ 2147483647 h 1143"/>
                  <a:gd name="T22" fmla="*/ 2147483647 w 1283"/>
                  <a:gd name="T23" fmla="*/ 2147483647 h 1143"/>
                  <a:gd name="T24" fmla="*/ 2147483647 w 1283"/>
                  <a:gd name="T25" fmla="*/ 0 h 1143"/>
                  <a:gd name="T26" fmla="*/ 2147483647 w 1283"/>
                  <a:gd name="T27" fmla="*/ 2147483647 h 1143"/>
                  <a:gd name="T28" fmla="*/ 2147483647 w 1283"/>
                  <a:gd name="T29" fmla="*/ 2147483647 h 1143"/>
                  <a:gd name="T30" fmla="*/ 2147483647 w 1283"/>
                  <a:gd name="T31" fmla="*/ 2147483647 h 1143"/>
                  <a:gd name="T32" fmla="*/ 2147483647 w 1283"/>
                  <a:gd name="T33" fmla="*/ 2147483647 h 1143"/>
                  <a:gd name="T34" fmla="*/ 2147483647 w 1283"/>
                  <a:gd name="T35" fmla="*/ 2147483647 h 1143"/>
                  <a:gd name="T36" fmla="*/ 2147483647 w 1283"/>
                  <a:gd name="T37" fmla="*/ 2147483647 h 1143"/>
                  <a:gd name="T38" fmla="*/ 2147483647 w 1283"/>
                  <a:gd name="T39" fmla="*/ 2147483647 h 1143"/>
                  <a:gd name="T40" fmla="*/ 2147483647 w 1283"/>
                  <a:gd name="T41" fmla="*/ 2147483647 h 1143"/>
                  <a:gd name="T42" fmla="*/ 2147483647 w 1283"/>
                  <a:gd name="T43" fmla="*/ 2147483647 h 1143"/>
                  <a:gd name="T44" fmla="*/ 2147483647 w 1283"/>
                  <a:gd name="T45" fmla="*/ 2147483647 h 1143"/>
                  <a:gd name="T46" fmla="*/ 2147483647 w 1283"/>
                  <a:gd name="T47" fmla="*/ 2147483647 h 1143"/>
                  <a:gd name="T48" fmla="*/ 2147483647 w 1283"/>
                  <a:gd name="T49" fmla="*/ 2147483647 h 1143"/>
                  <a:gd name="T50" fmla="*/ 2147483647 w 1283"/>
                  <a:gd name="T51" fmla="*/ 2147483647 h 1143"/>
                  <a:gd name="T52" fmla="*/ 2147483647 w 1283"/>
                  <a:gd name="T53" fmla="*/ 2147483647 h 1143"/>
                  <a:gd name="T54" fmla="*/ 2147483647 w 1283"/>
                  <a:gd name="T55" fmla="*/ 2147483647 h 1143"/>
                  <a:gd name="T56" fmla="*/ 2147483647 w 1283"/>
                  <a:gd name="T57" fmla="*/ 2147483647 h 1143"/>
                  <a:gd name="T58" fmla="*/ 2147483647 w 1283"/>
                  <a:gd name="T59" fmla="*/ 2147483647 h 1143"/>
                  <a:gd name="T60" fmla="*/ 2147483647 w 1283"/>
                  <a:gd name="T61" fmla="*/ 2147483647 h 1143"/>
                  <a:gd name="T62" fmla="*/ 2147483647 w 1283"/>
                  <a:gd name="T63" fmla="*/ 2147483647 h 1143"/>
                  <a:gd name="T64" fmla="*/ 2147483647 w 1283"/>
                  <a:gd name="T65" fmla="*/ 2147483647 h 1143"/>
                  <a:gd name="T66" fmla="*/ 2147483647 w 1283"/>
                  <a:gd name="T67" fmla="*/ 2147483647 h 1143"/>
                  <a:gd name="T68" fmla="*/ 2147483647 w 1283"/>
                  <a:gd name="T69" fmla="*/ 2147483647 h 1143"/>
                  <a:gd name="T70" fmla="*/ 0 w 1283"/>
                  <a:gd name="T71" fmla="*/ 2147483647 h 1143"/>
                  <a:gd name="T72" fmla="*/ 2147483647 w 1283"/>
                  <a:gd name="T73" fmla="*/ 2147483647 h 1143"/>
                  <a:gd name="T74" fmla="*/ 2147483647 w 1283"/>
                  <a:gd name="T75" fmla="*/ 2147483647 h 1143"/>
                  <a:gd name="T76" fmla="*/ 2147483647 w 1283"/>
                  <a:gd name="T77" fmla="*/ 2147483647 h 1143"/>
                  <a:gd name="T78" fmla="*/ 2147483647 w 1283"/>
                  <a:gd name="T79" fmla="*/ 2147483647 h 1143"/>
                  <a:gd name="T80" fmla="*/ 2147483647 w 1283"/>
                  <a:gd name="T81" fmla="*/ 2147483647 h 1143"/>
                  <a:gd name="T82" fmla="*/ 2147483647 w 1283"/>
                  <a:gd name="T83" fmla="*/ 2147483647 h 1143"/>
                  <a:gd name="T84" fmla="*/ 2147483647 w 1283"/>
                  <a:gd name="T85" fmla="*/ 2147483647 h 1143"/>
                  <a:gd name="T86" fmla="*/ 2147483647 w 1283"/>
                  <a:gd name="T87" fmla="*/ 2147483647 h 114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283" h="1143">
                    <a:moveTo>
                      <a:pt x="1129" y="717"/>
                    </a:moveTo>
                    <a:lnTo>
                      <a:pt x="1160" y="817"/>
                    </a:lnTo>
                    <a:lnTo>
                      <a:pt x="1163" y="817"/>
                    </a:lnTo>
                    <a:lnTo>
                      <a:pt x="1167" y="831"/>
                    </a:lnTo>
                    <a:lnTo>
                      <a:pt x="1174" y="831"/>
                    </a:lnTo>
                    <a:lnTo>
                      <a:pt x="1181" y="824"/>
                    </a:lnTo>
                    <a:lnTo>
                      <a:pt x="1185" y="809"/>
                    </a:lnTo>
                    <a:lnTo>
                      <a:pt x="1192" y="781"/>
                    </a:lnTo>
                    <a:lnTo>
                      <a:pt x="1199" y="753"/>
                    </a:lnTo>
                    <a:lnTo>
                      <a:pt x="1206" y="717"/>
                    </a:lnTo>
                    <a:lnTo>
                      <a:pt x="1281" y="78"/>
                    </a:lnTo>
                    <a:lnTo>
                      <a:pt x="1283" y="43"/>
                    </a:lnTo>
                    <a:lnTo>
                      <a:pt x="1283" y="21"/>
                    </a:lnTo>
                    <a:lnTo>
                      <a:pt x="1281" y="14"/>
                    </a:lnTo>
                    <a:lnTo>
                      <a:pt x="1276" y="7"/>
                    </a:lnTo>
                    <a:lnTo>
                      <a:pt x="1272" y="0"/>
                    </a:lnTo>
                    <a:lnTo>
                      <a:pt x="1265" y="0"/>
                    </a:lnTo>
                    <a:lnTo>
                      <a:pt x="1260" y="7"/>
                    </a:lnTo>
                    <a:lnTo>
                      <a:pt x="1045" y="270"/>
                    </a:lnTo>
                    <a:lnTo>
                      <a:pt x="1042" y="270"/>
                    </a:lnTo>
                    <a:lnTo>
                      <a:pt x="1029" y="305"/>
                    </a:lnTo>
                    <a:lnTo>
                      <a:pt x="1022" y="334"/>
                    </a:lnTo>
                    <a:lnTo>
                      <a:pt x="1020" y="355"/>
                    </a:lnTo>
                    <a:lnTo>
                      <a:pt x="1022" y="376"/>
                    </a:lnTo>
                    <a:lnTo>
                      <a:pt x="1024" y="391"/>
                    </a:lnTo>
                    <a:lnTo>
                      <a:pt x="1029" y="398"/>
                    </a:lnTo>
                    <a:lnTo>
                      <a:pt x="1051" y="476"/>
                    </a:lnTo>
                    <a:lnTo>
                      <a:pt x="917" y="902"/>
                    </a:lnTo>
                    <a:lnTo>
                      <a:pt x="718" y="277"/>
                    </a:lnTo>
                    <a:lnTo>
                      <a:pt x="711" y="256"/>
                    </a:lnTo>
                    <a:lnTo>
                      <a:pt x="704" y="249"/>
                    </a:lnTo>
                    <a:lnTo>
                      <a:pt x="700" y="241"/>
                    </a:lnTo>
                    <a:lnTo>
                      <a:pt x="695" y="241"/>
                    </a:lnTo>
                    <a:lnTo>
                      <a:pt x="686" y="241"/>
                    </a:lnTo>
                    <a:lnTo>
                      <a:pt x="672" y="263"/>
                    </a:lnTo>
                    <a:lnTo>
                      <a:pt x="661" y="291"/>
                    </a:lnTo>
                    <a:lnTo>
                      <a:pt x="466" y="902"/>
                    </a:lnTo>
                    <a:lnTo>
                      <a:pt x="295" y="369"/>
                    </a:lnTo>
                    <a:lnTo>
                      <a:pt x="289" y="348"/>
                    </a:lnTo>
                    <a:lnTo>
                      <a:pt x="280" y="320"/>
                    </a:lnTo>
                    <a:lnTo>
                      <a:pt x="273" y="305"/>
                    </a:lnTo>
                    <a:lnTo>
                      <a:pt x="266" y="305"/>
                    </a:lnTo>
                    <a:lnTo>
                      <a:pt x="257" y="312"/>
                    </a:lnTo>
                    <a:lnTo>
                      <a:pt x="250" y="327"/>
                    </a:lnTo>
                    <a:lnTo>
                      <a:pt x="48" y="951"/>
                    </a:lnTo>
                    <a:lnTo>
                      <a:pt x="41" y="966"/>
                    </a:lnTo>
                    <a:lnTo>
                      <a:pt x="5" y="1086"/>
                    </a:lnTo>
                    <a:lnTo>
                      <a:pt x="0" y="1101"/>
                    </a:lnTo>
                    <a:lnTo>
                      <a:pt x="0" y="1115"/>
                    </a:lnTo>
                    <a:lnTo>
                      <a:pt x="0" y="1143"/>
                    </a:lnTo>
                    <a:lnTo>
                      <a:pt x="125" y="1143"/>
                    </a:lnTo>
                    <a:lnTo>
                      <a:pt x="123" y="1136"/>
                    </a:lnTo>
                    <a:lnTo>
                      <a:pt x="266" y="689"/>
                    </a:lnTo>
                    <a:lnTo>
                      <a:pt x="400" y="1115"/>
                    </a:lnTo>
                    <a:lnTo>
                      <a:pt x="388" y="1143"/>
                    </a:lnTo>
                    <a:lnTo>
                      <a:pt x="543" y="1143"/>
                    </a:lnTo>
                    <a:lnTo>
                      <a:pt x="532" y="1115"/>
                    </a:lnTo>
                    <a:lnTo>
                      <a:pt x="681" y="646"/>
                    </a:lnTo>
                    <a:lnTo>
                      <a:pt x="840" y="1143"/>
                    </a:lnTo>
                    <a:lnTo>
                      <a:pt x="838" y="1143"/>
                    </a:lnTo>
                    <a:lnTo>
                      <a:pt x="995" y="1143"/>
                    </a:lnTo>
                    <a:lnTo>
                      <a:pt x="1129" y="71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5" name="TextBox 24"/>
            <p:cNvSpPr txBox="1"/>
            <p:nvPr/>
          </p:nvSpPr>
          <p:spPr>
            <a:xfrm>
              <a:off x="3590621" y="5638800"/>
              <a:ext cx="1759456" cy="307776"/>
            </a:xfrm>
            <a:prstGeom prst="rect">
              <a:avLst/>
            </a:prstGeom>
            <a:noFill/>
          </p:spPr>
          <p:txBody>
            <a:bodyPr wrap="none" rtlCol="0">
              <a:spAutoFit/>
            </a:bodyPr>
            <a:lstStyle/>
            <a:p>
              <a:pPr algn="ctr"/>
              <a:r>
                <a:rPr lang="en-US" sz="900" dirty="0">
                  <a:solidFill>
                    <a:schemeClr val="bg1"/>
                  </a:solidFill>
                </a:rPr>
                <a:t>Facilitate Connections</a:t>
              </a:r>
            </a:p>
          </p:txBody>
        </p:sp>
      </p:grpSp>
      <p:grpSp>
        <p:nvGrpSpPr>
          <p:cNvPr id="6" name="Group 5"/>
          <p:cNvGrpSpPr/>
          <p:nvPr/>
        </p:nvGrpSpPr>
        <p:grpSpPr>
          <a:xfrm>
            <a:off x="2098077" y="2831342"/>
            <a:ext cx="922047" cy="1046436"/>
            <a:chOff x="5495434" y="4551328"/>
            <a:chExt cx="1229396" cy="1395248"/>
          </a:xfrm>
        </p:grpSpPr>
        <p:grpSp>
          <p:nvGrpSpPr>
            <p:cNvPr id="11" name="Group 10"/>
            <p:cNvGrpSpPr/>
            <p:nvPr/>
          </p:nvGrpSpPr>
          <p:grpSpPr>
            <a:xfrm>
              <a:off x="5650521" y="4551328"/>
              <a:ext cx="919222" cy="919222"/>
              <a:chOff x="371475" y="2282825"/>
              <a:chExt cx="2247900" cy="2247900"/>
            </a:xfrm>
          </p:grpSpPr>
          <p:sp>
            <p:nvSpPr>
              <p:cNvPr id="12" name="Oval 11"/>
              <p:cNvSpPr/>
              <p:nvPr/>
            </p:nvSpPr>
            <p:spPr>
              <a:xfrm>
                <a:off x="371475" y="2282825"/>
                <a:ext cx="2247900" cy="224790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800100" y="2705100"/>
                <a:ext cx="1409700" cy="14097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1181100" y="3086100"/>
                <a:ext cx="647700" cy="6477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6" name="TextBox 25"/>
            <p:cNvSpPr txBox="1"/>
            <p:nvPr/>
          </p:nvSpPr>
          <p:spPr>
            <a:xfrm>
              <a:off x="5495434" y="5638800"/>
              <a:ext cx="1229396" cy="307776"/>
            </a:xfrm>
            <a:prstGeom prst="rect">
              <a:avLst/>
            </a:prstGeom>
            <a:noFill/>
          </p:spPr>
          <p:txBody>
            <a:bodyPr wrap="none" rtlCol="0">
              <a:spAutoFit/>
            </a:bodyPr>
            <a:lstStyle/>
            <a:p>
              <a:pPr algn="ctr"/>
              <a:r>
                <a:rPr lang="en-US" sz="900" dirty="0">
                  <a:solidFill>
                    <a:schemeClr val="bg1"/>
                  </a:solidFill>
                </a:rPr>
                <a:t>Provide Focus</a:t>
              </a:r>
            </a:p>
          </p:txBody>
        </p:sp>
      </p:grpSp>
      <p:grpSp>
        <p:nvGrpSpPr>
          <p:cNvPr id="7" name="Group 6"/>
          <p:cNvGrpSpPr/>
          <p:nvPr/>
        </p:nvGrpSpPr>
        <p:grpSpPr>
          <a:xfrm>
            <a:off x="2148829" y="4617560"/>
            <a:ext cx="806632" cy="1134949"/>
            <a:chOff x="6938360" y="4433311"/>
            <a:chExt cx="1075510" cy="1513265"/>
          </a:xfrm>
        </p:grpSpPr>
        <p:grpSp>
          <p:nvGrpSpPr>
            <p:cNvPr id="15" name="Group 16"/>
            <p:cNvGrpSpPr>
              <a:grpSpLocks/>
            </p:cNvGrpSpPr>
            <p:nvPr/>
          </p:nvGrpSpPr>
          <p:grpSpPr bwMode="auto">
            <a:xfrm>
              <a:off x="7103564" y="4433311"/>
              <a:ext cx="745100" cy="1155256"/>
              <a:chOff x="336550" y="1600200"/>
              <a:chExt cx="2359025" cy="3657600"/>
            </a:xfrm>
          </p:grpSpPr>
          <p:sp>
            <p:nvSpPr>
              <p:cNvPr id="16" name="AutoShape 5"/>
              <p:cNvSpPr>
                <a:spLocks noChangeAspect="1" noChangeArrowheads="1" noTextEdit="1"/>
              </p:cNvSpPr>
              <p:nvPr/>
            </p:nvSpPr>
            <p:spPr bwMode="auto">
              <a:xfrm>
                <a:off x="336550" y="1600200"/>
                <a:ext cx="23590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7" name="Freeform 7"/>
              <p:cNvSpPr>
                <a:spLocks/>
              </p:cNvSpPr>
              <p:nvPr/>
            </p:nvSpPr>
            <p:spPr bwMode="auto">
              <a:xfrm>
                <a:off x="346075" y="2146300"/>
                <a:ext cx="2349500" cy="3111500"/>
              </a:xfrm>
              <a:custGeom>
                <a:avLst/>
                <a:gdLst>
                  <a:gd name="T0" fmla="*/ 1480 w 1480"/>
                  <a:gd name="T1" fmla="*/ 1815 h 1960"/>
                  <a:gd name="T2" fmla="*/ 1478 w 1480"/>
                  <a:gd name="T3" fmla="*/ 1844 h 1960"/>
                  <a:gd name="T4" fmla="*/ 1468 w 1480"/>
                  <a:gd name="T5" fmla="*/ 1871 h 1960"/>
                  <a:gd name="T6" fmla="*/ 1455 w 1480"/>
                  <a:gd name="T7" fmla="*/ 1896 h 1960"/>
                  <a:gd name="T8" fmla="*/ 1437 w 1480"/>
                  <a:gd name="T9" fmla="*/ 1917 h 1960"/>
                  <a:gd name="T10" fmla="*/ 1416 w 1480"/>
                  <a:gd name="T11" fmla="*/ 1935 h 1960"/>
                  <a:gd name="T12" fmla="*/ 1391 w 1480"/>
                  <a:gd name="T13" fmla="*/ 1948 h 1960"/>
                  <a:gd name="T14" fmla="*/ 1364 w 1480"/>
                  <a:gd name="T15" fmla="*/ 1958 h 1960"/>
                  <a:gd name="T16" fmla="*/ 1335 w 1480"/>
                  <a:gd name="T17" fmla="*/ 1960 h 1960"/>
                  <a:gd name="T18" fmla="*/ 213 w 1480"/>
                  <a:gd name="T19" fmla="*/ 1960 h 1960"/>
                  <a:gd name="T20" fmla="*/ 213 w 1480"/>
                  <a:gd name="T21" fmla="*/ 1960 h 1960"/>
                  <a:gd name="T22" fmla="*/ 130 w 1480"/>
                  <a:gd name="T23" fmla="*/ 1960 h 1960"/>
                  <a:gd name="T24" fmla="*/ 85 w 1480"/>
                  <a:gd name="T25" fmla="*/ 1951 h 1960"/>
                  <a:gd name="T26" fmla="*/ 52 w 1480"/>
                  <a:gd name="T27" fmla="*/ 1933 h 1960"/>
                  <a:gd name="T28" fmla="*/ 29 w 1480"/>
                  <a:gd name="T29" fmla="*/ 1909 h 1960"/>
                  <a:gd name="T30" fmla="*/ 14 w 1480"/>
                  <a:gd name="T31" fmla="*/ 1883 h 1960"/>
                  <a:gd name="T32" fmla="*/ 6 w 1480"/>
                  <a:gd name="T33" fmla="*/ 1857 h 1960"/>
                  <a:gd name="T34" fmla="*/ 2 w 1480"/>
                  <a:gd name="T35" fmla="*/ 1835 h 1960"/>
                  <a:gd name="T36" fmla="*/ 1 w 1480"/>
                  <a:gd name="T37" fmla="*/ 1819 h 1960"/>
                  <a:gd name="T38" fmla="*/ 1 w 1480"/>
                  <a:gd name="T39" fmla="*/ 1814 h 1960"/>
                  <a:gd name="T40" fmla="*/ 0 w 1480"/>
                  <a:gd name="T41" fmla="*/ 1812 h 1960"/>
                  <a:gd name="T42" fmla="*/ 0 w 1480"/>
                  <a:gd name="T43" fmla="*/ 411 h 1960"/>
                  <a:gd name="T44" fmla="*/ 1 w 1480"/>
                  <a:gd name="T45" fmla="*/ 411 h 1960"/>
                  <a:gd name="T46" fmla="*/ 1 w 1480"/>
                  <a:gd name="T47" fmla="*/ 111 h 1960"/>
                  <a:gd name="T48" fmla="*/ 11 w 1480"/>
                  <a:gd name="T49" fmla="*/ 68 h 1960"/>
                  <a:gd name="T50" fmla="*/ 32 w 1480"/>
                  <a:gd name="T51" fmla="*/ 39 h 1960"/>
                  <a:gd name="T52" fmla="*/ 58 w 1480"/>
                  <a:gd name="T53" fmla="*/ 19 h 1960"/>
                  <a:gd name="T54" fmla="*/ 88 w 1480"/>
                  <a:gd name="T55" fmla="*/ 7 h 1960"/>
                  <a:gd name="T56" fmla="*/ 118 w 1480"/>
                  <a:gd name="T57" fmla="*/ 1 h 1960"/>
                  <a:gd name="T58" fmla="*/ 144 w 1480"/>
                  <a:gd name="T59" fmla="*/ 0 h 1960"/>
                  <a:gd name="T60" fmla="*/ 162 w 1480"/>
                  <a:gd name="T61" fmla="*/ 0 h 1960"/>
                  <a:gd name="T62" fmla="*/ 169 w 1480"/>
                  <a:gd name="T63" fmla="*/ 1 h 1960"/>
                  <a:gd name="T64" fmla="*/ 1097 w 1480"/>
                  <a:gd name="T65" fmla="*/ 1 h 1960"/>
                  <a:gd name="T66" fmla="*/ 1127 w 1480"/>
                  <a:gd name="T67" fmla="*/ 1 h 1960"/>
                  <a:gd name="T68" fmla="*/ 1335 w 1480"/>
                  <a:gd name="T69" fmla="*/ 1 h 1960"/>
                  <a:gd name="T70" fmla="*/ 1364 w 1480"/>
                  <a:gd name="T71" fmla="*/ 3 h 1960"/>
                  <a:gd name="T72" fmla="*/ 1391 w 1480"/>
                  <a:gd name="T73" fmla="*/ 13 h 1960"/>
                  <a:gd name="T74" fmla="*/ 1416 w 1480"/>
                  <a:gd name="T75" fmla="*/ 26 h 1960"/>
                  <a:gd name="T76" fmla="*/ 1437 w 1480"/>
                  <a:gd name="T77" fmla="*/ 43 h 1960"/>
                  <a:gd name="T78" fmla="*/ 1455 w 1480"/>
                  <a:gd name="T79" fmla="*/ 65 h 1960"/>
                  <a:gd name="T80" fmla="*/ 1468 w 1480"/>
                  <a:gd name="T81" fmla="*/ 89 h 1960"/>
                  <a:gd name="T82" fmla="*/ 1478 w 1480"/>
                  <a:gd name="T83" fmla="*/ 117 h 1960"/>
                  <a:gd name="T84" fmla="*/ 1480 w 1480"/>
                  <a:gd name="T85" fmla="*/ 146 h 1960"/>
                  <a:gd name="T86" fmla="*/ 1480 w 1480"/>
                  <a:gd name="T87" fmla="*/ 1815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80" h="1960">
                    <a:moveTo>
                      <a:pt x="1480" y="1815"/>
                    </a:moveTo>
                    <a:lnTo>
                      <a:pt x="1478" y="1844"/>
                    </a:lnTo>
                    <a:lnTo>
                      <a:pt x="1468" y="1871"/>
                    </a:lnTo>
                    <a:lnTo>
                      <a:pt x="1455" y="1896"/>
                    </a:lnTo>
                    <a:lnTo>
                      <a:pt x="1437" y="1917"/>
                    </a:lnTo>
                    <a:lnTo>
                      <a:pt x="1416" y="1935"/>
                    </a:lnTo>
                    <a:lnTo>
                      <a:pt x="1391" y="1948"/>
                    </a:lnTo>
                    <a:lnTo>
                      <a:pt x="1364" y="1958"/>
                    </a:lnTo>
                    <a:lnTo>
                      <a:pt x="1335" y="1960"/>
                    </a:lnTo>
                    <a:lnTo>
                      <a:pt x="213" y="1960"/>
                    </a:lnTo>
                    <a:lnTo>
                      <a:pt x="213" y="1960"/>
                    </a:lnTo>
                    <a:lnTo>
                      <a:pt x="130" y="1960"/>
                    </a:lnTo>
                    <a:lnTo>
                      <a:pt x="85" y="1951"/>
                    </a:lnTo>
                    <a:lnTo>
                      <a:pt x="52" y="1933"/>
                    </a:lnTo>
                    <a:lnTo>
                      <a:pt x="29" y="1909"/>
                    </a:lnTo>
                    <a:lnTo>
                      <a:pt x="14" y="1883"/>
                    </a:lnTo>
                    <a:lnTo>
                      <a:pt x="6" y="1857"/>
                    </a:lnTo>
                    <a:lnTo>
                      <a:pt x="2" y="1835"/>
                    </a:lnTo>
                    <a:lnTo>
                      <a:pt x="1" y="1819"/>
                    </a:lnTo>
                    <a:lnTo>
                      <a:pt x="1" y="1814"/>
                    </a:lnTo>
                    <a:lnTo>
                      <a:pt x="0" y="1812"/>
                    </a:lnTo>
                    <a:lnTo>
                      <a:pt x="0" y="411"/>
                    </a:lnTo>
                    <a:lnTo>
                      <a:pt x="1" y="411"/>
                    </a:lnTo>
                    <a:lnTo>
                      <a:pt x="1" y="111"/>
                    </a:lnTo>
                    <a:lnTo>
                      <a:pt x="11" y="68"/>
                    </a:lnTo>
                    <a:lnTo>
                      <a:pt x="32" y="39"/>
                    </a:lnTo>
                    <a:lnTo>
                      <a:pt x="58" y="19"/>
                    </a:lnTo>
                    <a:lnTo>
                      <a:pt x="88" y="7"/>
                    </a:lnTo>
                    <a:lnTo>
                      <a:pt x="118" y="1"/>
                    </a:lnTo>
                    <a:lnTo>
                      <a:pt x="144" y="0"/>
                    </a:lnTo>
                    <a:lnTo>
                      <a:pt x="162" y="0"/>
                    </a:lnTo>
                    <a:lnTo>
                      <a:pt x="169" y="1"/>
                    </a:lnTo>
                    <a:lnTo>
                      <a:pt x="1097" y="1"/>
                    </a:lnTo>
                    <a:lnTo>
                      <a:pt x="1127" y="1"/>
                    </a:lnTo>
                    <a:lnTo>
                      <a:pt x="1335" y="1"/>
                    </a:lnTo>
                    <a:lnTo>
                      <a:pt x="1364" y="3"/>
                    </a:lnTo>
                    <a:lnTo>
                      <a:pt x="1391" y="13"/>
                    </a:lnTo>
                    <a:lnTo>
                      <a:pt x="1416" y="26"/>
                    </a:lnTo>
                    <a:lnTo>
                      <a:pt x="1437" y="43"/>
                    </a:lnTo>
                    <a:lnTo>
                      <a:pt x="1455" y="65"/>
                    </a:lnTo>
                    <a:lnTo>
                      <a:pt x="1468" y="89"/>
                    </a:lnTo>
                    <a:lnTo>
                      <a:pt x="1478" y="117"/>
                    </a:lnTo>
                    <a:lnTo>
                      <a:pt x="1480" y="146"/>
                    </a:lnTo>
                    <a:lnTo>
                      <a:pt x="1480" y="1815"/>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p>
            </p:txBody>
          </p:sp>
          <p:sp>
            <p:nvSpPr>
              <p:cNvPr id="18" name="Rectangle 8"/>
              <p:cNvSpPr>
                <a:spLocks noChangeArrowheads="1"/>
              </p:cNvSpPr>
              <p:nvPr/>
            </p:nvSpPr>
            <p:spPr bwMode="auto">
              <a:xfrm>
                <a:off x="650875" y="3036887"/>
                <a:ext cx="1733550" cy="239713"/>
              </a:xfrm>
              <a:prstGeom prst="rect">
                <a:avLst/>
              </a:prstGeom>
              <a:solidFill>
                <a:srgbClr val="D3CE8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800">
                    <a:solidFill>
                      <a:schemeClr val="tx1"/>
                    </a:solidFill>
                    <a:latin typeface="Calibri" pitchFamily="34" charset="0"/>
                  </a:defRPr>
                </a:lvl1pPr>
                <a:lvl2pPr marL="742950" indent="-28575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eaLnBrk="1" hangingPunct="1">
                  <a:spcBef>
                    <a:spcPct val="0"/>
                  </a:spcBef>
                  <a:buFontTx/>
                  <a:buNone/>
                </a:pPr>
                <a:endParaRPr lang="en-US" altLang="en-US" sz="1350"/>
              </a:p>
            </p:txBody>
          </p:sp>
          <p:sp>
            <p:nvSpPr>
              <p:cNvPr id="19" name="Freeform 15"/>
              <p:cNvSpPr>
                <a:spLocks/>
              </p:cNvSpPr>
              <p:nvPr/>
            </p:nvSpPr>
            <p:spPr bwMode="auto">
              <a:xfrm>
                <a:off x="958850" y="1600200"/>
                <a:ext cx="1138238" cy="946150"/>
              </a:xfrm>
              <a:custGeom>
                <a:avLst/>
                <a:gdLst>
                  <a:gd name="T0" fmla="*/ 2147483647 w 717"/>
                  <a:gd name="T1" fmla="*/ 2147483647 h 596"/>
                  <a:gd name="T2" fmla="*/ 2147483647 w 717"/>
                  <a:gd name="T3" fmla="*/ 2147483647 h 596"/>
                  <a:gd name="T4" fmla="*/ 2147483647 w 717"/>
                  <a:gd name="T5" fmla="*/ 2147483647 h 596"/>
                  <a:gd name="T6" fmla="*/ 2147483647 w 717"/>
                  <a:gd name="T7" fmla="*/ 2147483647 h 596"/>
                  <a:gd name="T8" fmla="*/ 2147483647 w 717"/>
                  <a:gd name="T9" fmla="*/ 2147483647 h 596"/>
                  <a:gd name="T10" fmla="*/ 2147483647 w 717"/>
                  <a:gd name="T11" fmla="*/ 2147483647 h 596"/>
                  <a:gd name="T12" fmla="*/ 2147483647 w 717"/>
                  <a:gd name="T13" fmla="*/ 0 h 596"/>
                  <a:gd name="T14" fmla="*/ 2147483647 w 717"/>
                  <a:gd name="T15" fmla="*/ 2147483647 h 596"/>
                  <a:gd name="T16" fmla="*/ 2147483647 w 717"/>
                  <a:gd name="T17" fmla="*/ 2147483647 h 596"/>
                  <a:gd name="T18" fmla="*/ 2147483647 w 717"/>
                  <a:gd name="T19" fmla="*/ 2147483647 h 596"/>
                  <a:gd name="T20" fmla="*/ 2147483647 w 717"/>
                  <a:gd name="T21" fmla="*/ 2147483647 h 596"/>
                  <a:gd name="T22" fmla="*/ 2147483647 w 717"/>
                  <a:gd name="T23" fmla="*/ 2147483647 h 596"/>
                  <a:gd name="T24" fmla="*/ 2147483647 w 717"/>
                  <a:gd name="T25" fmla="*/ 2147483647 h 596"/>
                  <a:gd name="T26" fmla="*/ 2147483647 w 717"/>
                  <a:gd name="T27" fmla="*/ 2147483647 h 596"/>
                  <a:gd name="T28" fmla="*/ 2147483647 w 717"/>
                  <a:gd name="T29" fmla="*/ 2147483647 h 596"/>
                  <a:gd name="T30" fmla="*/ 2147483647 w 717"/>
                  <a:gd name="T31" fmla="*/ 2147483647 h 596"/>
                  <a:gd name="T32" fmla="*/ 2147483647 w 717"/>
                  <a:gd name="T33" fmla="*/ 2147483647 h 596"/>
                  <a:gd name="T34" fmla="*/ 2147483647 w 717"/>
                  <a:gd name="T35" fmla="*/ 2147483647 h 596"/>
                  <a:gd name="T36" fmla="*/ 2147483647 w 717"/>
                  <a:gd name="T37" fmla="*/ 2147483647 h 596"/>
                  <a:gd name="T38" fmla="*/ 2147483647 w 717"/>
                  <a:gd name="T39" fmla="*/ 2147483647 h 596"/>
                  <a:gd name="T40" fmla="*/ 2147483647 w 717"/>
                  <a:gd name="T41" fmla="*/ 2147483647 h 596"/>
                  <a:gd name="T42" fmla="*/ 2147483647 w 717"/>
                  <a:gd name="T43" fmla="*/ 2147483647 h 596"/>
                  <a:gd name="T44" fmla="*/ 2147483647 w 717"/>
                  <a:gd name="T45" fmla="*/ 2147483647 h 596"/>
                  <a:gd name="T46" fmla="*/ 2147483647 w 717"/>
                  <a:gd name="T47" fmla="*/ 2147483647 h 596"/>
                  <a:gd name="T48" fmla="*/ 2147483647 w 717"/>
                  <a:gd name="T49" fmla="*/ 2147483647 h 596"/>
                  <a:gd name="T50" fmla="*/ 2147483647 w 717"/>
                  <a:gd name="T51" fmla="*/ 2147483647 h 596"/>
                  <a:gd name="T52" fmla="*/ 2147483647 w 717"/>
                  <a:gd name="T53" fmla="*/ 2147483647 h 596"/>
                  <a:gd name="T54" fmla="*/ 2147483647 w 717"/>
                  <a:gd name="T55" fmla="*/ 2147483647 h 596"/>
                  <a:gd name="T56" fmla="*/ 2147483647 w 717"/>
                  <a:gd name="T57" fmla="*/ 2147483647 h 596"/>
                  <a:gd name="T58" fmla="*/ 2147483647 w 717"/>
                  <a:gd name="T59" fmla="*/ 2147483647 h 596"/>
                  <a:gd name="T60" fmla="*/ 2147483647 w 717"/>
                  <a:gd name="T61" fmla="*/ 2147483647 h 596"/>
                  <a:gd name="T62" fmla="*/ 2147483647 w 717"/>
                  <a:gd name="T63" fmla="*/ 2147483647 h 596"/>
                  <a:gd name="T64" fmla="*/ 2147483647 w 717"/>
                  <a:gd name="T65" fmla="*/ 2147483647 h 596"/>
                  <a:gd name="T66" fmla="*/ 2147483647 w 717"/>
                  <a:gd name="T67" fmla="*/ 2147483647 h 596"/>
                  <a:gd name="T68" fmla="*/ 2147483647 w 717"/>
                  <a:gd name="T69" fmla="*/ 2147483647 h 596"/>
                  <a:gd name="T70" fmla="*/ 2147483647 w 717"/>
                  <a:gd name="T71" fmla="*/ 2147483647 h 596"/>
                  <a:gd name="T72" fmla="*/ 0 w 717"/>
                  <a:gd name="T73" fmla="*/ 2147483647 h 596"/>
                  <a:gd name="T74" fmla="*/ 2147483647 w 717"/>
                  <a:gd name="T75" fmla="*/ 2147483647 h 596"/>
                  <a:gd name="T76" fmla="*/ 2147483647 w 717"/>
                  <a:gd name="T77" fmla="*/ 2147483647 h 5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17" h="596">
                    <a:moveTo>
                      <a:pt x="77" y="443"/>
                    </a:moveTo>
                    <a:lnTo>
                      <a:pt x="77" y="346"/>
                    </a:lnTo>
                    <a:lnTo>
                      <a:pt x="717" y="346"/>
                    </a:lnTo>
                    <a:lnTo>
                      <a:pt x="717" y="274"/>
                    </a:lnTo>
                    <a:lnTo>
                      <a:pt x="474" y="275"/>
                    </a:lnTo>
                    <a:lnTo>
                      <a:pt x="471" y="124"/>
                    </a:lnTo>
                    <a:lnTo>
                      <a:pt x="469" y="99"/>
                    </a:lnTo>
                    <a:lnTo>
                      <a:pt x="462" y="76"/>
                    </a:lnTo>
                    <a:lnTo>
                      <a:pt x="450" y="54"/>
                    </a:lnTo>
                    <a:lnTo>
                      <a:pt x="435" y="37"/>
                    </a:lnTo>
                    <a:lnTo>
                      <a:pt x="417" y="21"/>
                    </a:lnTo>
                    <a:lnTo>
                      <a:pt x="396" y="9"/>
                    </a:lnTo>
                    <a:lnTo>
                      <a:pt x="372" y="2"/>
                    </a:lnTo>
                    <a:lnTo>
                      <a:pt x="347" y="0"/>
                    </a:lnTo>
                    <a:lnTo>
                      <a:pt x="337" y="0"/>
                    </a:lnTo>
                    <a:lnTo>
                      <a:pt x="326" y="1"/>
                    </a:lnTo>
                    <a:lnTo>
                      <a:pt x="316" y="4"/>
                    </a:lnTo>
                    <a:lnTo>
                      <a:pt x="306" y="7"/>
                    </a:lnTo>
                    <a:lnTo>
                      <a:pt x="297" y="11"/>
                    </a:lnTo>
                    <a:lnTo>
                      <a:pt x="287" y="15"/>
                    </a:lnTo>
                    <a:lnTo>
                      <a:pt x="279" y="20"/>
                    </a:lnTo>
                    <a:lnTo>
                      <a:pt x="271" y="26"/>
                    </a:lnTo>
                    <a:lnTo>
                      <a:pt x="324" y="74"/>
                    </a:lnTo>
                    <a:lnTo>
                      <a:pt x="330" y="72"/>
                    </a:lnTo>
                    <a:lnTo>
                      <a:pt x="336" y="70"/>
                    </a:lnTo>
                    <a:lnTo>
                      <a:pt x="342" y="68"/>
                    </a:lnTo>
                    <a:lnTo>
                      <a:pt x="347" y="68"/>
                    </a:lnTo>
                    <a:lnTo>
                      <a:pt x="360" y="70"/>
                    </a:lnTo>
                    <a:lnTo>
                      <a:pt x="372" y="73"/>
                    </a:lnTo>
                    <a:lnTo>
                      <a:pt x="383" y="79"/>
                    </a:lnTo>
                    <a:lnTo>
                      <a:pt x="391" y="87"/>
                    </a:lnTo>
                    <a:lnTo>
                      <a:pt x="399" y="96"/>
                    </a:lnTo>
                    <a:lnTo>
                      <a:pt x="405" y="106"/>
                    </a:lnTo>
                    <a:lnTo>
                      <a:pt x="409" y="118"/>
                    </a:lnTo>
                    <a:lnTo>
                      <a:pt x="410" y="131"/>
                    </a:lnTo>
                    <a:lnTo>
                      <a:pt x="409" y="144"/>
                    </a:lnTo>
                    <a:lnTo>
                      <a:pt x="405" y="155"/>
                    </a:lnTo>
                    <a:lnTo>
                      <a:pt x="399" y="165"/>
                    </a:lnTo>
                    <a:lnTo>
                      <a:pt x="391" y="175"/>
                    </a:lnTo>
                    <a:lnTo>
                      <a:pt x="383" y="182"/>
                    </a:lnTo>
                    <a:lnTo>
                      <a:pt x="372" y="188"/>
                    </a:lnTo>
                    <a:lnTo>
                      <a:pt x="360" y="191"/>
                    </a:lnTo>
                    <a:lnTo>
                      <a:pt x="347" y="192"/>
                    </a:lnTo>
                    <a:lnTo>
                      <a:pt x="334" y="191"/>
                    </a:lnTo>
                    <a:lnTo>
                      <a:pt x="324" y="188"/>
                    </a:lnTo>
                    <a:lnTo>
                      <a:pt x="313" y="182"/>
                    </a:lnTo>
                    <a:lnTo>
                      <a:pt x="304" y="175"/>
                    </a:lnTo>
                    <a:lnTo>
                      <a:pt x="297" y="165"/>
                    </a:lnTo>
                    <a:lnTo>
                      <a:pt x="291" y="155"/>
                    </a:lnTo>
                    <a:lnTo>
                      <a:pt x="287" y="144"/>
                    </a:lnTo>
                    <a:lnTo>
                      <a:pt x="286" y="131"/>
                    </a:lnTo>
                    <a:lnTo>
                      <a:pt x="287" y="122"/>
                    </a:lnTo>
                    <a:lnTo>
                      <a:pt x="288" y="112"/>
                    </a:lnTo>
                    <a:lnTo>
                      <a:pt x="292" y="104"/>
                    </a:lnTo>
                    <a:lnTo>
                      <a:pt x="297" y="97"/>
                    </a:lnTo>
                    <a:lnTo>
                      <a:pt x="303" y="90"/>
                    </a:lnTo>
                    <a:lnTo>
                      <a:pt x="308" y="84"/>
                    </a:lnTo>
                    <a:lnTo>
                      <a:pt x="316" y="78"/>
                    </a:lnTo>
                    <a:lnTo>
                      <a:pt x="324" y="74"/>
                    </a:lnTo>
                    <a:lnTo>
                      <a:pt x="271" y="26"/>
                    </a:lnTo>
                    <a:lnTo>
                      <a:pt x="260" y="35"/>
                    </a:lnTo>
                    <a:lnTo>
                      <a:pt x="251" y="45"/>
                    </a:lnTo>
                    <a:lnTo>
                      <a:pt x="242" y="57"/>
                    </a:lnTo>
                    <a:lnTo>
                      <a:pt x="236" y="68"/>
                    </a:lnTo>
                    <a:lnTo>
                      <a:pt x="231" y="81"/>
                    </a:lnTo>
                    <a:lnTo>
                      <a:pt x="227" y="94"/>
                    </a:lnTo>
                    <a:lnTo>
                      <a:pt x="225" y="109"/>
                    </a:lnTo>
                    <a:lnTo>
                      <a:pt x="223" y="124"/>
                    </a:lnTo>
                    <a:lnTo>
                      <a:pt x="223" y="218"/>
                    </a:lnTo>
                    <a:lnTo>
                      <a:pt x="223" y="224"/>
                    </a:lnTo>
                    <a:lnTo>
                      <a:pt x="223" y="234"/>
                    </a:lnTo>
                    <a:lnTo>
                      <a:pt x="223" y="247"/>
                    </a:lnTo>
                    <a:lnTo>
                      <a:pt x="225" y="268"/>
                    </a:lnTo>
                    <a:lnTo>
                      <a:pt x="0" y="268"/>
                    </a:lnTo>
                    <a:lnTo>
                      <a:pt x="0" y="596"/>
                    </a:lnTo>
                    <a:lnTo>
                      <a:pt x="325" y="596"/>
                    </a:lnTo>
                    <a:lnTo>
                      <a:pt x="332" y="443"/>
                    </a:lnTo>
                    <a:lnTo>
                      <a:pt x="77" y="443"/>
                    </a:lnTo>
                    <a:close/>
                  </a:path>
                </a:pathLst>
              </a:custGeom>
              <a:solidFill>
                <a:srgbClr val="D3CE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16"/>
              <p:cNvSpPr>
                <a:spLocks/>
              </p:cNvSpPr>
              <p:nvPr/>
            </p:nvSpPr>
            <p:spPr bwMode="auto">
              <a:xfrm>
                <a:off x="1965325" y="2143125"/>
                <a:ext cx="6350" cy="6350"/>
              </a:xfrm>
              <a:custGeom>
                <a:avLst/>
                <a:gdLst>
                  <a:gd name="T0" fmla="*/ 0 w 4"/>
                  <a:gd name="T1" fmla="*/ 0 h 4"/>
                  <a:gd name="T2" fmla="*/ 2147483647 w 4"/>
                  <a:gd name="T3" fmla="*/ 2147483647 h 4"/>
                  <a:gd name="T4" fmla="*/ 2147483647 w 4"/>
                  <a:gd name="T5" fmla="*/ 0 h 4"/>
                  <a:gd name="T6" fmla="*/ 0 w 4"/>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0" y="0"/>
                    </a:moveTo>
                    <a:lnTo>
                      <a:pt x="4" y="4"/>
                    </a:lnTo>
                    <a:lnTo>
                      <a:pt x="4" y="0"/>
                    </a:lnTo>
                    <a:lnTo>
                      <a:pt x="0" y="0"/>
                    </a:lnTo>
                    <a:close/>
                  </a:path>
                </a:pathLst>
              </a:custGeom>
              <a:solidFill>
                <a:srgbClr val="B200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Rectangle 17"/>
              <p:cNvSpPr>
                <a:spLocks noChangeArrowheads="1"/>
              </p:cNvSpPr>
              <p:nvPr/>
            </p:nvSpPr>
            <p:spPr bwMode="auto">
              <a:xfrm>
                <a:off x="1366713" y="2305050"/>
                <a:ext cx="738188" cy="241300"/>
              </a:xfrm>
              <a:prstGeom prst="rect">
                <a:avLst/>
              </a:prstGeom>
              <a:solidFill>
                <a:srgbClr val="D3CE8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800">
                    <a:solidFill>
                      <a:schemeClr val="tx1"/>
                    </a:solidFill>
                    <a:latin typeface="Calibri" pitchFamily="34" charset="0"/>
                  </a:defRPr>
                </a:lvl1pPr>
                <a:lvl2pPr marL="742950" indent="-28575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eaLnBrk="1" hangingPunct="1">
                  <a:spcBef>
                    <a:spcPct val="0"/>
                  </a:spcBef>
                  <a:buFontTx/>
                  <a:buNone/>
                </a:pPr>
                <a:endParaRPr lang="en-US" altLang="en-US" sz="1350"/>
              </a:p>
            </p:txBody>
          </p:sp>
          <p:sp>
            <p:nvSpPr>
              <p:cNvPr id="22" name="Rectangle 18"/>
              <p:cNvSpPr>
                <a:spLocks noChangeArrowheads="1"/>
              </p:cNvSpPr>
              <p:nvPr/>
            </p:nvSpPr>
            <p:spPr bwMode="auto">
              <a:xfrm>
                <a:off x="1981200" y="2084387"/>
                <a:ext cx="120650" cy="354013"/>
              </a:xfrm>
              <a:prstGeom prst="rect">
                <a:avLst/>
              </a:prstGeom>
              <a:solidFill>
                <a:srgbClr val="D3CE8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800">
                    <a:solidFill>
                      <a:schemeClr val="tx1"/>
                    </a:solidFill>
                    <a:latin typeface="Calibri" pitchFamily="34" charset="0"/>
                  </a:defRPr>
                </a:lvl1pPr>
                <a:lvl2pPr marL="742950" indent="-28575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eaLnBrk="1" hangingPunct="1">
                  <a:spcBef>
                    <a:spcPct val="0"/>
                  </a:spcBef>
                  <a:buFontTx/>
                  <a:buNone/>
                </a:pPr>
                <a:endParaRPr lang="en-US" altLang="en-US" sz="1350"/>
              </a:p>
            </p:txBody>
          </p:sp>
          <p:sp>
            <p:nvSpPr>
              <p:cNvPr id="23" name="Rectangle 10"/>
              <p:cNvSpPr>
                <a:spLocks noChangeArrowheads="1"/>
              </p:cNvSpPr>
              <p:nvPr/>
            </p:nvSpPr>
            <p:spPr bwMode="auto">
              <a:xfrm>
                <a:off x="650875" y="3716336"/>
                <a:ext cx="1733550" cy="232449"/>
              </a:xfrm>
              <a:prstGeom prst="rect">
                <a:avLst/>
              </a:prstGeom>
              <a:solidFill>
                <a:srgbClr val="D3CE8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800">
                    <a:solidFill>
                      <a:schemeClr val="tx1"/>
                    </a:solidFill>
                    <a:latin typeface="Calibri" pitchFamily="34" charset="0"/>
                  </a:defRPr>
                </a:lvl1pPr>
                <a:lvl2pPr marL="742950" indent="-28575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eaLnBrk="1" hangingPunct="1">
                  <a:spcBef>
                    <a:spcPct val="0"/>
                  </a:spcBef>
                  <a:buFontTx/>
                  <a:buNone/>
                </a:pPr>
                <a:endParaRPr lang="en-US" altLang="en-US" sz="1350"/>
              </a:p>
            </p:txBody>
          </p:sp>
          <p:sp>
            <p:nvSpPr>
              <p:cNvPr id="24" name="Rectangle 12"/>
              <p:cNvSpPr>
                <a:spLocks noChangeArrowheads="1"/>
              </p:cNvSpPr>
              <p:nvPr/>
            </p:nvSpPr>
            <p:spPr bwMode="auto">
              <a:xfrm>
                <a:off x="650875" y="4392612"/>
                <a:ext cx="1733550" cy="236082"/>
              </a:xfrm>
              <a:prstGeom prst="rect">
                <a:avLst/>
              </a:prstGeom>
              <a:solidFill>
                <a:srgbClr val="D3CE8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800">
                    <a:solidFill>
                      <a:schemeClr val="tx1"/>
                    </a:solidFill>
                    <a:latin typeface="Calibri" pitchFamily="34" charset="0"/>
                  </a:defRPr>
                </a:lvl1pPr>
                <a:lvl2pPr marL="742950" indent="-28575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eaLnBrk="1" hangingPunct="1">
                  <a:spcBef>
                    <a:spcPct val="0"/>
                  </a:spcBef>
                  <a:buFontTx/>
                  <a:buNone/>
                </a:pPr>
                <a:endParaRPr lang="en-US" altLang="en-US" sz="1350"/>
              </a:p>
            </p:txBody>
          </p:sp>
        </p:grpSp>
        <p:sp>
          <p:nvSpPr>
            <p:cNvPr id="27" name="TextBox 26"/>
            <p:cNvSpPr txBox="1"/>
            <p:nvPr/>
          </p:nvSpPr>
          <p:spPr>
            <a:xfrm>
              <a:off x="6938360" y="5638800"/>
              <a:ext cx="1075510" cy="307776"/>
            </a:xfrm>
            <a:prstGeom prst="rect">
              <a:avLst/>
            </a:prstGeom>
            <a:noFill/>
          </p:spPr>
          <p:txBody>
            <a:bodyPr wrap="none" rtlCol="0">
              <a:spAutoFit/>
            </a:bodyPr>
            <a:lstStyle/>
            <a:p>
              <a:pPr algn="ctr"/>
              <a:r>
                <a:rPr lang="en-US" sz="900" dirty="0">
                  <a:solidFill>
                    <a:schemeClr val="bg1"/>
                  </a:solidFill>
                </a:rPr>
                <a:t>Drive Action</a:t>
              </a:r>
            </a:p>
          </p:txBody>
        </p:sp>
      </p:grpSp>
      <p:pic>
        <p:nvPicPr>
          <p:cNvPr id="28" name="Picture 27"/>
          <p:cNvPicPr>
            <a:picLocks noChangeAspect="1"/>
          </p:cNvPicPr>
          <p:nvPr/>
        </p:nvPicPr>
        <p:blipFill>
          <a:blip r:embed="rId2"/>
          <a:stretch>
            <a:fillRect/>
          </a:stretch>
        </p:blipFill>
        <p:spPr>
          <a:xfrm>
            <a:off x="3810841" y="2789380"/>
            <a:ext cx="1493044" cy="1107281"/>
          </a:xfrm>
          <a:prstGeom prst="rect">
            <a:avLst/>
          </a:prstGeom>
        </p:spPr>
      </p:pic>
      <p:pic>
        <p:nvPicPr>
          <p:cNvPr id="29" name="Picture 28"/>
          <p:cNvPicPr>
            <a:picLocks noChangeAspect="1"/>
          </p:cNvPicPr>
          <p:nvPr/>
        </p:nvPicPr>
        <p:blipFill>
          <a:blip r:embed="rId3"/>
          <a:stretch>
            <a:fillRect/>
          </a:stretch>
        </p:blipFill>
        <p:spPr>
          <a:xfrm>
            <a:off x="3476914" y="4650239"/>
            <a:ext cx="1826971" cy="1124290"/>
          </a:xfrm>
          <a:prstGeom prst="rect">
            <a:avLst/>
          </a:prstGeom>
        </p:spPr>
      </p:pic>
      <p:pic>
        <p:nvPicPr>
          <p:cNvPr id="30" name="Picture 8"/>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10945" y="991988"/>
            <a:ext cx="812816" cy="11053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2" descr="6 peaks imag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60419" y="1066501"/>
            <a:ext cx="1289093" cy="98512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6"/>
          <a:stretch>
            <a:fillRect/>
          </a:stretch>
        </p:blipFill>
        <p:spPr>
          <a:xfrm>
            <a:off x="5431755" y="2678243"/>
            <a:ext cx="1220687" cy="1329553"/>
          </a:xfrm>
          <a:prstGeom prst="rect">
            <a:avLst/>
          </a:prstGeom>
        </p:spPr>
      </p:pic>
      <p:pic>
        <p:nvPicPr>
          <p:cNvPr id="33" name="Picture 32"/>
          <p:cNvPicPr>
            <a:picLocks noChangeAspect="1"/>
          </p:cNvPicPr>
          <p:nvPr/>
        </p:nvPicPr>
        <p:blipFill>
          <a:blip r:embed="rId7"/>
          <a:stretch>
            <a:fillRect/>
          </a:stretch>
        </p:blipFill>
        <p:spPr>
          <a:xfrm>
            <a:off x="5347226" y="4641851"/>
            <a:ext cx="1117997" cy="1087575"/>
          </a:xfrm>
          <a:prstGeom prst="rect">
            <a:avLst/>
          </a:prstGeom>
        </p:spPr>
      </p:pic>
      <p:pic>
        <p:nvPicPr>
          <p:cNvPr id="34" name="Picture 33"/>
          <p:cNvPicPr>
            <a:picLocks noChangeAspect="1"/>
          </p:cNvPicPr>
          <p:nvPr/>
        </p:nvPicPr>
        <p:blipFill>
          <a:blip r:embed="rId8"/>
          <a:stretch>
            <a:fillRect/>
          </a:stretch>
        </p:blipFill>
        <p:spPr>
          <a:xfrm>
            <a:off x="6517535" y="4840080"/>
            <a:ext cx="2197480" cy="741650"/>
          </a:xfrm>
          <a:prstGeom prst="rect">
            <a:avLst/>
          </a:prstGeom>
        </p:spPr>
      </p:pic>
      <p:pic>
        <p:nvPicPr>
          <p:cNvPr id="35" name="Picture 34"/>
          <p:cNvPicPr>
            <a:picLocks noChangeAspect="1"/>
          </p:cNvPicPr>
          <p:nvPr/>
        </p:nvPicPr>
        <p:blipFill>
          <a:blip r:embed="rId9"/>
          <a:stretch>
            <a:fillRect/>
          </a:stretch>
        </p:blipFill>
        <p:spPr>
          <a:xfrm>
            <a:off x="6652441" y="1066501"/>
            <a:ext cx="1703930" cy="1064114"/>
          </a:xfrm>
          <a:prstGeom prst="rect">
            <a:avLst/>
          </a:prstGeom>
        </p:spPr>
      </p:pic>
      <p:pic>
        <p:nvPicPr>
          <p:cNvPr id="36" name="Picture 35"/>
          <p:cNvPicPr>
            <a:picLocks noChangeAspect="1"/>
          </p:cNvPicPr>
          <p:nvPr/>
        </p:nvPicPr>
        <p:blipFill>
          <a:blip r:embed="rId10"/>
          <a:stretch>
            <a:fillRect/>
          </a:stretch>
        </p:blipFill>
        <p:spPr>
          <a:xfrm>
            <a:off x="6905577" y="2725084"/>
            <a:ext cx="1357313" cy="1235869"/>
          </a:xfrm>
          <a:prstGeom prst="rect">
            <a:avLst/>
          </a:prstGeom>
        </p:spPr>
      </p:pic>
    </p:spTree>
    <p:extLst>
      <p:ext uri="{BB962C8B-B14F-4D97-AF65-F5344CB8AC3E}">
        <p14:creationId xmlns:p14="http://schemas.microsoft.com/office/powerpoint/2010/main" val="13738206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4096" y="0"/>
            <a:ext cx="6089904" cy="6858000"/>
          </a:xfrm>
        </p:spPr>
        <p:txBody>
          <a:bodyPr/>
          <a:lstStyle/>
          <a:p>
            <a:pPr algn="l"/>
            <a:endParaRPr lang="en-US" dirty="0"/>
          </a:p>
        </p:txBody>
      </p:sp>
      <p:sp>
        <p:nvSpPr>
          <p:cNvPr id="3" name="TextBox 2"/>
          <p:cNvSpPr txBox="1"/>
          <p:nvPr/>
        </p:nvSpPr>
        <p:spPr>
          <a:xfrm>
            <a:off x="381000" y="2875002"/>
            <a:ext cx="2286000" cy="1107996"/>
          </a:xfrm>
          <a:prstGeom prst="rect">
            <a:avLst/>
          </a:prstGeom>
          <a:solidFill>
            <a:schemeClr val="tx2"/>
          </a:solidFill>
        </p:spPr>
        <p:txBody>
          <a:bodyPr wrap="square" rtlCol="0">
            <a:spAutoFit/>
          </a:bodyPr>
          <a:lstStyle/>
          <a:p>
            <a:r>
              <a:rPr lang="en-US" sz="6600" b="1" dirty="0" smtClean="0"/>
              <a:t>HOW</a:t>
            </a:r>
            <a:endParaRPr lang="en-US" b="1" dirty="0"/>
          </a:p>
        </p:txBody>
      </p:sp>
      <p:sp>
        <p:nvSpPr>
          <p:cNvPr id="4" name="Title 3"/>
          <p:cNvSpPr txBox="1">
            <a:spLocks/>
          </p:cNvSpPr>
          <p:nvPr/>
        </p:nvSpPr>
        <p:spPr bwMode="auto">
          <a:xfrm>
            <a:off x="3048000" y="0"/>
            <a:ext cx="6096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ctr" rtl="0" eaLnBrk="1" fontAlgn="base" hangingPunct="1">
              <a:spcBef>
                <a:spcPct val="0"/>
              </a:spcBef>
              <a:spcAft>
                <a:spcPct val="0"/>
              </a:spcAft>
              <a:defRPr sz="3200" kern="1200">
                <a:solidFill>
                  <a:schemeClr val="bg1"/>
                </a:solidFill>
                <a:latin typeface="+mj-lt"/>
                <a:ea typeface="+mj-ea"/>
                <a:cs typeface="+mj-cs"/>
              </a:defRPr>
            </a:lvl1pPr>
            <a:lvl2pPr algn="ctr" rtl="0" eaLnBrk="1" fontAlgn="base" hangingPunct="1">
              <a:spcBef>
                <a:spcPct val="0"/>
              </a:spcBef>
              <a:spcAft>
                <a:spcPct val="0"/>
              </a:spcAft>
              <a:defRPr sz="3200">
                <a:solidFill>
                  <a:schemeClr val="tx1"/>
                </a:solidFill>
                <a:latin typeface="Calibri" pitchFamily="34" charset="0"/>
              </a:defRPr>
            </a:lvl2pPr>
            <a:lvl3pPr algn="ctr" rtl="0" eaLnBrk="1" fontAlgn="base" hangingPunct="1">
              <a:spcBef>
                <a:spcPct val="0"/>
              </a:spcBef>
              <a:spcAft>
                <a:spcPct val="0"/>
              </a:spcAft>
              <a:defRPr sz="3200">
                <a:solidFill>
                  <a:schemeClr val="tx1"/>
                </a:solidFill>
                <a:latin typeface="Calibri" pitchFamily="34" charset="0"/>
              </a:defRPr>
            </a:lvl3pPr>
            <a:lvl4pPr algn="ctr" rtl="0" eaLnBrk="1" fontAlgn="base" hangingPunct="1">
              <a:spcBef>
                <a:spcPct val="0"/>
              </a:spcBef>
              <a:spcAft>
                <a:spcPct val="0"/>
              </a:spcAft>
              <a:defRPr sz="3200">
                <a:solidFill>
                  <a:schemeClr val="tx1"/>
                </a:solidFill>
                <a:latin typeface="Calibri" pitchFamily="34" charset="0"/>
              </a:defRPr>
            </a:lvl4pPr>
            <a:lvl5pPr algn="ctr" rtl="0" eaLnBrk="1" fontAlgn="base" hangingPunct="1">
              <a:spcBef>
                <a:spcPct val="0"/>
              </a:spcBef>
              <a:spcAft>
                <a:spcPct val="0"/>
              </a:spcAft>
              <a:defRPr sz="3200">
                <a:solidFill>
                  <a:schemeClr val="tx1"/>
                </a:solidFill>
                <a:latin typeface="Calibri" pitchFamily="34" charset="0"/>
              </a:defRPr>
            </a:lvl5pPr>
            <a:lvl6pPr marL="457200" algn="ctr" rtl="0" eaLnBrk="1" fontAlgn="base" hangingPunct="1">
              <a:spcBef>
                <a:spcPct val="0"/>
              </a:spcBef>
              <a:spcAft>
                <a:spcPct val="0"/>
              </a:spcAft>
              <a:defRPr sz="3200">
                <a:solidFill>
                  <a:schemeClr val="tx1"/>
                </a:solidFill>
                <a:latin typeface="Calibri" pitchFamily="34" charset="0"/>
              </a:defRPr>
            </a:lvl6pPr>
            <a:lvl7pPr marL="914400" algn="ctr" rtl="0" eaLnBrk="1" fontAlgn="base" hangingPunct="1">
              <a:spcBef>
                <a:spcPct val="0"/>
              </a:spcBef>
              <a:spcAft>
                <a:spcPct val="0"/>
              </a:spcAft>
              <a:defRPr sz="3200">
                <a:solidFill>
                  <a:schemeClr val="tx1"/>
                </a:solidFill>
                <a:latin typeface="Calibri" pitchFamily="34" charset="0"/>
              </a:defRPr>
            </a:lvl7pPr>
            <a:lvl8pPr marL="1371600" algn="ctr" rtl="0" eaLnBrk="1" fontAlgn="base" hangingPunct="1">
              <a:spcBef>
                <a:spcPct val="0"/>
              </a:spcBef>
              <a:spcAft>
                <a:spcPct val="0"/>
              </a:spcAft>
              <a:defRPr sz="3200">
                <a:solidFill>
                  <a:schemeClr val="tx1"/>
                </a:solidFill>
                <a:latin typeface="Calibri" pitchFamily="34" charset="0"/>
              </a:defRPr>
            </a:lvl8pPr>
            <a:lvl9pPr marL="1828800" algn="ctr" rtl="0" eaLnBrk="1" fontAlgn="base" hangingPunct="1">
              <a:spcBef>
                <a:spcPct val="0"/>
              </a:spcBef>
              <a:spcAft>
                <a:spcPct val="0"/>
              </a:spcAft>
              <a:defRPr sz="3200">
                <a:solidFill>
                  <a:schemeClr val="tx1"/>
                </a:solidFill>
                <a:latin typeface="Calibri" pitchFamily="34" charset="0"/>
              </a:defRPr>
            </a:lvl9pPr>
          </a:lstStyle>
          <a:p>
            <a:pPr algn="l"/>
            <a:r>
              <a:rPr lang="en-US" dirty="0" smtClean="0"/>
              <a:t>…do </a:t>
            </a:r>
            <a:r>
              <a:rPr lang="en-US" dirty="0"/>
              <a:t>food councils </a:t>
            </a:r>
            <a:r>
              <a:rPr lang="en-US" dirty="0" smtClean="0"/>
              <a:t>succeed?</a:t>
            </a:r>
          </a:p>
        </p:txBody>
      </p:sp>
      <p:grpSp>
        <p:nvGrpSpPr>
          <p:cNvPr id="11" name="Group 10"/>
          <p:cNvGrpSpPr/>
          <p:nvPr/>
        </p:nvGrpSpPr>
        <p:grpSpPr>
          <a:xfrm>
            <a:off x="4006636" y="4537118"/>
            <a:ext cx="1236749" cy="1558882"/>
            <a:chOff x="4006636" y="4537118"/>
            <a:chExt cx="1236749" cy="1558882"/>
          </a:xfrm>
        </p:grpSpPr>
        <p:pic>
          <p:nvPicPr>
            <p:cNvPr id="7" name="Picture 4" descr="C:\Users\Shister\AppData\Local\Microsoft\Windows\Temporary Internet Files\Content.IE5\6O8XUA76\MC900070936[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568944">
              <a:off x="4062302" y="4537118"/>
              <a:ext cx="1125416" cy="106054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006636" y="5819001"/>
              <a:ext cx="1236749" cy="276999"/>
            </a:xfrm>
            <a:prstGeom prst="rect">
              <a:avLst/>
            </a:prstGeom>
            <a:noFill/>
          </p:spPr>
          <p:txBody>
            <a:bodyPr wrap="none" rtlCol="0">
              <a:spAutoFit/>
            </a:bodyPr>
            <a:lstStyle/>
            <a:p>
              <a:pPr algn="ctr"/>
              <a:r>
                <a:rPr lang="en-US" sz="1200" dirty="0" smtClean="0">
                  <a:solidFill>
                    <a:schemeClr val="bg1"/>
                  </a:solidFill>
                </a:rPr>
                <a:t>Attend to People</a:t>
              </a:r>
              <a:endParaRPr lang="en-US" sz="1200" dirty="0">
                <a:solidFill>
                  <a:schemeClr val="bg1"/>
                </a:solidFill>
              </a:endParaRPr>
            </a:p>
          </p:txBody>
        </p:sp>
      </p:grpSp>
      <p:grpSp>
        <p:nvGrpSpPr>
          <p:cNvPr id="12" name="Group 11"/>
          <p:cNvGrpSpPr/>
          <p:nvPr/>
        </p:nvGrpSpPr>
        <p:grpSpPr>
          <a:xfrm>
            <a:off x="5443146" y="4510156"/>
            <a:ext cx="1321580" cy="1585844"/>
            <a:chOff x="5520185" y="4510156"/>
            <a:chExt cx="1321580" cy="1585844"/>
          </a:xfrm>
        </p:grpSpPr>
        <p:pic>
          <p:nvPicPr>
            <p:cNvPr id="6" name="Picture 4" descr="C:\Users\Shister\AppData\Local\Microsoft\Windows\Temporary Internet Files\Content.IE5\A06RCWM4\MC900030249[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4112" y="4510156"/>
              <a:ext cx="773724" cy="111446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520185" y="5819001"/>
              <a:ext cx="1321580" cy="276999"/>
            </a:xfrm>
            <a:prstGeom prst="rect">
              <a:avLst/>
            </a:prstGeom>
            <a:noFill/>
          </p:spPr>
          <p:txBody>
            <a:bodyPr wrap="none" rtlCol="0">
              <a:spAutoFit/>
            </a:bodyPr>
            <a:lstStyle/>
            <a:p>
              <a:pPr algn="ctr"/>
              <a:r>
                <a:rPr lang="en-US" sz="1200" dirty="0" smtClean="0">
                  <a:solidFill>
                    <a:schemeClr val="bg1"/>
                  </a:solidFill>
                </a:rPr>
                <a:t>Attend to Purpose</a:t>
              </a:r>
              <a:endParaRPr lang="en-US" sz="1200" dirty="0">
                <a:solidFill>
                  <a:schemeClr val="bg1"/>
                </a:solidFill>
              </a:endParaRPr>
            </a:p>
          </p:txBody>
        </p:sp>
      </p:grpSp>
      <p:grpSp>
        <p:nvGrpSpPr>
          <p:cNvPr id="13" name="Group 12"/>
          <p:cNvGrpSpPr/>
          <p:nvPr/>
        </p:nvGrpSpPr>
        <p:grpSpPr>
          <a:xfrm>
            <a:off x="6867984" y="4436791"/>
            <a:ext cx="1285416" cy="1659209"/>
            <a:chOff x="7144836" y="4436791"/>
            <a:chExt cx="1285416" cy="1659209"/>
          </a:xfrm>
        </p:grpSpPr>
        <p:pic>
          <p:nvPicPr>
            <p:cNvPr id="5" name="Picture 32" descr="C:\Users\Shister\AppData\Local\Microsoft\Windows\Temporary Internet Files\Content.IE5\6O8XUA76\MC90029586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30343" y="4436791"/>
              <a:ext cx="914400" cy="126119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144836" y="5819001"/>
              <a:ext cx="1285416" cy="276999"/>
            </a:xfrm>
            <a:prstGeom prst="rect">
              <a:avLst/>
            </a:prstGeom>
            <a:noFill/>
          </p:spPr>
          <p:txBody>
            <a:bodyPr wrap="none" rtlCol="0">
              <a:spAutoFit/>
            </a:bodyPr>
            <a:lstStyle/>
            <a:p>
              <a:pPr algn="ctr"/>
              <a:r>
                <a:rPr lang="en-US" sz="1200" dirty="0" smtClean="0">
                  <a:solidFill>
                    <a:schemeClr val="bg1"/>
                  </a:solidFill>
                </a:rPr>
                <a:t>Attend to Process</a:t>
              </a:r>
              <a:endParaRPr lang="en-US" sz="1200" dirty="0">
                <a:solidFill>
                  <a:schemeClr val="bg1"/>
                </a:solidFill>
              </a:endParaRPr>
            </a:p>
          </p:txBody>
        </p:sp>
      </p:grpSp>
    </p:spTree>
    <p:extLst>
      <p:ext uri="{BB962C8B-B14F-4D97-AF65-F5344CB8AC3E}">
        <p14:creationId xmlns:p14="http://schemas.microsoft.com/office/powerpoint/2010/main" val="6053489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520190"/>
            <a:ext cx="9144000" cy="2862322"/>
          </a:xfrm>
          <a:prstGeom prst="rect">
            <a:avLst/>
          </a:prstGeom>
          <a:noFill/>
        </p:spPr>
        <p:txBody>
          <a:bodyPr wrap="square" rtlCol="0">
            <a:spAutoFit/>
          </a:bodyPr>
          <a:lstStyle/>
          <a:p>
            <a:pPr algn="ctr"/>
            <a:r>
              <a:rPr lang="en-US" sz="3600" dirty="0">
                <a:solidFill>
                  <a:srgbClr val="0950A5"/>
                </a:solidFill>
              </a:rPr>
              <a:t>Food councils </a:t>
            </a:r>
            <a:r>
              <a:rPr lang="en-US" sz="3600" dirty="0" smtClean="0">
                <a:solidFill>
                  <a:srgbClr val="0950A5"/>
                </a:solidFill>
              </a:rPr>
              <a:t>hold </a:t>
            </a:r>
            <a:r>
              <a:rPr lang="en-US" sz="3600" dirty="0">
                <a:solidFill>
                  <a:srgbClr val="0950A5"/>
                </a:solidFill>
              </a:rPr>
              <a:t>themselves and the community accountable to the question:</a:t>
            </a:r>
          </a:p>
          <a:p>
            <a:endParaRPr lang="en-US" sz="3600" i="1" dirty="0">
              <a:solidFill>
                <a:srgbClr val="0950A5"/>
              </a:solidFill>
            </a:endParaRPr>
          </a:p>
          <a:p>
            <a:pPr algn="ctr"/>
            <a:r>
              <a:rPr lang="en-US" sz="3600" i="1" dirty="0">
                <a:solidFill>
                  <a:srgbClr val="0950A5"/>
                </a:solidFill>
              </a:rPr>
              <a:t>What does a vibrant community-based food system look like for our community?</a:t>
            </a:r>
          </a:p>
        </p:txBody>
      </p:sp>
    </p:spTree>
    <p:extLst>
      <p:ext uri="{BB962C8B-B14F-4D97-AF65-F5344CB8AC3E}">
        <p14:creationId xmlns:p14="http://schemas.microsoft.com/office/powerpoint/2010/main" val="15623226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bwMode="auto">
          <a:xfrm>
            <a:off x="3429000" y="0"/>
            <a:ext cx="449199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1" compatLnSpc="1">
            <a:prstTxWarp prst="textNoShape">
              <a:avLst/>
            </a:prstTxWarp>
          </a:bodyPr>
          <a:lstStyle>
            <a:lvl1pPr algn="ctr" rtl="0" eaLnBrk="1" fontAlgn="base" hangingPunct="1">
              <a:spcBef>
                <a:spcPct val="0"/>
              </a:spcBef>
              <a:spcAft>
                <a:spcPct val="0"/>
              </a:spcAft>
              <a:defRPr sz="3200" kern="1200">
                <a:solidFill>
                  <a:schemeClr val="bg1"/>
                </a:solidFill>
                <a:latin typeface="+mj-lt"/>
                <a:ea typeface="+mj-ea"/>
                <a:cs typeface="+mj-cs"/>
              </a:defRPr>
            </a:lvl1pPr>
            <a:lvl2pPr algn="ctr" rtl="0" eaLnBrk="1" fontAlgn="base" hangingPunct="1">
              <a:spcBef>
                <a:spcPct val="0"/>
              </a:spcBef>
              <a:spcAft>
                <a:spcPct val="0"/>
              </a:spcAft>
              <a:defRPr sz="3200">
                <a:solidFill>
                  <a:schemeClr val="tx1"/>
                </a:solidFill>
                <a:latin typeface="Calibri" pitchFamily="34" charset="0"/>
              </a:defRPr>
            </a:lvl2pPr>
            <a:lvl3pPr algn="ctr" rtl="0" eaLnBrk="1" fontAlgn="base" hangingPunct="1">
              <a:spcBef>
                <a:spcPct val="0"/>
              </a:spcBef>
              <a:spcAft>
                <a:spcPct val="0"/>
              </a:spcAft>
              <a:defRPr sz="3200">
                <a:solidFill>
                  <a:schemeClr val="tx1"/>
                </a:solidFill>
                <a:latin typeface="Calibri" pitchFamily="34" charset="0"/>
              </a:defRPr>
            </a:lvl3pPr>
            <a:lvl4pPr algn="ctr" rtl="0" eaLnBrk="1" fontAlgn="base" hangingPunct="1">
              <a:spcBef>
                <a:spcPct val="0"/>
              </a:spcBef>
              <a:spcAft>
                <a:spcPct val="0"/>
              </a:spcAft>
              <a:defRPr sz="3200">
                <a:solidFill>
                  <a:schemeClr val="tx1"/>
                </a:solidFill>
                <a:latin typeface="Calibri" pitchFamily="34" charset="0"/>
              </a:defRPr>
            </a:lvl4pPr>
            <a:lvl5pPr algn="ctr" rtl="0" eaLnBrk="1" fontAlgn="base" hangingPunct="1">
              <a:spcBef>
                <a:spcPct val="0"/>
              </a:spcBef>
              <a:spcAft>
                <a:spcPct val="0"/>
              </a:spcAft>
              <a:defRPr sz="3200">
                <a:solidFill>
                  <a:schemeClr val="tx1"/>
                </a:solidFill>
                <a:latin typeface="Calibri" pitchFamily="34" charset="0"/>
              </a:defRPr>
            </a:lvl5pPr>
            <a:lvl6pPr marL="457200" algn="ctr" rtl="0" eaLnBrk="1" fontAlgn="base" hangingPunct="1">
              <a:spcBef>
                <a:spcPct val="0"/>
              </a:spcBef>
              <a:spcAft>
                <a:spcPct val="0"/>
              </a:spcAft>
              <a:defRPr sz="3200">
                <a:solidFill>
                  <a:schemeClr val="tx1"/>
                </a:solidFill>
                <a:latin typeface="Calibri" pitchFamily="34" charset="0"/>
              </a:defRPr>
            </a:lvl6pPr>
            <a:lvl7pPr marL="914400" algn="ctr" rtl="0" eaLnBrk="1" fontAlgn="base" hangingPunct="1">
              <a:spcBef>
                <a:spcPct val="0"/>
              </a:spcBef>
              <a:spcAft>
                <a:spcPct val="0"/>
              </a:spcAft>
              <a:defRPr sz="3200">
                <a:solidFill>
                  <a:schemeClr val="tx1"/>
                </a:solidFill>
                <a:latin typeface="Calibri" pitchFamily="34" charset="0"/>
              </a:defRPr>
            </a:lvl7pPr>
            <a:lvl8pPr marL="1371600" algn="ctr" rtl="0" eaLnBrk="1" fontAlgn="base" hangingPunct="1">
              <a:spcBef>
                <a:spcPct val="0"/>
              </a:spcBef>
              <a:spcAft>
                <a:spcPct val="0"/>
              </a:spcAft>
              <a:defRPr sz="3200">
                <a:solidFill>
                  <a:schemeClr val="tx1"/>
                </a:solidFill>
                <a:latin typeface="Calibri" pitchFamily="34" charset="0"/>
              </a:defRPr>
            </a:lvl8pPr>
            <a:lvl9pPr marL="1828800" algn="ctr" rtl="0" eaLnBrk="1" fontAlgn="base" hangingPunct="1">
              <a:spcBef>
                <a:spcPct val="0"/>
              </a:spcBef>
              <a:spcAft>
                <a:spcPct val="0"/>
              </a:spcAft>
              <a:defRPr sz="3200">
                <a:solidFill>
                  <a:schemeClr val="tx1"/>
                </a:solidFill>
                <a:latin typeface="Calibri" pitchFamily="34" charset="0"/>
              </a:defRPr>
            </a:lvl9pPr>
          </a:lstStyle>
          <a:p>
            <a:pPr algn="l"/>
            <a:endParaRPr lang="en-US" sz="2400" dirty="0"/>
          </a:p>
        </p:txBody>
      </p:sp>
      <p:grpSp>
        <p:nvGrpSpPr>
          <p:cNvPr id="11" name="Group 10"/>
          <p:cNvGrpSpPr/>
          <p:nvPr/>
        </p:nvGrpSpPr>
        <p:grpSpPr>
          <a:xfrm>
            <a:off x="2172785" y="1173989"/>
            <a:ext cx="1037465" cy="1192244"/>
            <a:chOff x="3933367" y="4537118"/>
            <a:chExt cx="1383287" cy="1589659"/>
          </a:xfrm>
        </p:grpSpPr>
        <p:pic>
          <p:nvPicPr>
            <p:cNvPr id="7" name="Picture 4" descr="C:\Users\Shister\AppData\Local\Microsoft\Windows\Temporary Internet Files\Content.IE5\6O8XUA76\MC900070936[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68944">
              <a:off x="4062302" y="4537118"/>
              <a:ext cx="1125416" cy="106054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933367" y="5819001"/>
              <a:ext cx="1383287" cy="307776"/>
            </a:xfrm>
            <a:prstGeom prst="rect">
              <a:avLst/>
            </a:prstGeom>
            <a:noFill/>
          </p:spPr>
          <p:txBody>
            <a:bodyPr wrap="none" rtlCol="0">
              <a:spAutoFit/>
            </a:bodyPr>
            <a:lstStyle/>
            <a:p>
              <a:pPr algn="ctr"/>
              <a:r>
                <a:rPr lang="en-US" sz="900" dirty="0">
                  <a:solidFill>
                    <a:schemeClr val="bg1"/>
                  </a:solidFill>
                </a:rPr>
                <a:t>Attend to People</a:t>
              </a:r>
            </a:p>
          </p:txBody>
        </p:sp>
      </p:grpSp>
      <p:grpSp>
        <p:nvGrpSpPr>
          <p:cNvPr id="12" name="Group 11"/>
          <p:cNvGrpSpPr/>
          <p:nvPr/>
        </p:nvGrpSpPr>
        <p:grpSpPr>
          <a:xfrm>
            <a:off x="2121977" y="2834309"/>
            <a:ext cx="1107996" cy="1212466"/>
            <a:chOff x="5442312" y="4510156"/>
            <a:chExt cx="1477328" cy="1616621"/>
          </a:xfrm>
        </p:grpSpPr>
        <p:pic>
          <p:nvPicPr>
            <p:cNvPr id="6" name="Picture 4" descr="C:\Users\Shister\AppData\Local\Microsoft\Windows\Temporary Internet Files\Content.IE5\A06RCWM4\MC900030249[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4112" y="4510156"/>
              <a:ext cx="773724" cy="111446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442312" y="5819001"/>
              <a:ext cx="1477328" cy="307776"/>
            </a:xfrm>
            <a:prstGeom prst="rect">
              <a:avLst/>
            </a:prstGeom>
            <a:noFill/>
          </p:spPr>
          <p:txBody>
            <a:bodyPr wrap="none" rtlCol="0">
              <a:spAutoFit/>
            </a:bodyPr>
            <a:lstStyle/>
            <a:p>
              <a:pPr algn="ctr"/>
              <a:r>
                <a:rPr lang="en-US" sz="900" dirty="0">
                  <a:solidFill>
                    <a:schemeClr val="bg1"/>
                  </a:solidFill>
                </a:rPr>
                <a:t>Attend to Purpose</a:t>
              </a:r>
            </a:p>
          </p:txBody>
        </p:sp>
      </p:grpSp>
      <p:grpSp>
        <p:nvGrpSpPr>
          <p:cNvPr id="13" name="Group 12"/>
          <p:cNvGrpSpPr/>
          <p:nvPr/>
        </p:nvGrpSpPr>
        <p:grpSpPr>
          <a:xfrm>
            <a:off x="2071854" y="4520745"/>
            <a:ext cx="1095173" cy="1267490"/>
            <a:chOff x="7057429" y="4436791"/>
            <a:chExt cx="1460231" cy="1689986"/>
          </a:xfrm>
        </p:grpSpPr>
        <p:pic>
          <p:nvPicPr>
            <p:cNvPr id="5" name="Picture 32" descr="C:\Users\Shister\AppData\Local\Microsoft\Windows\Temporary Internet Files\Content.IE5\6O8XUA76\MC900295860[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30343" y="4436791"/>
              <a:ext cx="914400" cy="126119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057429" y="5819001"/>
              <a:ext cx="1460231" cy="307776"/>
            </a:xfrm>
            <a:prstGeom prst="rect">
              <a:avLst/>
            </a:prstGeom>
            <a:noFill/>
          </p:spPr>
          <p:txBody>
            <a:bodyPr wrap="none" rtlCol="0">
              <a:spAutoFit/>
            </a:bodyPr>
            <a:lstStyle/>
            <a:p>
              <a:pPr algn="ctr"/>
              <a:r>
                <a:rPr lang="en-US" sz="900" dirty="0">
                  <a:solidFill>
                    <a:schemeClr val="bg1"/>
                  </a:solidFill>
                </a:rPr>
                <a:t>Attend to Process</a:t>
              </a:r>
            </a:p>
          </p:txBody>
        </p:sp>
      </p:grpSp>
      <p:pic>
        <p:nvPicPr>
          <p:cNvPr id="14" name="Picture 2" descr="6 peaks imag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16830" y="910966"/>
            <a:ext cx="1738175" cy="132830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7"/>
          <a:stretch>
            <a:fillRect/>
          </a:stretch>
        </p:blipFill>
        <p:spPr>
          <a:xfrm>
            <a:off x="4016830" y="2540325"/>
            <a:ext cx="1156286" cy="1160593"/>
          </a:xfrm>
          <a:prstGeom prst="rect">
            <a:avLst/>
          </a:prstGeom>
          <a:scene3d>
            <a:camera prst="isometricOffAxis1Right"/>
            <a:lightRig rig="threePt" dir="t"/>
          </a:scene3d>
        </p:spPr>
      </p:pic>
      <p:pic>
        <p:nvPicPr>
          <p:cNvPr id="16" name="Picture 15"/>
          <p:cNvPicPr>
            <a:picLocks noChangeAspect="1"/>
          </p:cNvPicPr>
          <p:nvPr/>
        </p:nvPicPr>
        <p:blipFill>
          <a:blip r:embed="rId8"/>
          <a:stretch>
            <a:fillRect/>
          </a:stretch>
        </p:blipFill>
        <p:spPr>
          <a:xfrm>
            <a:off x="4340409" y="2605988"/>
            <a:ext cx="1106408" cy="1209955"/>
          </a:xfrm>
          <a:prstGeom prst="rect">
            <a:avLst/>
          </a:prstGeom>
          <a:scene3d>
            <a:camera prst="isometricOffAxis1Right"/>
            <a:lightRig rig="threePt" dir="t"/>
          </a:scene3d>
        </p:spPr>
      </p:pic>
      <p:pic>
        <p:nvPicPr>
          <p:cNvPr id="17" name="Picture 16"/>
          <p:cNvPicPr>
            <a:picLocks noChangeAspect="1"/>
          </p:cNvPicPr>
          <p:nvPr/>
        </p:nvPicPr>
        <p:blipFill>
          <a:blip r:embed="rId9"/>
          <a:stretch>
            <a:fillRect/>
          </a:stretch>
        </p:blipFill>
        <p:spPr>
          <a:xfrm>
            <a:off x="4690892" y="2766483"/>
            <a:ext cx="1238148" cy="1235888"/>
          </a:xfrm>
          <a:prstGeom prst="rect">
            <a:avLst/>
          </a:prstGeom>
          <a:scene3d>
            <a:camera prst="isometricOffAxis1Right"/>
            <a:lightRig rig="threePt" dir="t"/>
          </a:scene3d>
        </p:spPr>
      </p:pic>
      <p:pic>
        <p:nvPicPr>
          <p:cNvPr id="18" name="Picture 2" descr="http://goodfoodeating.com/wp-content/uploads/2014/04/Circle-of-Influence.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32317" y="4343150"/>
            <a:ext cx="3429000" cy="151738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11"/>
          <a:stretch>
            <a:fillRect/>
          </a:stretch>
        </p:blipFill>
        <p:spPr>
          <a:xfrm>
            <a:off x="6186474" y="2605988"/>
            <a:ext cx="1220687" cy="1329553"/>
          </a:xfrm>
          <a:prstGeom prst="rect">
            <a:avLst/>
          </a:prstGeom>
        </p:spPr>
      </p:pic>
      <p:pic>
        <p:nvPicPr>
          <p:cNvPr id="20" name="Picture 4" descr="https://lh6.googleusercontent.com/_DisiZ1ixYp1__OkE8R2BqB8q-chnMXJNRD_zPhPHtvTgXBYfNBKteWWUYsnwj-YgNGmHZu_bHnLfb-sx9uiBPbva1ycq5eOL435WRxxL9JhyXMGuICT4upTpBCOUy1NC9go2Dk1qA"/>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29041" y="919197"/>
            <a:ext cx="1648063" cy="1304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2093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34626" y="883510"/>
            <a:ext cx="9144000" cy="1165547"/>
          </a:xfrm>
        </p:spPr>
        <p:txBody>
          <a:bodyPr anchor="ctr"/>
          <a:lstStyle/>
          <a:p>
            <a:pPr algn="ctr" eaLnBrk="1" hangingPunct="1">
              <a:lnSpc>
                <a:spcPct val="100000"/>
              </a:lnSpc>
            </a:pPr>
            <a:r>
              <a:rPr lang="en-US" sz="2800" dirty="0" smtClean="0">
                <a:solidFill>
                  <a:schemeClr val="tx1"/>
                </a:solidFill>
                <a:latin typeface="+mn-lt"/>
              </a:rPr>
              <a:t>35 Councils representing 43 counties </a:t>
            </a:r>
            <a:br>
              <a:rPr lang="en-US" sz="2800" dirty="0" smtClean="0">
                <a:solidFill>
                  <a:schemeClr val="tx1"/>
                </a:solidFill>
                <a:latin typeface="+mn-lt"/>
              </a:rPr>
            </a:br>
            <a:r>
              <a:rPr lang="en-US" sz="2800" dirty="0" smtClean="0">
                <a:solidFill>
                  <a:schemeClr val="tx1"/>
                </a:solidFill>
                <a:latin typeface="+mn-lt"/>
              </a:rPr>
              <a:t>are existing or emerging in NC.</a:t>
            </a:r>
            <a:r>
              <a:rPr lang="en-US" sz="2800" dirty="0">
                <a:solidFill>
                  <a:schemeClr val="tx1"/>
                </a:solidFill>
                <a:latin typeface="+mn-lt"/>
              </a:rPr>
              <a:t/>
            </a:r>
            <a:br>
              <a:rPr lang="en-US" sz="2800" dirty="0">
                <a:solidFill>
                  <a:schemeClr val="tx1"/>
                </a:solidFill>
                <a:latin typeface="+mn-lt"/>
              </a:rPr>
            </a:br>
            <a:r>
              <a:rPr lang="en-US" sz="2800" dirty="0">
                <a:solidFill>
                  <a:schemeClr val="tx1"/>
                </a:solidFill>
                <a:latin typeface="+mn-lt"/>
              </a:rPr>
              <a:t/>
            </a:r>
            <a:br>
              <a:rPr lang="en-US" sz="2800" dirty="0">
                <a:solidFill>
                  <a:schemeClr val="tx1"/>
                </a:solidFill>
                <a:latin typeface="+mn-lt"/>
              </a:rPr>
            </a:br>
            <a:endParaRPr lang="en-US" sz="2800" dirty="0">
              <a:solidFill>
                <a:schemeClr val="tx1"/>
              </a:solidFill>
              <a:latin typeface="+mn-lt"/>
            </a:endParaRPr>
          </a:p>
        </p:txBody>
      </p:sp>
      <p:grpSp>
        <p:nvGrpSpPr>
          <p:cNvPr id="25603" name="Group 3"/>
          <p:cNvGrpSpPr>
            <a:grpSpLocks/>
          </p:cNvGrpSpPr>
          <p:nvPr/>
        </p:nvGrpSpPr>
        <p:grpSpPr bwMode="auto">
          <a:xfrm>
            <a:off x="-33868" y="2438400"/>
            <a:ext cx="9165168" cy="4419600"/>
            <a:chOff x="-9296400" y="342900"/>
            <a:chExt cx="27279600" cy="13030199"/>
          </a:xfrm>
        </p:grpSpPr>
        <p:pic>
          <p:nvPicPr>
            <p:cNvPr id="2560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96400" y="342900"/>
              <a:ext cx="27279600" cy="13030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5605" name="Group 2"/>
            <p:cNvGrpSpPr>
              <a:grpSpLocks/>
            </p:cNvGrpSpPr>
            <p:nvPr/>
          </p:nvGrpSpPr>
          <p:grpSpPr bwMode="auto">
            <a:xfrm>
              <a:off x="-8992870" y="602023"/>
              <a:ext cx="26562362" cy="11549495"/>
              <a:chOff x="-8992870" y="602023"/>
              <a:chExt cx="26562362" cy="11549495"/>
            </a:xfrm>
          </p:grpSpPr>
          <p:pic>
            <p:nvPicPr>
              <p:cNvPr id="25606" name="Picture 2" descr="C:\Users\Shister\AppData\Local\Microsoft\Windows\Temporary Internet Files\Content.IE5\H6ANKIKG\MC900436907[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650" y="6177198"/>
                <a:ext cx="909320" cy="1184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7" name="Picture 2" descr="C:\Users\Shister\AppData\Local\Microsoft\Windows\Temporary Internet Files\Content.IE5\H6ANKIKG\MC900436907[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8970" y="7117123"/>
                <a:ext cx="909320" cy="1184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8" name="Picture 2" descr="C:\Users\Shister\AppData\Local\Microsoft\Windows\Temporary Internet Files\Content.IE5\H6ANKIKG\MC900436907[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8970" y="5340277"/>
                <a:ext cx="909320" cy="1184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9" name="Picture 2" descr="C:\Users\Shister\AppData\Local\Microsoft\Windows\Temporary Internet Files\Content.IE5\H6ANKIKG\MC900436907[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8290" y="5636418"/>
                <a:ext cx="909320" cy="1184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10" name="Picture 2" descr="C:\Users\Shister\AppData\Local\Microsoft\Windows\Temporary Internet Files\Content.IE5\H6ANKIKG\MC900436907[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4940" y="5636418"/>
                <a:ext cx="909320" cy="1184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11" name="Picture 2" descr="C:\Users\Shister\AppData\Local\Microsoft\Windows\Temporary Internet Files\Content.IE5\H6ANKIKG\MC900436907[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2950" y="7117123"/>
                <a:ext cx="909320" cy="1184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12" name="Picture 2" descr="C:\Users\Shister\AppData\Local\Microsoft\Windows\Temporary Internet Files\Content.IE5\H6ANKIKG\MC900436907[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0" y="4155714"/>
                <a:ext cx="909320" cy="1184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13" name="Picture 2" descr="C:\Users\Shister\AppData\Local\Microsoft\Windows\Temporary Internet Files\Content.IE5\H6ANKIKG\MC900436907[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2270" y="602023"/>
                <a:ext cx="909320" cy="1184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14" name="Picture 2" descr="C:\Users\Shister\AppData\Local\Microsoft\Windows\Temporary Internet Files\Content.IE5\H6ANKIKG\MC900436907[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2399" y="4267198"/>
                <a:ext cx="909320" cy="1184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15" name="Picture 2" descr="C:\Users\Shister\AppData\Local\Microsoft\Windows\Temporary Internet Files\Content.IE5\H6ANKIKG\MC900436907[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2270" y="2082728"/>
                <a:ext cx="909320" cy="1184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16" name="Picture 2" descr="C:\Users\Shister\AppData\Local\Microsoft\Windows\Temporary Internet Files\Content.IE5\H6ANKIKG\MC900436907[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8920" y="2082728"/>
                <a:ext cx="909320" cy="1184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17" name="Picture 2" descr="C:\Users\Shister\AppData\Local\Microsoft\Windows\Temporary Internet Files\Content.IE5\H6ANKIKG\MC900436907[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8290" y="1786587"/>
                <a:ext cx="909320" cy="1184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18" name="Picture 2" descr="C:\Users\Shister\AppData\Local\Microsoft\Windows\Temporary Internet Files\Content.IE5\H6ANKIKG\MC900436907[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8940" y="4451855"/>
                <a:ext cx="909320" cy="1184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19" name="Picture 2" descr="C:\Users\Shister\AppData\Local\Microsoft\Windows\Temporary Internet Files\Content.IE5\H6ANKIKG\MC900436907[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8240" y="8893968"/>
                <a:ext cx="909320" cy="1184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20" name="Picture 2" descr="C:\Users\Shister\AppData\Local\Microsoft\Windows\Temporary Internet Files\Content.IE5\H6ANKIKG\MC900436907[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02850" y="10966954"/>
                <a:ext cx="909320" cy="1184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21" name="Picture 2" descr="C:\Users\Shister\AppData\Local\Microsoft\Windows\Temporary Internet Files\Content.IE5\H6ANKIKG\MC900436907[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22120" y="8005545"/>
                <a:ext cx="909320" cy="1184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22" name="Picture 2" descr="C:\Users\Shister\AppData\Local\Microsoft\Windows\Temporary Internet Files\Content.IE5\H6ANKIKG\MC900436907[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4890" y="3859573"/>
                <a:ext cx="909320" cy="1184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23" name="Picture 2" descr="C:\Users\Shister\AppData\Local\Microsoft\Windows\Temporary Internet Files\Content.IE5\H6ANKIKG\MC900436907[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7560" y="7117123"/>
                <a:ext cx="909320" cy="1184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24" name="Picture 2" descr="C:\Users\Shister\AppData\Local\Microsoft\Windows\Temporary Internet Files\Content.IE5\H6ANKIKG\MC900436907[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0230" y="2378869"/>
                <a:ext cx="909320" cy="1184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25" name="Picture 2" descr="C:\Users\Shister\AppData\Local\Microsoft\Windows\Temporary Internet Files\Content.IE5\H6ANKIKG\MC900436907[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2870" y="6685954"/>
                <a:ext cx="909320" cy="1184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26" name="Picture 2" descr="C:\Users\Shister\AppData\Local\Microsoft\Windows\Temporary Internet Files\Content.IE5\H6ANKIKG\MC900436907[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6220" y="6935587"/>
                <a:ext cx="909320" cy="1184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27" name="Picture 2" descr="C:\Users\Shister\AppData\Local\Microsoft\Windows\Temporary Internet Files\Content.IE5\H6ANKIKG\MC900436907[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3532" y="6524841"/>
                <a:ext cx="909320" cy="1184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28" name="Picture 2" descr="C:\Users\Shister\AppData\Local\Microsoft\Windows\Temporary Internet Files\Content.IE5\H6ANKIKG\MC900436907[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97" y="5501391"/>
                <a:ext cx="909320" cy="1184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29" name="Picture 2" descr="C:\Users\Shister\AppData\Local\Microsoft\Windows\Temporary Internet Files\Content.IE5\H6ANKIKG\MC900436907[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5994" y="4909109"/>
                <a:ext cx="909320" cy="1184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30" name="Picture 2" descr="C:\Users\Shister\AppData\Local\Microsoft\Windows\Temporary Internet Files\Content.IE5\H6ANKIKG\MC900436907[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212" y="5932559"/>
                <a:ext cx="909320" cy="1184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31" name="Picture 2" descr="C:\Users\Shister\AppData\Local\Microsoft\Windows\Temporary Internet Files\Content.IE5\H6ANKIKG\MC900436907[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9552" y="4505009"/>
                <a:ext cx="909320" cy="1184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32" name="Picture 2" descr="C:\Users\Shister\AppData\Local\Microsoft\Windows\Temporary Internet Files\Content.IE5\H6ANKIKG\MC900436907[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286000"/>
                <a:ext cx="909320" cy="1184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33" name="Picture 2" descr="C:\Users\Shister\AppData\Local\Microsoft\Windows\Temporary Internet Files\Content.IE5\H6ANKIKG\MC900436907[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4191000"/>
                <a:ext cx="909320" cy="1184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34" name="Picture 2" descr="C:\Users\Shister\AppData\Local\Microsoft\Windows\Temporary Internet Files\Content.IE5\H6ANKIKG\MC900436907[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3886200"/>
                <a:ext cx="909320" cy="1184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35" name="Picture 2" descr="C:\Users\Shister\AppData\Local\Microsoft\Windows\Temporary Internet Files\Content.IE5\H6ANKIKG\MC900436907[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40" y="5105400"/>
                <a:ext cx="909320" cy="1184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36" name="Picture 2" descr="C:\Users\Shister\AppData\Local\Microsoft\Windows\Temporary Internet Files\Content.IE5\H6ANKIKG\MC900436907[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8800" y="685800"/>
                <a:ext cx="909320" cy="1184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38" name="Picture 2" descr="C:\Users\Shister\AppData\Local\Microsoft\Windows\Temporary Internet Files\Content.IE5\H6ANKIKG\MC900436907[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06200" y="8458200"/>
                <a:ext cx="909320" cy="1184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39" name="Picture 2" descr="C:\Users\Shister\AppData\Local\Microsoft\Windows\Temporary Internet Files\Content.IE5\H6ANKIKG\MC900436907[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0171" y="3263461"/>
                <a:ext cx="909321" cy="1184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40" name="Picture 2" descr="C:\Users\Shister\AppData\Local\Microsoft\Windows\Temporary Internet Files\Content.IE5\H6ANKIKG\MC900436907[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447800"/>
                <a:ext cx="909320" cy="1184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pic>
        <p:nvPicPr>
          <p:cNvPr id="40" name="Picture 2" descr="C:\Users\Shister\AppData\Local\Microsoft\Windows\Temporary Internet Files\Content.IE5\H6ANKIKG\MC900436907[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3240" y="3189971"/>
            <a:ext cx="305506" cy="4017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 name="Picture 2" descr="C:\Users\Shister\AppData\Local\Microsoft\Windows\Temporary Internet Files\Content.IE5\H6ANKIKG\MC900436907[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6291" y="3970340"/>
            <a:ext cx="305506" cy="4017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 name="Picture 2" descr="C:\Users\Shister\AppData\Local\Microsoft\Windows\Temporary Internet Files\Content.IE5\H6ANKIKG\MC900436907[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0055" y="3298355"/>
            <a:ext cx="305506" cy="4017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Picture 2" descr="C:\Users\Shister\AppData\Local\Microsoft\Windows\Temporary Internet Files\Content.IE5\H6ANKIKG\MC900436907[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9424" y="3761935"/>
            <a:ext cx="305506" cy="4017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 name="Picture 2" descr="C:\Users\Shister\AppData\Local\Microsoft\Windows\Temporary Internet Files\Content.IE5\H6ANKIKG\MC900436907[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7431" y="3604287"/>
            <a:ext cx="305506" cy="4017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 name="Picture 2" descr="C:\Users\Shister\AppData\Local\Microsoft\Windows\Temporary Internet Files\Content.IE5\H6ANKIKG\MC900436907[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6249" y="3303541"/>
            <a:ext cx="305506" cy="4017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 name="Picture 2" descr="C:\Users\Shister\AppData\Local\Microsoft\Windows\Temporary Internet Files\Content.IE5\H6ANKIKG\MC900436907[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6695" y="3165482"/>
            <a:ext cx="305506" cy="4017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 name="Picture 2" descr="C:\Users\Shister\AppData\Local\Microsoft\Windows\Temporary Internet Files\Content.IE5\H6ANKIKG\MC900436907[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6861" y="3066424"/>
            <a:ext cx="305506" cy="4017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561114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534400" cy="1143000"/>
          </a:xfrm>
        </p:spPr>
        <p:txBody>
          <a:bodyPr/>
          <a:lstStyle/>
          <a:p>
            <a:r>
              <a:rPr lang="en-US" dirty="0" smtClean="0"/>
              <a:t>Some best practices are emerging:</a:t>
            </a:r>
            <a:endParaRPr lang="en-US" dirty="0"/>
          </a:p>
        </p:txBody>
      </p:sp>
      <p:sp>
        <p:nvSpPr>
          <p:cNvPr id="3" name="Content Placeholder 2"/>
          <p:cNvSpPr>
            <a:spLocks noGrp="1"/>
          </p:cNvSpPr>
          <p:nvPr>
            <p:ph idx="1"/>
          </p:nvPr>
        </p:nvSpPr>
        <p:spPr>
          <a:xfrm>
            <a:off x="0" y="1676401"/>
            <a:ext cx="9144000" cy="4038600"/>
          </a:xfrm>
        </p:spPr>
        <p:txBody>
          <a:bodyPr/>
          <a:lstStyle/>
          <a:p>
            <a:r>
              <a:rPr lang="en-US" dirty="0" smtClean="0"/>
              <a:t>Strategically cross-sector (whole measures)</a:t>
            </a:r>
          </a:p>
          <a:p>
            <a:r>
              <a:rPr lang="en-US" dirty="0" smtClean="0"/>
              <a:t>Baseline assessments to set priorities and focus</a:t>
            </a:r>
          </a:p>
          <a:p>
            <a:r>
              <a:rPr lang="en-US" dirty="0" smtClean="0"/>
              <a:t>Diversified </a:t>
            </a:r>
            <a:r>
              <a:rPr lang="en-US" dirty="0"/>
              <a:t>leadership is essential for a sustainable food </a:t>
            </a:r>
            <a:r>
              <a:rPr lang="en-US" dirty="0" smtClean="0"/>
              <a:t>council</a:t>
            </a:r>
          </a:p>
          <a:p>
            <a:r>
              <a:rPr lang="en-US" dirty="0" smtClean="0"/>
              <a:t>Champions and relationships in local government </a:t>
            </a:r>
            <a:r>
              <a:rPr lang="en-US" i="1" dirty="0" smtClean="0"/>
              <a:t>and</a:t>
            </a:r>
            <a:r>
              <a:rPr lang="en-US" dirty="0" smtClean="0"/>
              <a:t> in community groups</a:t>
            </a:r>
            <a:endParaRPr lang="en-US" dirty="0"/>
          </a:p>
          <a:p>
            <a:r>
              <a:rPr lang="en-US" dirty="0"/>
              <a:t>Food council best practices include having at least part time paid coordination.</a:t>
            </a:r>
          </a:p>
          <a:p>
            <a:endParaRPr lang="en-US" dirty="0"/>
          </a:p>
        </p:txBody>
      </p:sp>
    </p:spTree>
    <p:extLst>
      <p:ext uri="{BB962C8B-B14F-4D97-AF65-F5344CB8AC3E}">
        <p14:creationId xmlns:p14="http://schemas.microsoft.com/office/powerpoint/2010/main" val="13886481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763" y="0"/>
            <a:ext cx="9148763" cy="434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315200" y="0"/>
            <a:ext cx="3200400"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438400"/>
            <a:ext cx="7051874" cy="3103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3" name="Object 12"/>
          <p:cNvGraphicFramePr>
            <a:graphicFrameLocks noChangeAspect="1"/>
          </p:cNvGraphicFramePr>
          <p:nvPr>
            <p:extLst/>
          </p:nvPr>
        </p:nvGraphicFramePr>
        <p:xfrm>
          <a:off x="1750217" y="1138399"/>
          <a:ext cx="5638800" cy="1593181"/>
        </p:xfrm>
        <a:graphic>
          <a:graphicData uri="http://schemas.openxmlformats.org/presentationml/2006/ole">
            <mc:AlternateContent xmlns:mc="http://schemas.openxmlformats.org/markup-compatibility/2006">
              <mc:Choice xmlns:v="urn:schemas-microsoft-com:vml" Requires="v">
                <p:oleObj spid="_x0000_s1052" name="Document" r:id="rId5" imgW="6616700" imgH="1841500" progId="Word.Document.12">
                  <p:embed/>
                </p:oleObj>
              </mc:Choice>
              <mc:Fallback>
                <p:oleObj name="Document" r:id="rId5" imgW="6616700" imgH="1841500" progId="Word.Document.12">
                  <p:embed/>
                  <p:pic>
                    <p:nvPicPr>
                      <p:cNvPr id="0" name=""/>
                      <p:cNvPicPr/>
                      <p:nvPr/>
                    </p:nvPicPr>
                    <p:blipFill>
                      <a:blip r:embed="rId6"/>
                      <a:stretch>
                        <a:fillRect/>
                      </a:stretch>
                    </p:blipFill>
                    <p:spPr>
                      <a:xfrm>
                        <a:off x="1750217" y="1138399"/>
                        <a:ext cx="5638800" cy="1593181"/>
                      </a:xfrm>
                      <a:prstGeom prst="rect">
                        <a:avLst/>
                      </a:prstGeom>
                    </p:spPr>
                  </p:pic>
                </p:oleObj>
              </mc:Fallback>
            </mc:AlternateContent>
          </a:graphicData>
        </a:graphic>
      </p:graphicFrame>
      <p:sp>
        <p:nvSpPr>
          <p:cNvPr id="3" name="Rectangle 2"/>
          <p:cNvSpPr/>
          <p:nvPr/>
        </p:nvSpPr>
        <p:spPr>
          <a:xfrm flipH="1">
            <a:off x="-4766" y="304800"/>
            <a:ext cx="9148763" cy="999343"/>
          </a:xfrm>
          <a:prstGeom prst="rect">
            <a:avLst/>
          </a:prstGeom>
          <a:solidFill>
            <a:schemeClr val="accent1">
              <a:lumMod val="75000"/>
              <a:alpha val="92000"/>
            </a:schemeClr>
          </a:solidFill>
        </p:spPr>
        <p:txBody>
          <a:bodyPr wrap="square">
            <a:spAutoFit/>
          </a:bodyPr>
          <a:lstStyle/>
          <a:p>
            <a:pPr algn="ctr"/>
            <a:endParaRPr lang="en-US" sz="4000" dirty="0">
              <a:solidFill>
                <a:schemeClr val="bg1">
                  <a:lumMod val="85000"/>
                </a:schemeClr>
              </a:solidFill>
            </a:endParaRPr>
          </a:p>
        </p:txBody>
      </p:sp>
      <p:sp>
        <p:nvSpPr>
          <p:cNvPr id="10" name="Title 4"/>
          <p:cNvSpPr txBox="1">
            <a:spLocks/>
          </p:cNvSpPr>
          <p:nvPr/>
        </p:nvSpPr>
        <p:spPr>
          <a:xfrm>
            <a:off x="0" y="304800"/>
            <a:ext cx="9144000" cy="1175263"/>
          </a:xfrm>
          <a:prstGeom prst="rect">
            <a:avLst/>
          </a:prstGeom>
        </p:spPr>
        <p:txBody>
          <a:bodyPr/>
          <a:lstStyle>
            <a:lvl1pPr algn="ctr" rtl="0" eaLnBrk="0" fontAlgn="base" hangingPunct="0">
              <a:lnSpc>
                <a:spcPts val="3900"/>
              </a:lnSpc>
              <a:spcBef>
                <a:spcPct val="0"/>
              </a:spcBef>
              <a:spcAft>
                <a:spcPct val="0"/>
              </a:spcAft>
              <a:defRPr sz="3800" b="1">
                <a:solidFill>
                  <a:schemeClr val="tx2"/>
                </a:solidFill>
                <a:latin typeface="+mj-lt"/>
                <a:ea typeface="+mj-ea"/>
                <a:cs typeface="ＭＳ Ｐゴシック" charset="0"/>
              </a:defRPr>
            </a:lvl1pPr>
            <a:lvl2pPr algn="ctr" rtl="0" eaLnBrk="0" fontAlgn="base" hangingPunct="0">
              <a:lnSpc>
                <a:spcPts val="3900"/>
              </a:lnSpc>
              <a:spcBef>
                <a:spcPct val="0"/>
              </a:spcBef>
              <a:spcAft>
                <a:spcPct val="0"/>
              </a:spcAft>
              <a:defRPr sz="3800" b="1">
                <a:solidFill>
                  <a:schemeClr val="tx2"/>
                </a:solidFill>
                <a:latin typeface="Arial" charset="0"/>
                <a:ea typeface="ＭＳ Ｐゴシック" charset="0"/>
                <a:cs typeface="ＭＳ Ｐゴシック" charset="0"/>
              </a:defRPr>
            </a:lvl2pPr>
            <a:lvl3pPr algn="ctr" rtl="0" eaLnBrk="0" fontAlgn="base" hangingPunct="0">
              <a:lnSpc>
                <a:spcPts val="3900"/>
              </a:lnSpc>
              <a:spcBef>
                <a:spcPct val="0"/>
              </a:spcBef>
              <a:spcAft>
                <a:spcPct val="0"/>
              </a:spcAft>
              <a:defRPr sz="3800" b="1">
                <a:solidFill>
                  <a:schemeClr val="tx2"/>
                </a:solidFill>
                <a:latin typeface="Arial" charset="0"/>
                <a:ea typeface="ＭＳ Ｐゴシック" charset="0"/>
                <a:cs typeface="ＭＳ Ｐゴシック" charset="0"/>
              </a:defRPr>
            </a:lvl3pPr>
            <a:lvl4pPr algn="ctr" rtl="0" eaLnBrk="0" fontAlgn="base" hangingPunct="0">
              <a:lnSpc>
                <a:spcPts val="3900"/>
              </a:lnSpc>
              <a:spcBef>
                <a:spcPct val="0"/>
              </a:spcBef>
              <a:spcAft>
                <a:spcPct val="0"/>
              </a:spcAft>
              <a:defRPr sz="3800" b="1">
                <a:solidFill>
                  <a:schemeClr val="tx2"/>
                </a:solidFill>
                <a:latin typeface="Arial" charset="0"/>
                <a:ea typeface="ＭＳ Ｐゴシック" charset="0"/>
                <a:cs typeface="ＭＳ Ｐゴシック" charset="0"/>
              </a:defRPr>
            </a:lvl4pPr>
            <a:lvl5pPr algn="ctr" rtl="0" eaLnBrk="0" fontAlgn="base" hangingPunct="0">
              <a:lnSpc>
                <a:spcPts val="3900"/>
              </a:lnSpc>
              <a:spcBef>
                <a:spcPct val="0"/>
              </a:spcBef>
              <a:spcAft>
                <a:spcPct val="0"/>
              </a:spcAft>
              <a:defRPr sz="3800" b="1">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r>
              <a:rPr lang="en-US" sz="3200" b="0" kern="0" dirty="0" smtClean="0">
                <a:latin typeface="Adobe Hebrew" panose="02040503050201020203" pitchFamily="18" charset="-79"/>
                <a:cs typeface="Adobe Hebrew" panose="02040503050201020203" pitchFamily="18" charset="-79"/>
              </a:rPr>
              <a:t>Improving Community Food Systems: </a:t>
            </a:r>
            <a:br>
              <a:rPr lang="en-US" sz="3200" b="0" kern="0" dirty="0" smtClean="0">
                <a:latin typeface="Adobe Hebrew" panose="02040503050201020203" pitchFamily="18" charset="-79"/>
                <a:cs typeface="Adobe Hebrew" panose="02040503050201020203" pitchFamily="18" charset="-79"/>
              </a:rPr>
            </a:br>
            <a:r>
              <a:rPr lang="en-US" sz="3200" b="0" kern="0" dirty="0" smtClean="0">
                <a:latin typeface="Adobe Hebrew" panose="02040503050201020203" pitchFamily="18" charset="-79"/>
                <a:cs typeface="Adobe Hebrew" panose="02040503050201020203" pitchFamily="18" charset="-79"/>
              </a:rPr>
              <a:t>Food Councils in the Charlotte Region </a:t>
            </a:r>
            <a:br>
              <a:rPr lang="en-US" sz="3200" b="0" kern="0" dirty="0" smtClean="0">
                <a:latin typeface="Adobe Hebrew" panose="02040503050201020203" pitchFamily="18" charset="-79"/>
                <a:cs typeface="Adobe Hebrew" panose="02040503050201020203" pitchFamily="18" charset="-79"/>
              </a:rPr>
            </a:br>
            <a:r>
              <a:rPr lang="en-US" sz="3200" kern="0" dirty="0" smtClean="0">
                <a:latin typeface="Adobe Hebrew" panose="02040503050201020203" pitchFamily="18" charset="-79"/>
                <a:cs typeface="Adobe Hebrew" panose="02040503050201020203" pitchFamily="18" charset="-79"/>
              </a:rPr>
              <a:t/>
            </a:r>
            <a:br>
              <a:rPr lang="en-US" sz="3200" kern="0" dirty="0" smtClean="0">
                <a:latin typeface="Adobe Hebrew" panose="02040503050201020203" pitchFamily="18" charset="-79"/>
                <a:cs typeface="Adobe Hebrew" panose="02040503050201020203" pitchFamily="18" charset="-79"/>
              </a:rPr>
            </a:br>
            <a:endParaRPr lang="en-US" sz="3200" kern="0" dirty="0">
              <a:solidFill>
                <a:srgbClr val="F9F9F9"/>
              </a:solidFill>
              <a:latin typeface="Adobe Hebrew" panose="02040503050201020203" pitchFamily="18" charset="-79"/>
              <a:cs typeface="Adobe Hebrew" panose="02040503050201020203" pitchFamily="18" charset="-79"/>
            </a:endParaRPr>
          </a:p>
        </p:txBody>
      </p:sp>
      <p:sp>
        <p:nvSpPr>
          <p:cNvPr id="11" name="TextBox 10"/>
          <p:cNvSpPr txBox="1"/>
          <p:nvPr/>
        </p:nvSpPr>
        <p:spPr>
          <a:xfrm>
            <a:off x="114300" y="4870152"/>
            <a:ext cx="4572000" cy="1138773"/>
          </a:xfrm>
          <a:prstGeom prst="rect">
            <a:avLst/>
          </a:prstGeom>
          <a:noFill/>
        </p:spPr>
        <p:txBody>
          <a:bodyPr wrap="square" rtlCol="0">
            <a:spAutoFit/>
          </a:bodyPr>
          <a:lstStyle/>
          <a:p>
            <a:pPr algn="ctr"/>
            <a:r>
              <a:rPr lang="en-US" sz="3200" dirty="0" smtClean="0">
                <a:solidFill>
                  <a:schemeClr val="accent2"/>
                </a:solidFill>
              </a:rPr>
              <a:t>Abbey </a:t>
            </a:r>
            <a:r>
              <a:rPr lang="en-US" sz="3200" dirty="0" err="1" smtClean="0">
                <a:solidFill>
                  <a:schemeClr val="accent2"/>
                </a:solidFill>
              </a:rPr>
              <a:t>Piner</a:t>
            </a:r>
            <a:endParaRPr lang="en-US" sz="3200" dirty="0" smtClean="0">
              <a:solidFill>
                <a:schemeClr val="accent2"/>
              </a:solidFill>
            </a:endParaRPr>
          </a:p>
          <a:p>
            <a:pPr algn="ctr"/>
            <a:r>
              <a:rPr lang="en-US" dirty="0" smtClean="0">
                <a:solidFill>
                  <a:schemeClr val="accent2"/>
                </a:solidFill>
              </a:rPr>
              <a:t>Community Food Strategies</a:t>
            </a:r>
          </a:p>
          <a:p>
            <a:pPr algn="ctr"/>
            <a:r>
              <a:rPr lang="en-US" dirty="0" smtClean="0">
                <a:solidFill>
                  <a:schemeClr val="accent2"/>
                </a:solidFill>
              </a:rPr>
              <a:t>apiner@ncsu.edu</a:t>
            </a:r>
            <a:endParaRPr lang="en-US" dirty="0">
              <a:solidFill>
                <a:schemeClr val="accent2"/>
              </a:solidFill>
            </a:endParaRPr>
          </a:p>
        </p:txBody>
      </p:sp>
      <p:sp>
        <p:nvSpPr>
          <p:cNvPr id="15" name="TextBox 14"/>
          <p:cNvSpPr txBox="1"/>
          <p:nvPr/>
        </p:nvSpPr>
        <p:spPr>
          <a:xfrm>
            <a:off x="4658517" y="5033373"/>
            <a:ext cx="4572000" cy="1138773"/>
          </a:xfrm>
          <a:prstGeom prst="rect">
            <a:avLst/>
          </a:prstGeom>
          <a:noFill/>
        </p:spPr>
        <p:txBody>
          <a:bodyPr wrap="square" rtlCol="0">
            <a:spAutoFit/>
          </a:bodyPr>
          <a:lstStyle/>
          <a:p>
            <a:pPr algn="ctr"/>
            <a:r>
              <a:rPr lang="en-US" sz="3200" dirty="0" smtClean="0">
                <a:solidFill>
                  <a:schemeClr val="accent2"/>
                </a:solidFill>
              </a:rPr>
              <a:t>Aaron Newton</a:t>
            </a:r>
          </a:p>
          <a:p>
            <a:pPr algn="ctr"/>
            <a:r>
              <a:rPr lang="en-US" dirty="0" smtClean="0">
                <a:solidFill>
                  <a:schemeClr val="accent2"/>
                </a:solidFill>
              </a:rPr>
              <a:t>Cabarrus Farm and Food Council</a:t>
            </a:r>
          </a:p>
          <a:p>
            <a:pPr algn="ctr"/>
            <a:endParaRPr lang="en-US" dirty="0">
              <a:solidFill>
                <a:schemeClr val="accent2"/>
              </a:solidFill>
            </a:endParaRPr>
          </a:p>
        </p:txBody>
      </p:sp>
      <p:sp>
        <p:nvSpPr>
          <p:cNvPr id="16" name="TextBox 15"/>
          <p:cNvSpPr txBox="1"/>
          <p:nvPr/>
        </p:nvSpPr>
        <p:spPr>
          <a:xfrm>
            <a:off x="0" y="5988946"/>
            <a:ext cx="4686300" cy="861774"/>
          </a:xfrm>
          <a:prstGeom prst="rect">
            <a:avLst/>
          </a:prstGeom>
          <a:noFill/>
        </p:spPr>
        <p:txBody>
          <a:bodyPr wrap="square" rtlCol="0">
            <a:spAutoFit/>
          </a:bodyPr>
          <a:lstStyle/>
          <a:p>
            <a:pPr algn="ctr"/>
            <a:r>
              <a:rPr lang="en-US" sz="3200" dirty="0" smtClean="0">
                <a:solidFill>
                  <a:schemeClr val="accent2"/>
                </a:solidFill>
              </a:rPr>
              <a:t>Erin Brighton</a:t>
            </a:r>
          </a:p>
          <a:p>
            <a:pPr algn="ctr"/>
            <a:r>
              <a:rPr lang="en-US" dirty="0" smtClean="0">
                <a:solidFill>
                  <a:schemeClr val="accent2"/>
                </a:solidFill>
              </a:rPr>
              <a:t>Charlotte-</a:t>
            </a:r>
            <a:r>
              <a:rPr lang="en-US" dirty="0" err="1" smtClean="0">
                <a:solidFill>
                  <a:schemeClr val="accent2"/>
                </a:solidFill>
              </a:rPr>
              <a:t>Mecklenberg</a:t>
            </a:r>
            <a:r>
              <a:rPr lang="en-US" dirty="0" smtClean="0">
                <a:solidFill>
                  <a:schemeClr val="accent2"/>
                </a:solidFill>
              </a:rPr>
              <a:t> Food Policy Council</a:t>
            </a:r>
            <a:endParaRPr lang="en-US" dirty="0">
              <a:solidFill>
                <a:schemeClr val="accent2"/>
              </a:solidFill>
            </a:endParaRPr>
          </a:p>
        </p:txBody>
      </p:sp>
      <p:sp>
        <p:nvSpPr>
          <p:cNvPr id="17" name="TextBox 16"/>
          <p:cNvSpPr txBox="1"/>
          <p:nvPr/>
        </p:nvSpPr>
        <p:spPr>
          <a:xfrm>
            <a:off x="4686300" y="5996226"/>
            <a:ext cx="4572000" cy="861774"/>
          </a:xfrm>
          <a:prstGeom prst="rect">
            <a:avLst/>
          </a:prstGeom>
          <a:noFill/>
        </p:spPr>
        <p:txBody>
          <a:bodyPr wrap="square" rtlCol="0">
            <a:spAutoFit/>
          </a:bodyPr>
          <a:lstStyle/>
          <a:p>
            <a:pPr algn="ctr"/>
            <a:r>
              <a:rPr lang="en-US" sz="3200" dirty="0" smtClean="0">
                <a:solidFill>
                  <a:schemeClr val="accent2"/>
                </a:solidFill>
              </a:rPr>
              <a:t>Shawn </a:t>
            </a:r>
            <a:r>
              <a:rPr lang="en-US" sz="3200" dirty="0" err="1" smtClean="0">
                <a:solidFill>
                  <a:schemeClr val="accent2"/>
                </a:solidFill>
              </a:rPr>
              <a:t>Hatley</a:t>
            </a:r>
            <a:endParaRPr lang="en-US" sz="3200" dirty="0" smtClean="0">
              <a:solidFill>
                <a:schemeClr val="accent2"/>
              </a:solidFill>
            </a:endParaRPr>
          </a:p>
          <a:p>
            <a:pPr algn="ctr"/>
            <a:r>
              <a:rPr lang="en-US" dirty="0" smtClean="0">
                <a:solidFill>
                  <a:schemeClr val="accent2"/>
                </a:solidFill>
              </a:rPr>
              <a:t>Upper Pee Dee Food Council</a:t>
            </a:r>
            <a:endParaRPr lang="en-US" dirty="0">
              <a:solidFill>
                <a:schemeClr val="accent2"/>
              </a:solidFill>
            </a:endParaRPr>
          </a:p>
        </p:txBody>
      </p:sp>
    </p:spTree>
    <p:extLst>
      <p:ext uri="{BB962C8B-B14F-4D97-AF65-F5344CB8AC3E}">
        <p14:creationId xmlns:p14="http://schemas.microsoft.com/office/powerpoint/2010/main" val="16758728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Three Charlotte Region </a:t>
            </a:r>
            <a:br>
              <a:rPr lang="en-US" dirty="0" smtClean="0"/>
            </a:br>
            <a:r>
              <a:rPr lang="en-US" dirty="0" smtClean="0"/>
              <a:t>Food Councils are improving our community food systems: </a:t>
            </a:r>
            <a:endParaRPr lang="en-US" dirty="0"/>
          </a:p>
        </p:txBody>
      </p:sp>
    </p:spTree>
    <p:extLst>
      <p:ext uri="{BB962C8B-B14F-4D97-AF65-F5344CB8AC3E}">
        <p14:creationId xmlns:p14="http://schemas.microsoft.com/office/powerpoint/2010/main" val="37886657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4611874"/>
            <a:ext cx="8229600" cy="1752600"/>
          </a:xfrm>
        </p:spPr>
        <p:txBody>
          <a:bodyPr/>
          <a:lstStyle/>
          <a:p>
            <a:r>
              <a:rPr lang="en-US" dirty="0" smtClean="0">
                <a:solidFill>
                  <a:srgbClr val="000000"/>
                </a:solidFill>
              </a:rPr>
              <a:t>Charlotte-Mecklenburg Food Policy Council</a:t>
            </a:r>
          </a:p>
          <a:p>
            <a:r>
              <a:rPr lang="en-US" sz="2400" i="1" dirty="0" smtClean="0">
                <a:solidFill>
                  <a:schemeClr val="tx1"/>
                </a:solidFill>
                <a:latin typeface="Corbel"/>
                <a:cs typeface="Corbel"/>
              </a:rPr>
              <a:t>Erin Brighton, MPH, M.Ed., Director</a:t>
            </a:r>
          </a:p>
        </p:txBody>
      </p:sp>
      <p:pic>
        <p:nvPicPr>
          <p:cNvPr id="4" name="Picture 2" descr="C:\Users\debrae01\AppData\Local\Microsoft\Windows\Temporary Internet Files\Content.Outlook\8X6R8M2Q\FPC logo_ideas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609600"/>
            <a:ext cx="4648200" cy="3276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7174483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5D7FF1C8-5037-4C9D-9DE2-C3BED40CCC44}" type="slidenum">
              <a:rPr lang="en-US" smtClean="0"/>
              <a:pPr/>
              <a:t>22</a:t>
            </a:fld>
            <a:endParaRPr lang="en-US"/>
          </a:p>
        </p:txBody>
      </p:sp>
      <p:graphicFrame>
        <p:nvGraphicFramePr>
          <p:cNvPr id="5" name="Diagram 4"/>
          <p:cNvGraphicFramePr/>
          <p:nvPr>
            <p:extLst>
              <p:ext uri="{D42A27DB-BD31-4B8C-83A1-F6EECF244321}">
                <p14:modId xmlns:p14="http://schemas.microsoft.com/office/powerpoint/2010/main" val="3025263657"/>
              </p:ext>
            </p:extLst>
          </p:nvPr>
        </p:nvGraphicFramePr>
        <p:xfrm>
          <a:off x="0" y="914400"/>
          <a:ext cx="9029700" cy="563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p:cNvSpPr>
            <a:spLocks noGrp="1"/>
          </p:cNvSpPr>
          <p:nvPr>
            <p:ph type="title"/>
          </p:nvPr>
        </p:nvSpPr>
        <p:spPr>
          <a:xfrm>
            <a:off x="304800" y="0"/>
            <a:ext cx="8458200" cy="792162"/>
          </a:xfrm>
        </p:spPr>
        <p:txBody>
          <a:bodyPr>
            <a:normAutofit/>
          </a:bodyPr>
          <a:lstStyle/>
          <a:p>
            <a:r>
              <a:rPr lang="en-US" sz="3200" dirty="0" smtClean="0"/>
              <a:t>Our Top Food Policy Issues</a:t>
            </a:r>
            <a:endParaRPr lang="en-US" sz="3200" dirty="0">
              <a:solidFill>
                <a:srgbClr val="FF0000"/>
              </a:solidFill>
            </a:endParaRPr>
          </a:p>
        </p:txBody>
      </p:sp>
    </p:spTree>
    <p:extLst>
      <p:ext uri="{BB962C8B-B14F-4D97-AF65-F5344CB8AC3E}">
        <p14:creationId xmlns:p14="http://schemas.microsoft.com/office/powerpoint/2010/main" val="27873121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792162"/>
          </a:xfrm>
        </p:spPr>
        <p:txBody>
          <a:bodyPr>
            <a:normAutofit/>
          </a:bodyPr>
          <a:lstStyle/>
          <a:p>
            <a:r>
              <a:rPr lang="en-US" sz="3200" dirty="0" smtClean="0"/>
              <a:t>CMFPC Structure</a:t>
            </a:r>
            <a:endParaRPr lang="en-US" sz="3200" dirty="0">
              <a:solidFill>
                <a:srgbClr val="FF0000"/>
              </a:solidFill>
            </a:endParaRP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5D7FF1C8-5037-4C9D-9DE2-C3BED40CCC44}" type="slidenum">
              <a:rPr lang="en-US" smtClean="0"/>
              <a:pPr/>
              <a:t>23</a:t>
            </a:fld>
            <a:endParaRPr lang="en-US"/>
          </a:p>
        </p:txBody>
      </p:sp>
      <p:cxnSp>
        <p:nvCxnSpPr>
          <p:cNvPr id="15" name="Straight Arrow Connector 14"/>
          <p:cNvCxnSpPr>
            <a:endCxn id="30" idx="1"/>
          </p:cNvCxnSpPr>
          <p:nvPr/>
        </p:nvCxnSpPr>
        <p:spPr>
          <a:xfrm>
            <a:off x="4038600" y="1676400"/>
            <a:ext cx="2514600" cy="0"/>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81000" y="777240"/>
            <a:ext cx="5562600" cy="383084"/>
          </a:xfrm>
          <a:prstGeom prst="roundRect">
            <a:avLst/>
          </a:prstGeom>
          <a:solidFill>
            <a:srgbClr val="0070C0"/>
          </a:solidFill>
        </p:spPr>
        <p:txBody>
          <a:bodyPr wrap="square" rtlCol="0">
            <a:spAutoFit/>
          </a:bodyPr>
          <a:lstStyle/>
          <a:p>
            <a:pPr algn="ctr"/>
            <a:r>
              <a:rPr lang="en-US" sz="1650" b="1" dirty="0" smtClean="0">
                <a:solidFill>
                  <a:schemeClr val="bg1"/>
                </a:solidFill>
              </a:rPr>
              <a:t>Board of Directors</a:t>
            </a:r>
            <a:endParaRPr lang="en-US" sz="1650" b="1" dirty="0">
              <a:solidFill>
                <a:schemeClr val="bg1"/>
              </a:solidFill>
            </a:endParaRPr>
          </a:p>
        </p:txBody>
      </p:sp>
      <p:sp>
        <p:nvSpPr>
          <p:cNvPr id="11" name="TextBox 10"/>
          <p:cNvSpPr txBox="1"/>
          <p:nvPr/>
        </p:nvSpPr>
        <p:spPr>
          <a:xfrm>
            <a:off x="6324600" y="777240"/>
            <a:ext cx="2133600" cy="383084"/>
          </a:xfrm>
          <a:prstGeom prst="roundRect">
            <a:avLst/>
          </a:prstGeom>
          <a:solidFill>
            <a:srgbClr val="0070C0"/>
          </a:solidFill>
        </p:spPr>
        <p:txBody>
          <a:bodyPr wrap="square" rtlCol="0">
            <a:spAutoFit/>
          </a:bodyPr>
          <a:lstStyle/>
          <a:p>
            <a:pPr algn="ctr"/>
            <a:r>
              <a:rPr lang="en-US" sz="1650" b="1" dirty="0" smtClean="0">
                <a:solidFill>
                  <a:schemeClr val="bg1"/>
                </a:solidFill>
              </a:rPr>
              <a:t>CMFPC Team</a:t>
            </a:r>
            <a:endParaRPr lang="en-US" sz="1650" b="1" dirty="0">
              <a:solidFill>
                <a:schemeClr val="bg1"/>
              </a:solidFill>
            </a:endParaRPr>
          </a:p>
        </p:txBody>
      </p:sp>
      <p:graphicFrame>
        <p:nvGraphicFramePr>
          <p:cNvPr id="19" name="Content Placeholder 4"/>
          <p:cNvGraphicFramePr>
            <a:graphicFrameLocks noGrp="1"/>
          </p:cNvGraphicFramePr>
          <p:nvPr>
            <p:ph idx="1"/>
            <p:extLst/>
          </p:nvPr>
        </p:nvGraphicFramePr>
        <p:xfrm>
          <a:off x="381000" y="1099810"/>
          <a:ext cx="5486400" cy="17957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Rectangle 20"/>
          <p:cNvSpPr/>
          <p:nvPr/>
        </p:nvSpPr>
        <p:spPr>
          <a:xfrm>
            <a:off x="4191000" y="3048000"/>
            <a:ext cx="1691640" cy="749808"/>
          </a:xfrm>
          <a:prstGeom prst="rect">
            <a:avLst/>
          </a:prstGeom>
          <a:gradFill>
            <a:gsLst>
              <a:gs pos="0">
                <a:srgbClr val="FFEFD1"/>
              </a:gs>
              <a:gs pos="64999">
                <a:srgbClr val="F0EBD5"/>
              </a:gs>
              <a:gs pos="100000">
                <a:srgbClr val="D1C39F"/>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Director</a:t>
            </a:r>
          </a:p>
          <a:p>
            <a:pPr algn="ctr"/>
            <a:r>
              <a:rPr lang="en-US" sz="1250" dirty="0" smtClean="0">
                <a:solidFill>
                  <a:schemeClr val="tx1"/>
                </a:solidFill>
              </a:rPr>
              <a:t>Katherine Metzo</a:t>
            </a:r>
          </a:p>
          <a:p>
            <a:pPr algn="ctr"/>
            <a:r>
              <a:rPr lang="en-US" sz="1050" dirty="0" smtClean="0">
                <a:solidFill>
                  <a:schemeClr val="tx1"/>
                </a:solidFill>
              </a:rPr>
              <a:t>(Winthrop University)</a:t>
            </a:r>
          </a:p>
          <a:p>
            <a:pPr algn="ctr"/>
            <a:endParaRPr lang="en-US" sz="1050" dirty="0">
              <a:solidFill>
                <a:schemeClr val="tx1"/>
              </a:solidFill>
            </a:endParaRPr>
          </a:p>
        </p:txBody>
      </p:sp>
      <p:sp>
        <p:nvSpPr>
          <p:cNvPr id="22" name="Rectangle 21"/>
          <p:cNvSpPr/>
          <p:nvPr/>
        </p:nvSpPr>
        <p:spPr>
          <a:xfrm>
            <a:off x="304800" y="3048000"/>
            <a:ext cx="1691640" cy="749808"/>
          </a:xfrm>
          <a:prstGeom prst="rect">
            <a:avLst/>
          </a:prstGeom>
          <a:gradFill>
            <a:gsLst>
              <a:gs pos="0">
                <a:srgbClr val="FFEFD1"/>
              </a:gs>
              <a:gs pos="64999">
                <a:srgbClr val="F0EBD5"/>
              </a:gs>
              <a:gs pos="100000">
                <a:srgbClr val="D1C39F"/>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Director</a:t>
            </a:r>
          </a:p>
          <a:p>
            <a:pPr algn="ctr"/>
            <a:r>
              <a:rPr lang="en-US" sz="1250" dirty="0" smtClean="0">
                <a:solidFill>
                  <a:schemeClr val="tx1"/>
                </a:solidFill>
              </a:rPr>
              <a:t>Megan Liddle Gude</a:t>
            </a:r>
          </a:p>
          <a:p>
            <a:pPr algn="ctr"/>
            <a:r>
              <a:rPr lang="en-US" sz="1050" dirty="0" smtClean="0">
                <a:solidFill>
                  <a:schemeClr val="tx1"/>
                </a:solidFill>
              </a:rPr>
              <a:t>(Center City Partners)</a:t>
            </a:r>
          </a:p>
          <a:p>
            <a:pPr algn="ctr"/>
            <a:endParaRPr lang="en-US" sz="1050" dirty="0">
              <a:solidFill>
                <a:schemeClr val="tx1"/>
              </a:solidFill>
            </a:endParaRPr>
          </a:p>
        </p:txBody>
      </p:sp>
      <p:sp>
        <p:nvSpPr>
          <p:cNvPr id="23" name="Rectangle 22"/>
          <p:cNvSpPr/>
          <p:nvPr/>
        </p:nvSpPr>
        <p:spPr>
          <a:xfrm>
            <a:off x="2209800" y="4114800"/>
            <a:ext cx="1691640" cy="749808"/>
          </a:xfrm>
          <a:prstGeom prst="rect">
            <a:avLst/>
          </a:prstGeom>
          <a:gradFill>
            <a:gsLst>
              <a:gs pos="0">
                <a:srgbClr val="FFEFD1"/>
              </a:gs>
              <a:gs pos="64999">
                <a:srgbClr val="F0EBD5"/>
              </a:gs>
              <a:gs pos="100000">
                <a:srgbClr val="D1C39F"/>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Director</a:t>
            </a:r>
          </a:p>
          <a:p>
            <a:pPr algn="ctr"/>
            <a:r>
              <a:rPr lang="en-US" sz="1250" dirty="0" smtClean="0">
                <a:solidFill>
                  <a:schemeClr val="tx1"/>
                </a:solidFill>
              </a:rPr>
              <a:t>Kate Uslan</a:t>
            </a:r>
          </a:p>
          <a:p>
            <a:pPr algn="ctr"/>
            <a:r>
              <a:rPr lang="en-US" sz="1050" dirty="0" smtClean="0">
                <a:solidFill>
                  <a:schemeClr val="tx1"/>
                </a:solidFill>
              </a:rPr>
              <a:t>(Alliance for a Healthier Generation)</a:t>
            </a:r>
            <a:endParaRPr lang="en-US" sz="1050" dirty="0">
              <a:solidFill>
                <a:schemeClr val="tx1"/>
              </a:solidFill>
            </a:endParaRPr>
          </a:p>
        </p:txBody>
      </p:sp>
      <p:sp>
        <p:nvSpPr>
          <p:cNvPr id="24" name="Rectangle 23"/>
          <p:cNvSpPr/>
          <p:nvPr/>
        </p:nvSpPr>
        <p:spPr>
          <a:xfrm>
            <a:off x="4229100" y="4114800"/>
            <a:ext cx="1691640" cy="749808"/>
          </a:xfrm>
          <a:prstGeom prst="rect">
            <a:avLst/>
          </a:prstGeom>
          <a:gradFill>
            <a:gsLst>
              <a:gs pos="0">
                <a:srgbClr val="FFEFD1"/>
              </a:gs>
              <a:gs pos="64999">
                <a:srgbClr val="F0EBD5"/>
              </a:gs>
              <a:gs pos="100000">
                <a:srgbClr val="D1C39F"/>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Director</a:t>
            </a:r>
            <a:endParaRPr lang="en-US" sz="1250" b="1" dirty="0" smtClean="0">
              <a:solidFill>
                <a:schemeClr val="tx1"/>
              </a:solidFill>
            </a:endParaRPr>
          </a:p>
          <a:p>
            <a:pPr algn="ctr"/>
            <a:r>
              <a:rPr lang="en-US" sz="1250" dirty="0" smtClean="0">
                <a:solidFill>
                  <a:schemeClr val="tx1"/>
                </a:solidFill>
              </a:rPr>
              <a:t>Karina Gonzalez</a:t>
            </a:r>
          </a:p>
          <a:p>
            <a:pPr algn="ctr"/>
            <a:r>
              <a:rPr lang="en-US" sz="1050" dirty="0" smtClean="0">
                <a:solidFill>
                  <a:schemeClr val="tx1"/>
                </a:solidFill>
              </a:rPr>
              <a:t>(Mecklenburg County Health Dept)</a:t>
            </a:r>
            <a:endParaRPr lang="en-US" sz="1050" dirty="0">
              <a:solidFill>
                <a:schemeClr val="tx1"/>
              </a:solidFill>
            </a:endParaRPr>
          </a:p>
        </p:txBody>
      </p:sp>
      <p:sp>
        <p:nvSpPr>
          <p:cNvPr id="18" name="Rectangle 17"/>
          <p:cNvSpPr/>
          <p:nvPr/>
        </p:nvSpPr>
        <p:spPr>
          <a:xfrm>
            <a:off x="304800" y="4114800"/>
            <a:ext cx="1691640" cy="749808"/>
          </a:xfrm>
          <a:prstGeom prst="rect">
            <a:avLst/>
          </a:prstGeom>
          <a:gradFill>
            <a:gsLst>
              <a:gs pos="0">
                <a:srgbClr val="FFEFD1"/>
              </a:gs>
              <a:gs pos="64999">
                <a:srgbClr val="F0EBD5"/>
              </a:gs>
              <a:gs pos="100000">
                <a:srgbClr val="D1C39F"/>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Director</a:t>
            </a:r>
          </a:p>
          <a:p>
            <a:pPr algn="ctr"/>
            <a:r>
              <a:rPr lang="en-US" sz="1250" dirty="0" smtClean="0">
                <a:solidFill>
                  <a:schemeClr val="tx1"/>
                </a:solidFill>
              </a:rPr>
              <a:t>Nadine Ford</a:t>
            </a:r>
          </a:p>
          <a:p>
            <a:pPr algn="ctr"/>
            <a:r>
              <a:rPr lang="en-US" sz="1050" dirty="0">
                <a:solidFill>
                  <a:schemeClr val="tx1"/>
                </a:solidFill>
              </a:rPr>
              <a:t>(Mecklenburg County Solid Waste)</a:t>
            </a:r>
          </a:p>
        </p:txBody>
      </p:sp>
      <p:sp>
        <p:nvSpPr>
          <p:cNvPr id="20" name="Rectangle 19"/>
          <p:cNvSpPr/>
          <p:nvPr/>
        </p:nvSpPr>
        <p:spPr>
          <a:xfrm>
            <a:off x="2247900" y="3048000"/>
            <a:ext cx="1691640" cy="749808"/>
          </a:xfrm>
          <a:prstGeom prst="rect">
            <a:avLst/>
          </a:prstGeom>
          <a:gradFill>
            <a:gsLst>
              <a:gs pos="0">
                <a:srgbClr val="FFEFD1"/>
              </a:gs>
              <a:gs pos="64999">
                <a:srgbClr val="F0EBD5"/>
              </a:gs>
              <a:gs pos="100000">
                <a:srgbClr val="D1C39F"/>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Director</a:t>
            </a:r>
          </a:p>
          <a:p>
            <a:pPr algn="ctr"/>
            <a:r>
              <a:rPr lang="en-US" sz="1250" dirty="0" smtClean="0">
                <a:solidFill>
                  <a:schemeClr val="tx1"/>
                </a:solidFill>
              </a:rPr>
              <a:t>Victor Romano</a:t>
            </a:r>
          </a:p>
          <a:p>
            <a:pPr algn="ctr"/>
            <a:r>
              <a:rPr lang="en-US" sz="1050" dirty="0" smtClean="0">
                <a:solidFill>
                  <a:schemeClr val="tx1"/>
                </a:solidFill>
              </a:rPr>
              <a:t>(Johnson C. Smith University)</a:t>
            </a:r>
            <a:endParaRPr lang="en-US" sz="1050" dirty="0">
              <a:solidFill>
                <a:schemeClr val="tx1"/>
              </a:solidFill>
            </a:endParaRPr>
          </a:p>
        </p:txBody>
      </p:sp>
      <p:sp>
        <p:nvSpPr>
          <p:cNvPr id="17" name="TextBox 16"/>
          <p:cNvSpPr txBox="1"/>
          <p:nvPr/>
        </p:nvSpPr>
        <p:spPr>
          <a:xfrm>
            <a:off x="2209800" y="4843790"/>
            <a:ext cx="1943100" cy="261610"/>
          </a:xfrm>
          <a:prstGeom prst="rect">
            <a:avLst/>
          </a:prstGeom>
          <a:noFill/>
        </p:spPr>
        <p:txBody>
          <a:bodyPr wrap="square" rtlCol="0">
            <a:spAutoFit/>
          </a:bodyPr>
          <a:lstStyle/>
          <a:p>
            <a:r>
              <a:rPr lang="en-US" sz="1100" i="1" dirty="0" smtClean="0"/>
              <a:t>Marketing &amp; Communications</a:t>
            </a:r>
            <a:endParaRPr lang="en-US" sz="1100" i="1" dirty="0"/>
          </a:p>
        </p:txBody>
      </p:sp>
      <p:sp>
        <p:nvSpPr>
          <p:cNvPr id="25" name="TextBox 24"/>
          <p:cNvSpPr txBox="1"/>
          <p:nvPr/>
        </p:nvSpPr>
        <p:spPr>
          <a:xfrm>
            <a:off x="266700" y="4843790"/>
            <a:ext cx="1752600" cy="261610"/>
          </a:xfrm>
          <a:prstGeom prst="rect">
            <a:avLst/>
          </a:prstGeom>
          <a:noFill/>
        </p:spPr>
        <p:txBody>
          <a:bodyPr wrap="square" rtlCol="0">
            <a:spAutoFit/>
          </a:bodyPr>
          <a:lstStyle/>
          <a:p>
            <a:r>
              <a:rPr lang="en-US" sz="1100" i="1" dirty="0" smtClean="0"/>
              <a:t>             Experts Panel </a:t>
            </a:r>
            <a:endParaRPr lang="en-US" sz="1100" i="1" dirty="0"/>
          </a:p>
        </p:txBody>
      </p:sp>
      <p:sp>
        <p:nvSpPr>
          <p:cNvPr id="27" name="TextBox 26"/>
          <p:cNvSpPr txBox="1"/>
          <p:nvPr/>
        </p:nvSpPr>
        <p:spPr>
          <a:xfrm>
            <a:off x="2133600" y="3776990"/>
            <a:ext cx="1943100" cy="261610"/>
          </a:xfrm>
          <a:prstGeom prst="rect">
            <a:avLst/>
          </a:prstGeom>
          <a:noFill/>
        </p:spPr>
        <p:txBody>
          <a:bodyPr wrap="square" rtlCol="0">
            <a:spAutoFit/>
          </a:bodyPr>
          <a:lstStyle/>
          <a:p>
            <a:pPr algn="ctr"/>
            <a:r>
              <a:rPr lang="en-US" sz="1100" i="1" dirty="0" smtClean="0"/>
              <a:t>Research</a:t>
            </a:r>
            <a:endParaRPr lang="en-US" sz="1100" i="1" dirty="0"/>
          </a:p>
        </p:txBody>
      </p:sp>
      <p:sp>
        <p:nvSpPr>
          <p:cNvPr id="26" name="TextBox 25"/>
          <p:cNvSpPr txBox="1"/>
          <p:nvPr/>
        </p:nvSpPr>
        <p:spPr>
          <a:xfrm>
            <a:off x="4191000" y="4843790"/>
            <a:ext cx="1943100" cy="261610"/>
          </a:xfrm>
          <a:prstGeom prst="rect">
            <a:avLst/>
          </a:prstGeom>
          <a:noFill/>
        </p:spPr>
        <p:txBody>
          <a:bodyPr wrap="square" rtlCol="0">
            <a:spAutoFit/>
          </a:bodyPr>
          <a:lstStyle/>
          <a:p>
            <a:r>
              <a:rPr lang="en-US" sz="1100" i="1" dirty="0" smtClean="0"/>
              <a:t>Marketing &amp; Communications</a:t>
            </a:r>
            <a:endParaRPr lang="en-US" sz="1100" i="1" dirty="0"/>
          </a:p>
        </p:txBody>
      </p:sp>
      <p:sp>
        <p:nvSpPr>
          <p:cNvPr id="28" name="TextBox 27"/>
          <p:cNvSpPr txBox="1"/>
          <p:nvPr/>
        </p:nvSpPr>
        <p:spPr>
          <a:xfrm>
            <a:off x="228600" y="3776990"/>
            <a:ext cx="1943100" cy="261610"/>
          </a:xfrm>
          <a:prstGeom prst="rect">
            <a:avLst/>
          </a:prstGeom>
          <a:noFill/>
        </p:spPr>
        <p:txBody>
          <a:bodyPr wrap="square" rtlCol="0">
            <a:spAutoFit/>
          </a:bodyPr>
          <a:lstStyle/>
          <a:p>
            <a:pPr algn="ctr"/>
            <a:r>
              <a:rPr lang="en-US" sz="1100" i="1" dirty="0" smtClean="0"/>
              <a:t>Development</a:t>
            </a:r>
            <a:endParaRPr lang="en-US" sz="1100" i="1" dirty="0"/>
          </a:p>
        </p:txBody>
      </p:sp>
      <p:sp>
        <p:nvSpPr>
          <p:cNvPr id="29" name="TextBox 28"/>
          <p:cNvSpPr txBox="1"/>
          <p:nvPr/>
        </p:nvSpPr>
        <p:spPr>
          <a:xfrm>
            <a:off x="4267200" y="3776990"/>
            <a:ext cx="1638300" cy="261610"/>
          </a:xfrm>
          <a:prstGeom prst="rect">
            <a:avLst/>
          </a:prstGeom>
          <a:noFill/>
        </p:spPr>
        <p:txBody>
          <a:bodyPr wrap="square" rtlCol="0">
            <a:spAutoFit/>
          </a:bodyPr>
          <a:lstStyle/>
          <a:p>
            <a:r>
              <a:rPr lang="en-US" sz="1100" i="1" dirty="0" smtClean="0"/>
              <a:t>Research &amp; Experts Panel </a:t>
            </a:r>
            <a:endParaRPr lang="en-US" sz="1100" i="1" dirty="0"/>
          </a:p>
        </p:txBody>
      </p:sp>
      <p:sp>
        <p:nvSpPr>
          <p:cNvPr id="30" name="Rectangle 29"/>
          <p:cNvSpPr/>
          <p:nvPr/>
        </p:nvSpPr>
        <p:spPr>
          <a:xfrm>
            <a:off x="6553200" y="1295400"/>
            <a:ext cx="1752600" cy="762000"/>
          </a:xfrm>
          <a:prstGeom prst="rect">
            <a:avLst/>
          </a:prstGeom>
          <a:solidFill>
            <a:srgbClr val="B0DD7F"/>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CMFPC Director</a:t>
            </a:r>
          </a:p>
          <a:p>
            <a:pPr algn="ctr"/>
            <a:r>
              <a:rPr lang="en-US" sz="1250" dirty="0" smtClean="0">
                <a:solidFill>
                  <a:schemeClr val="tx1"/>
                </a:solidFill>
              </a:rPr>
              <a:t>Erin Brighton</a:t>
            </a:r>
          </a:p>
          <a:p>
            <a:pPr algn="ctr"/>
            <a:endParaRPr lang="en-US" sz="1050" dirty="0">
              <a:solidFill>
                <a:schemeClr val="tx1"/>
              </a:solidFill>
            </a:endParaRPr>
          </a:p>
        </p:txBody>
      </p:sp>
      <p:sp>
        <p:nvSpPr>
          <p:cNvPr id="31" name="Rectangle 30"/>
          <p:cNvSpPr/>
          <p:nvPr/>
        </p:nvSpPr>
        <p:spPr>
          <a:xfrm>
            <a:off x="6667500" y="2209800"/>
            <a:ext cx="1524000" cy="914400"/>
          </a:xfrm>
          <a:prstGeom prst="rect">
            <a:avLst/>
          </a:prstGeom>
          <a:solidFill>
            <a:srgbClr val="D6E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FoodCorps Service Members</a:t>
            </a:r>
          </a:p>
          <a:p>
            <a:pPr algn="ctr"/>
            <a:r>
              <a:rPr lang="en-US" sz="1250" dirty="0" smtClean="0">
                <a:solidFill>
                  <a:schemeClr val="tx1"/>
                </a:solidFill>
              </a:rPr>
              <a:t>Katie McCrea</a:t>
            </a:r>
          </a:p>
          <a:p>
            <a:pPr algn="ctr"/>
            <a:r>
              <a:rPr lang="en-US" sz="1250" dirty="0" smtClean="0">
                <a:solidFill>
                  <a:schemeClr val="tx1"/>
                </a:solidFill>
              </a:rPr>
              <a:t>Jacob Huffman</a:t>
            </a:r>
          </a:p>
        </p:txBody>
      </p:sp>
      <p:sp>
        <p:nvSpPr>
          <p:cNvPr id="32" name="Rectangle 31"/>
          <p:cNvSpPr/>
          <p:nvPr/>
        </p:nvSpPr>
        <p:spPr>
          <a:xfrm>
            <a:off x="6667500" y="3276600"/>
            <a:ext cx="1524000" cy="762000"/>
          </a:xfrm>
          <a:prstGeom prst="rect">
            <a:avLst/>
          </a:prstGeom>
          <a:solidFill>
            <a:srgbClr val="D6E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Intern(s)</a:t>
            </a:r>
          </a:p>
        </p:txBody>
      </p:sp>
      <p:sp>
        <p:nvSpPr>
          <p:cNvPr id="33" name="Rectangle 32"/>
          <p:cNvSpPr/>
          <p:nvPr/>
        </p:nvSpPr>
        <p:spPr>
          <a:xfrm>
            <a:off x="6667500" y="4191000"/>
            <a:ext cx="1524000" cy="762000"/>
          </a:xfrm>
          <a:prstGeom prst="rect">
            <a:avLst/>
          </a:prstGeom>
          <a:solidFill>
            <a:srgbClr val="D6E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Volunteers</a:t>
            </a:r>
          </a:p>
        </p:txBody>
      </p:sp>
      <p:sp>
        <p:nvSpPr>
          <p:cNvPr id="35" name="Rectangle 34"/>
          <p:cNvSpPr/>
          <p:nvPr/>
        </p:nvSpPr>
        <p:spPr>
          <a:xfrm>
            <a:off x="1219200" y="5257800"/>
            <a:ext cx="1664208" cy="704088"/>
          </a:xfrm>
          <a:prstGeom prst="rect">
            <a:avLst/>
          </a:prstGeom>
          <a:gradFill>
            <a:gsLst>
              <a:gs pos="0">
                <a:srgbClr val="FFEFD1"/>
              </a:gs>
              <a:gs pos="64999">
                <a:srgbClr val="F0EBD5"/>
              </a:gs>
              <a:gs pos="100000">
                <a:srgbClr val="D1C39F"/>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Director</a:t>
            </a:r>
            <a:endParaRPr lang="en-US" sz="1250" b="1" dirty="0" smtClean="0">
              <a:solidFill>
                <a:schemeClr val="tx1"/>
              </a:solidFill>
            </a:endParaRPr>
          </a:p>
          <a:p>
            <a:pPr algn="ctr"/>
            <a:r>
              <a:rPr lang="en-US" sz="1250" dirty="0" smtClean="0">
                <a:solidFill>
                  <a:schemeClr val="tx1"/>
                </a:solidFill>
              </a:rPr>
              <a:t>Reggie Singleton</a:t>
            </a:r>
          </a:p>
          <a:p>
            <a:pPr algn="ctr"/>
            <a:r>
              <a:rPr lang="en-US" sz="1050" dirty="0" smtClean="0">
                <a:solidFill>
                  <a:schemeClr val="tx1"/>
                </a:solidFill>
              </a:rPr>
              <a:t>(Mecklenburg County Health Dept)</a:t>
            </a:r>
            <a:endParaRPr lang="en-US" sz="1050" dirty="0">
              <a:solidFill>
                <a:schemeClr val="tx1"/>
              </a:solidFill>
            </a:endParaRPr>
          </a:p>
        </p:txBody>
      </p:sp>
      <p:sp>
        <p:nvSpPr>
          <p:cNvPr id="37" name="Rectangle 36"/>
          <p:cNvSpPr/>
          <p:nvPr/>
        </p:nvSpPr>
        <p:spPr>
          <a:xfrm>
            <a:off x="3352800" y="5257800"/>
            <a:ext cx="1664208" cy="704088"/>
          </a:xfrm>
          <a:prstGeom prst="rect">
            <a:avLst/>
          </a:prstGeom>
          <a:gradFill>
            <a:gsLst>
              <a:gs pos="0">
                <a:srgbClr val="FFEFD1"/>
              </a:gs>
              <a:gs pos="64999">
                <a:srgbClr val="F0EBD5"/>
              </a:gs>
              <a:gs pos="100000">
                <a:srgbClr val="D1C39F"/>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Director</a:t>
            </a:r>
            <a:endParaRPr lang="en-US" sz="1250" b="1" dirty="0" smtClean="0">
              <a:solidFill>
                <a:schemeClr val="tx1"/>
              </a:solidFill>
            </a:endParaRPr>
          </a:p>
          <a:p>
            <a:pPr algn="ctr"/>
            <a:r>
              <a:rPr lang="en-US" sz="1250" dirty="0" smtClean="0">
                <a:solidFill>
                  <a:schemeClr val="tx1"/>
                </a:solidFill>
              </a:rPr>
              <a:t>Erin Coomer</a:t>
            </a:r>
          </a:p>
          <a:p>
            <a:pPr algn="ctr"/>
            <a:r>
              <a:rPr lang="en-US" sz="1050" dirty="0" smtClean="0">
                <a:solidFill>
                  <a:schemeClr val="tx1"/>
                </a:solidFill>
              </a:rPr>
              <a:t>(Novant Health)</a:t>
            </a:r>
          </a:p>
          <a:p>
            <a:pPr algn="ctr"/>
            <a:endParaRPr lang="en-US" sz="1050" dirty="0">
              <a:solidFill>
                <a:schemeClr val="tx1"/>
              </a:solidFill>
            </a:endParaRPr>
          </a:p>
        </p:txBody>
      </p:sp>
      <p:sp>
        <p:nvSpPr>
          <p:cNvPr id="44" name="TextBox 43"/>
          <p:cNvSpPr txBox="1"/>
          <p:nvPr/>
        </p:nvSpPr>
        <p:spPr>
          <a:xfrm>
            <a:off x="319920" y="6246316"/>
            <a:ext cx="7924800" cy="383084"/>
          </a:xfrm>
          <a:prstGeom prst="roundRect">
            <a:avLst/>
          </a:prstGeom>
          <a:solidFill>
            <a:srgbClr val="0070C0"/>
          </a:solidFill>
        </p:spPr>
        <p:txBody>
          <a:bodyPr wrap="square" rtlCol="0">
            <a:spAutoFit/>
          </a:bodyPr>
          <a:lstStyle/>
          <a:p>
            <a:pPr algn="ctr"/>
            <a:r>
              <a:rPr lang="en-US" sz="1650" b="1" dirty="0" smtClean="0">
                <a:solidFill>
                  <a:schemeClr val="bg1"/>
                </a:solidFill>
              </a:rPr>
              <a:t>Experts Panel Members</a:t>
            </a:r>
            <a:endParaRPr lang="en-US" sz="1100" dirty="0">
              <a:solidFill>
                <a:schemeClr val="bg1"/>
              </a:solidFill>
            </a:endParaRPr>
          </a:p>
        </p:txBody>
      </p:sp>
    </p:spTree>
    <p:extLst>
      <p:ext uri="{BB962C8B-B14F-4D97-AF65-F5344CB8AC3E}">
        <p14:creationId xmlns:p14="http://schemas.microsoft.com/office/powerpoint/2010/main" val="32499047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200" dirty="0" smtClean="0"/>
              <a:t>CMFPC Vision, Mission, Focus &amp; Goals</a:t>
            </a:r>
            <a:endParaRPr lang="en-US" sz="3200" dirty="0"/>
          </a:p>
        </p:txBody>
      </p:sp>
      <p:sp>
        <p:nvSpPr>
          <p:cNvPr id="4" name="Trapezoid 3"/>
          <p:cNvSpPr/>
          <p:nvPr/>
        </p:nvSpPr>
        <p:spPr bwMode="auto">
          <a:xfrm>
            <a:off x="1447800" y="1143000"/>
            <a:ext cx="6324600" cy="838200"/>
          </a:xfrm>
          <a:prstGeom prst="trapezoid">
            <a:avLst/>
          </a:prstGeom>
          <a:solidFill>
            <a:srgbClr val="92D050">
              <a:alpha val="50000"/>
            </a:srgb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effectLst/>
              </a:rPr>
              <a:t>Vision</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dirty="0" smtClean="0">
                <a:ln>
                  <a:noFill/>
                </a:ln>
                <a:effectLst/>
              </a:rPr>
              <a:t>  </a:t>
            </a:r>
            <a:r>
              <a:rPr kumimoji="0" lang="en-US" sz="2200" i="0" u="none" strike="noStrike" cap="none" normalizeH="0" dirty="0" smtClean="0">
                <a:ln>
                  <a:noFill/>
                </a:ln>
                <a:effectLst/>
              </a:rPr>
              <a:t>Good, affordable, healthy food for all</a:t>
            </a:r>
            <a:endParaRPr kumimoji="0" lang="en-US" sz="2200" i="0" u="none" strike="noStrike" cap="none" normalizeH="0" baseline="0" dirty="0">
              <a:ln>
                <a:noFill/>
              </a:ln>
              <a:effectLst/>
            </a:endParaRPr>
          </a:p>
        </p:txBody>
      </p:sp>
      <p:sp>
        <p:nvSpPr>
          <p:cNvPr id="8" name="Trapezoid 7"/>
          <p:cNvSpPr/>
          <p:nvPr/>
        </p:nvSpPr>
        <p:spPr bwMode="auto">
          <a:xfrm>
            <a:off x="1143000" y="2057400"/>
            <a:ext cx="6934200" cy="1143000"/>
          </a:xfrm>
          <a:prstGeom prst="trapezoid">
            <a:avLst/>
          </a:prstGeom>
          <a:solidFill>
            <a:srgbClr val="92D050">
              <a:alpha val="75000"/>
            </a:srgb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400" b="1" dirty="0" smtClean="0"/>
              <a:t>Mission</a:t>
            </a:r>
            <a:r>
              <a:rPr kumimoji="0" lang="en-US" sz="2400" b="1" i="0" u="none" strike="noStrike" cap="none" normalizeH="0" dirty="0" smtClean="0">
                <a:ln>
                  <a:noFill/>
                </a:ln>
                <a:effectLst/>
              </a:rPr>
              <a:t>  </a:t>
            </a:r>
          </a:p>
          <a:p>
            <a:pPr marL="0" marR="0" indent="0" algn="ctr" defTabSz="914400" rtl="0" eaLnBrk="0" fontAlgn="base" latinLnBrk="0" hangingPunct="0">
              <a:lnSpc>
                <a:spcPct val="100000"/>
              </a:lnSpc>
              <a:spcBef>
                <a:spcPct val="0"/>
              </a:spcBef>
              <a:spcAft>
                <a:spcPct val="0"/>
              </a:spcAft>
              <a:buClrTx/>
              <a:buSzTx/>
              <a:buFontTx/>
              <a:buNone/>
              <a:tabLst/>
            </a:pPr>
            <a:r>
              <a:rPr lang="en-US" sz="2200" dirty="0" smtClean="0"/>
              <a:t>A</a:t>
            </a:r>
            <a:r>
              <a:rPr kumimoji="0" lang="en-US" sz="2200" i="0" u="none" strike="noStrike" cap="none" normalizeH="0" dirty="0" smtClean="0">
                <a:ln>
                  <a:noFill/>
                </a:ln>
                <a:effectLst/>
              </a:rPr>
              <a:t>dvocate for policies that build a sustainable, equitable, &amp; healthy local food system</a:t>
            </a:r>
            <a:endParaRPr kumimoji="0" lang="en-US" sz="2200" i="0" u="none" strike="noStrike" cap="none" normalizeH="0" baseline="0" dirty="0">
              <a:ln>
                <a:noFill/>
              </a:ln>
              <a:effectLst/>
            </a:endParaRPr>
          </a:p>
        </p:txBody>
      </p:sp>
      <p:sp>
        <p:nvSpPr>
          <p:cNvPr id="10" name="Trapezoid 9"/>
          <p:cNvSpPr/>
          <p:nvPr/>
        </p:nvSpPr>
        <p:spPr bwMode="auto">
          <a:xfrm>
            <a:off x="381000" y="5105400"/>
            <a:ext cx="8458200" cy="1371600"/>
          </a:xfrm>
          <a:prstGeom prst="trapezoid">
            <a:avLst/>
          </a:prstGeom>
          <a:solidFill>
            <a:srgbClr val="92D050"/>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400" b="1" dirty="0" smtClean="0"/>
              <a:t>Goals</a:t>
            </a:r>
          </a:p>
          <a:p>
            <a:pPr marL="1254125" lvl="2" indent="-222250">
              <a:buFont typeface="Arial" pitchFamily="34" charset="0"/>
              <a:buChar char="•"/>
            </a:pPr>
            <a:r>
              <a:rPr lang="en-US" sz="1500" dirty="0" smtClean="0"/>
              <a:t>Enhance health of Charlotte-Mecklenburg residents</a:t>
            </a:r>
          </a:p>
          <a:p>
            <a:pPr marL="1254125" lvl="2" indent="-222250">
              <a:buFont typeface="Arial" pitchFamily="34" charset="0"/>
              <a:buChar char="•"/>
            </a:pPr>
            <a:r>
              <a:rPr lang="en-US" sz="1500" dirty="0" smtClean="0"/>
              <a:t>Strengthen local economy &amp; market opportunities</a:t>
            </a:r>
          </a:p>
          <a:p>
            <a:pPr marL="1254125" lvl="2" indent="-222250">
              <a:buFont typeface="Arial" pitchFamily="34" charset="0"/>
              <a:buChar char="•"/>
            </a:pPr>
            <a:r>
              <a:rPr lang="en-US" sz="1500" dirty="0" smtClean="0"/>
              <a:t>Reduce hunger &amp; food insecurity</a:t>
            </a:r>
          </a:p>
          <a:p>
            <a:pPr marL="1254125" lvl="2" indent="-222250">
              <a:buFont typeface="Arial" pitchFamily="34" charset="0"/>
              <a:buChar char="•"/>
            </a:pPr>
            <a:r>
              <a:rPr kumimoji="0" lang="en-US" sz="1500" i="0" u="none" strike="noStrike" cap="none" normalizeH="0" baseline="0" dirty="0" smtClean="0">
                <a:ln>
                  <a:noFill/>
                </a:ln>
                <a:effectLst/>
              </a:rPr>
              <a:t>Strengthen</a:t>
            </a:r>
            <a:r>
              <a:rPr kumimoji="0" lang="en-US" sz="1500" i="0" u="none" strike="noStrike" cap="none" normalizeH="0" dirty="0" smtClean="0">
                <a:ln>
                  <a:noFill/>
                </a:ln>
                <a:effectLst/>
              </a:rPr>
              <a:t> connections </a:t>
            </a:r>
            <a:r>
              <a:rPr lang="en-US" sz="1500" dirty="0" smtClean="0"/>
              <a:t>&amp;</a:t>
            </a:r>
            <a:r>
              <a:rPr kumimoji="0" lang="en-US" sz="1500" i="0" u="none" strike="noStrike" cap="none" normalizeH="0" dirty="0" smtClean="0">
                <a:ln>
                  <a:noFill/>
                </a:ln>
                <a:effectLst/>
              </a:rPr>
              <a:t> networks between people and groups </a:t>
            </a:r>
            <a:endParaRPr kumimoji="0" lang="en-US" sz="1500" i="0" u="none" strike="noStrike" cap="none" normalizeH="0" baseline="0" dirty="0">
              <a:ln>
                <a:noFill/>
              </a:ln>
              <a:effectLst/>
            </a:endParaRPr>
          </a:p>
        </p:txBody>
      </p:sp>
      <p:sp>
        <p:nvSpPr>
          <p:cNvPr id="7" name="TextBox 6"/>
          <p:cNvSpPr txBox="1"/>
          <p:nvPr/>
        </p:nvSpPr>
        <p:spPr>
          <a:xfrm>
            <a:off x="3733800" y="3195935"/>
            <a:ext cx="1695464" cy="461665"/>
          </a:xfrm>
          <a:prstGeom prst="rect">
            <a:avLst/>
          </a:prstGeom>
          <a:noFill/>
        </p:spPr>
        <p:txBody>
          <a:bodyPr wrap="none" rtlCol="0">
            <a:spAutoFit/>
          </a:bodyPr>
          <a:lstStyle/>
          <a:p>
            <a:r>
              <a:rPr lang="en-US" sz="2400" b="1" dirty="0" smtClean="0"/>
              <a:t>Focus Areas</a:t>
            </a:r>
            <a:endParaRPr lang="en-US" sz="2400" b="1" dirty="0"/>
          </a:p>
        </p:txBody>
      </p:sp>
      <p:sp>
        <p:nvSpPr>
          <p:cNvPr id="9" name="Trapezoid 8"/>
          <p:cNvSpPr/>
          <p:nvPr/>
        </p:nvSpPr>
        <p:spPr bwMode="auto">
          <a:xfrm>
            <a:off x="685800" y="3581400"/>
            <a:ext cx="4038600" cy="1447800"/>
          </a:xfrm>
          <a:prstGeom prst="trapezoid">
            <a:avLst/>
          </a:prstGeom>
          <a:solidFill>
            <a:schemeClr val="accent6"/>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dirty="0" smtClean="0">
                <a:solidFill>
                  <a:schemeClr val="accent3">
                    <a:lumMod val="85000"/>
                  </a:schemeClr>
                </a:solidFill>
              </a:rPr>
              <a:t>Healthy Food Access Policy</a:t>
            </a:r>
          </a:p>
          <a:p>
            <a:pPr marL="0" marR="0" indent="0" algn="ctr" defTabSz="914400" rtl="0" eaLnBrk="0" fontAlgn="base" latinLnBrk="0" hangingPunct="0">
              <a:lnSpc>
                <a:spcPct val="100000"/>
              </a:lnSpc>
              <a:spcBef>
                <a:spcPct val="0"/>
              </a:spcBef>
              <a:spcAft>
                <a:spcPct val="0"/>
              </a:spcAft>
              <a:buClrTx/>
              <a:buSzTx/>
              <a:buFontTx/>
              <a:buNone/>
              <a:tabLst/>
            </a:pPr>
            <a:endParaRPr lang="en-US" sz="500" b="1" dirty="0" smtClean="0">
              <a:solidFill>
                <a:schemeClr val="accent3">
                  <a:lumMod val="85000"/>
                </a:schemeClr>
              </a:solidFill>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i="0" u="none" strike="noStrike" cap="none" normalizeH="0" baseline="0" dirty="0" smtClean="0">
                <a:ln>
                  <a:noFill/>
                </a:ln>
                <a:solidFill>
                  <a:schemeClr val="accent3">
                    <a:lumMod val="85000"/>
                  </a:schemeClr>
                </a:solidFill>
                <a:effectLst/>
              </a:rPr>
              <a:t>Advocate for policies to increase access to</a:t>
            </a:r>
            <a:r>
              <a:rPr kumimoji="0" lang="en-US" sz="1400" i="0" u="none" strike="noStrike" cap="none" normalizeH="0" dirty="0" smtClean="0">
                <a:ln>
                  <a:noFill/>
                </a:ln>
                <a:solidFill>
                  <a:schemeClr val="accent3">
                    <a:lumMod val="85000"/>
                  </a:schemeClr>
                </a:solidFill>
                <a:effectLst/>
              </a:rPr>
              <a:t> healthy foods for all Charlotte residents, </a:t>
            </a:r>
            <a:r>
              <a:rPr lang="en-US" sz="1400" dirty="0" smtClean="0">
                <a:solidFill>
                  <a:schemeClr val="accent3">
                    <a:lumMod val="85000"/>
                  </a:schemeClr>
                </a:solidFill>
              </a:rPr>
              <a:t>focusing on</a:t>
            </a:r>
            <a:r>
              <a:rPr kumimoji="0" lang="en-US" sz="1400" i="0" u="none" strike="noStrike" cap="none" normalizeH="0" dirty="0" smtClean="0">
                <a:ln>
                  <a:noFill/>
                </a:ln>
                <a:solidFill>
                  <a:schemeClr val="accent3">
                    <a:lumMod val="85000"/>
                  </a:schemeClr>
                </a:solidFill>
                <a:effectLst/>
              </a:rPr>
              <a:t> low-income citizens</a:t>
            </a: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i="0" u="none" strike="noStrike" cap="none" normalizeH="0" baseline="0" dirty="0">
              <a:ln>
                <a:noFill/>
              </a:ln>
              <a:solidFill>
                <a:schemeClr val="accent3">
                  <a:lumMod val="85000"/>
                </a:schemeClr>
              </a:solidFill>
              <a:effectLst/>
            </a:endParaRPr>
          </a:p>
        </p:txBody>
      </p:sp>
      <p:sp>
        <p:nvSpPr>
          <p:cNvPr id="11" name="Trapezoid 10"/>
          <p:cNvSpPr/>
          <p:nvPr/>
        </p:nvSpPr>
        <p:spPr bwMode="auto">
          <a:xfrm>
            <a:off x="4617720" y="3581400"/>
            <a:ext cx="3840480" cy="1447800"/>
          </a:xfrm>
          <a:prstGeom prst="trapezoid">
            <a:avLst/>
          </a:prstGeom>
          <a:solidFill>
            <a:schemeClr val="accent6"/>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200" b="1" dirty="0" smtClean="0">
                <a:solidFill>
                  <a:schemeClr val="accent3">
                    <a:lumMod val="85000"/>
                  </a:schemeClr>
                </a:solidFill>
              </a:rPr>
              <a:t>Local Food Policy</a:t>
            </a:r>
          </a:p>
          <a:p>
            <a:pPr algn="ctr" eaLnBrk="0" fontAlgn="base" hangingPunct="0">
              <a:spcBef>
                <a:spcPct val="0"/>
              </a:spcBef>
              <a:spcAft>
                <a:spcPct val="0"/>
              </a:spcAft>
            </a:pPr>
            <a:endParaRPr lang="en-US" sz="500" b="1" dirty="0" smtClean="0">
              <a:solidFill>
                <a:schemeClr val="accent3">
                  <a:lumMod val="85000"/>
                </a:schemeClr>
              </a:solidFill>
            </a:endParaRPr>
          </a:p>
          <a:p>
            <a:pPr algn="ctr" eaLnBrk="0" fontAlgn="base" hangingPunct="0">
              <a:spcBef>
                <a:spcPct val="0"/>
              </a:spcBef>
              <a:spcAft>
                <a:spcPct val="0"/>
              </a:spcAft>
            </a:pPr>
            <a:r>
              <a:rPr lang="en-US" sz="1400" dirty="0" smtClean="0">
                <a:solidFill>
                  <a:schemeClr val="accent3">
                    <a:lumMod val="85000"/>
                  </a:schemeClr>
                </a:solidFill>
              </a:rPr>
              <a:t>Advocate for policies to strengthen our local economy &amp; environment by supporting our local farmers, food producers &amp; entrepreneurs</a:t>
            </a:r>
            <a:endParaRPr lang="en-US" sz="1400" dirty="0">
              <a:solidFill>
                <a:schemeClr val="accent3">
                  <a:lumMod val="85000"/>
                </a:schemeClr>
              </a:solidFill>
            </a:endParaRPr>
          </a:p>
        </p:txBody>
      </p:sp>
      <p:sp>
        <p:nvSpPr>
          <p:cNvPr id="12" name="Slide Number Placeholder 11"/>
          <p:cNvSpPr>
            <a:spLocks noGrp="1"/>
          </p:cNvSpPr>
          <p:nvPr>
            <p:ph type="sldNum" sz="quarter" idx="4294967295"/>
          </p:nvPr>
        </p:nvSpPr>
        <p:spPr>
          <a:xfrm>
            <a:off x="6553200" y="6356350"/>
            <a:ext cx="2133600" cy="365125"/>
          </a:xfrm>
          <a:prstGeom prst="rect">
            <a:avLst/>
          </a:prstGeom>
        </p:spPr>
        <p:txBody>
          <a:bodyPr/>
          <a:lstStyle/>
          <a:p>
            <a:fld id="{5D7FF1C8-5037-4C9D-9DE2-C3BED40CCC44}" type="slidenum">
              <a:rPr lang="en-US" smtClean="0"/>
              <a:pPr/>
              <a:t>24</a:t>
            </a:fld>
            <a:endParaRPr lang="en-US" dirty="0"/>
          </a:p>
        </p:txBody>
      </p:sp>
    </p:spTree>
    <p:extLst>
      <p:ext uri="{BB962C8B-B14F-4D97-AF65-F5344CB8AC3E}">
        <p14:creationId xmlns:p14="http://schemas.microsoft.com/office/powerpoint/2010/main" val="41395687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5D7FF1C8-5037-4C9D-9DE2-C3BED40CCC44}" type="slidenum">
              <a:rPr lang="en-US" smtClean="0">
                <a:solidFill>
                  <a:prstClr val="black">
                    <a:tint val="75000"/>
                  </a:prstClr>
                </a:solidFill>
              </a:rPr>
              <a:pPr/>
              <a:t>25</a:t>
            </a:fld>
            <a:endParaRPr lang="en-US" dirty="0">
              <a:solidFill>
                <a:prstClr val="black">
                  <a:tint val="75000"/>
                </a:prstClr>
              </a:solidFill>
            </a:endParaRPr>
          </a:p>
        </p:txBody>
      </p:sp>
      <p:sp>
        <p:nvSpPr>
          <p:cNvPr id="5" name="Title 1"/>
          <p:cNvSpPr>
            <a:spLocks noGrp="1"/>
          </p:cNvSpPr>
          <p:nvPr>
            <p:ph type="title"/>
          </p:nvPr>
        </p:nvSpPr>
        <p:spPr>
          <a:xfrm>
            <a:off x="457200" y="0"/>
            <a:ext cx="8229600" cy="990600"/>
          </a:xfrm>
        </p:spPr>
        <p:txBody>
          <a:bodyPr>
            <a:normAutofit fontScale="90000"/>
          </a:bodyPr>
          <a:lstStyle/>
          <a:p>
            <a:r>
              <a:rPr lang="en-US" sz="3200" dirty="0" smtClean="0"/>
              <a:t>CMFPC’s Role in the Community</a:t>
            </a:r>
            <a:br>
              <a:rPr lang="en-US" sz="3200" dirty="0" smtClean="0"/>
            </a:br>
            <a:r>
              <a:rPr lang="en-US" sz="2000" b="0" dirty="0" smtClean="0"/>
              <a:t>Examples of our Work</a:t>
            </a:r>
            <a:endParaRPr lang="en-US" sz="2000" b="0" dirty="0"/>
          </a:p>
        </p:txBody>
      </p:sp>
      <p:sp>
        <p:nvSpPr>
          <p:cNvPr id="6" name="Rounded Rectangle 5"/>
          <p:cNvSpPr/>
          <p:nvPr/>
        </p:nvSpPr>
        <p:spPr>
          <a:xfrm>
            <a:off x="304800" y="1175321"/>
            <a:ext cx="2743200" cy="5029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t"/>
          <a:lstStyle/>
          <a:p>
            <a:pPr algn="ctr"/>
            <a:r>
              <a:rPr lang="en-US" sz="2800" b="1" dirty="0" smtClean="0">
                <a:solidFill>
                  <a:prstClr val="black"/>
                </a:solidFill>
              </a:rPr>
              <a:t>Advocate</a:t>
            </a:r>
            <a:endParaRPr lang="en-US" sz="1200" i="1" dirty="0" smtClean="0">
              <a:solidFill>
                <a:prstClr val="black"/>
              </a:solidFill>
            </a:endParaRPr>
          </a:p>
          <a:p>
            <a:pPr algn="ctr"/>
            <a:endParaRPr lang="en-US" sz="1600" i="1" dirty="0" smtClean="0">
              <a:solidFill>
                <a:prstClr val="black"/>
              </a:solidFill>
            </a:endParaRPr>
          </a:p>
          <a:p>
            <a:pPr algn="ctr"/>
            <a:r>
              <a:rPr lang="en-US" sz="1600" i="1" dirty="0" smtClean="0">
                <a:solidFill>
                  <a:prstClr val="black"/>
                </a:solidFill>
              </a:rPr>
              <a:t>Identify food-related policy issues;</a:t>
            </a:r>
          </a:p>
          <a:p>
            <a:pPr algn="ctr"/>
            <a:r>
              <a:rPr lang="en-US" sz="1600" i="1" dirty="0" smtClean="0">
                <a:solidFill>
                  <a:prstClr val="black"/>
                </a:solidFill>
              </a:rPr>
              <a:t>work with policy makers throughout the community to amend and alleviate.</a:t>
            </a:r>
          </a:p>
          <a:p>
            <a:endParaRPr lang="en-US" sz="1200" i="1" dirty="0" smtClean="0">
              <a:solidFill>
                <a:prstClr val="black"/>
              </a:solidFill>
            </a:endParaRPr>
          </a:p>
          <a:p>
            <a:pPr marL="285750" indent="-285750">
              <a:buFont typeface="Arial" panose="020B0604020202020204" pitchFamily="34" charset="0"/>
              <a:buChar char="•"/>
            </a:pPr>
            <a:r>
              <a:rPr lang="en-US" sz="1400" dirty="0" smtClean="0">
                <a:solidFill>
                  <a:prstClr val="black"/>
                </a:solidFill>
              </a:rPr>
              <a:t>2010 Food Assessment identified areas of need</a:t>
            </a:r>
          </a:p>
          <a:p>
            <a:endParaRPr lang="en-US" sz="1400" dirty="0" smtClean="0">
              <a:solidFill>
                <a:prstClr val="black"/>
              </a:solidFill>
            </a:endParaRPr>
          </a:p>
          <a:p>
            <a:pPr marL="285750" indent="-285750">
              <a:buFont typeface="Arial" panose="020B0604020202020204" pitchFamily="34" charset="0"/>
              <a:buChar char="•"/>
            </a:pPr>
            <a:r>
              <a:rPr lang="en-US" sz="1400" dirty="0" smtClean="0">
                <a:solidFill>
                  <a:prstClr val="black"/>
                </a:solidFill>
              </a:rPr>
              <a:t>2013 discussion with</a:t>
            </a:r>
            <a:br>
              <a:rPr lang="en-US" sz="1400" dirty="0" smtClean="0">
                <a:solidFill>
                  <a:prstClr val="black"/>
                </a:solidFill>
              </a:rPr>
            </a:br>
            <a:r>
              <a:rPr lang="en-US" sz="1400" dirty="0" smtClean="0">
                <a:solidFill>
                  <a:prstClr val="black"/>
                </a:solidFill>
              </a:rPr>
              <a:t>City Council Economic Development Committee </a:t>
            </a:r>
          </a:p>
          <a:p>
            <a:endParaRPr lang="en-US" sz="1400" dirty="0" smtClean="0">
              <a:solidFill>
                <a:prstClr val="black"/>
              </a:solidFill>
            </a:endParaRPr>
          </a:p>
          <a:p>
            <a:pPr marL="285750" indent="-285750">
              <a:buFont typeface="Arial" panose="020B0604020202020204" pitchFamily="34" charset="0"/>
              <a:buChar char="•"/>
            </a:pPr>
            <a:r>
              <a:rPr lang="en-US" sz="1400" dirty="0" smtClean="0">
                <a:solidFill>
                  <a:prstClr val="black"/>
                </a:solidFill>
              </a:rPr>
              <a:t>2015 new zoning ordinance allowing Mobile Farmers Markets access to under-served neighborhoods</a:t>
            </a:r>
            <a:endParaRPr lang="en-US" sz="1400" dirty="0">
              <a:solidFill>
                <a:prstClr val="black"/>
              </a:solidFill>
            </a:endParaRPr>
          </a:p>
        </p:txBody>
      </p:sp>
      <p:sp>
        <p:nvSpPr>
          <p:cNvPr id="7" name="Rounded Rectangle 6"/>
          <p:cNvSpPr/>
          <p:nvPr/>
        </p:nvSpPr>
        <p:spPr>
          <a:xfrm>
            <a:off x="6096000" y="1175321"/>
            <a:ext cx="2743200" cy="5029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lang="en-US" sz="2800" b="1" dirty="0" smtClean="0">
                <a:solidFill>
                  <a:prstClr val="black"/>
                </a:solidFill>
              </a:rPr>
              <a:t>Convene</a:t>
            </a:r>
            <a:endParaRPr lang="en-US" sz="1200" i="1" dirty="0" smtClean="0">
              <a:solidFill>
                <a:prstClr val="black"/>
              </a:solidFill>
            </a:endParaRPr>
          </a:p>
          <a:p>
            <a:pPr algn="ctr"/>
            <a:endParaRPr lang="en-US" sz="1600" i="1" dirty="0" smtClean="0">
              <a:solidFill>
                <a:prstClr val="black"/>
              </a:solidFill>
            </a:endParaRPr>
          </a:p>
          <a:p>
            <a:pPr algn="ctr"/>
            <a:r>
              <a:rPr lang="en-US" sz="1600" i="1" dirty="0" smtClean="0">
                <a:solidFill>
                  <a:prstClr val="black"/>
                </a:solidFill>
              </a:rPr>
              <a:t>Bring together </a:t>
            </a:r>
            <a:br>
              <a:rPr lang="en-US" sz="1600" i="1" dirty="0" smtClean="0">
                <a:solidFill>
                  <a:prstClr val="black"/>
                </a:solidFill>
              </a:rPr>
            </a:br>
            <a:r>
              <a:rPr lang="en-US" sz="1600" i="1" dirty="0" smtClean="0">
                <a:solidFill>
                  <a:prstClr val="black"/>
                </a:solidFill>
              </a:rPr>
              <a:t>the right people </a:t>
            </a:r>
            <a:br>
              <a:rPr lang="en-US" sz="1600" i="1" dirty="0" smtClean="0">
                <a:solidFill>
                  <a:prstClr val="black"/>
                </a:solidFill>
              </a:rPr>
            </a:br>
            <a:r>
              <a:rPr lang="en-US" sz="1600" i="1" dirty="0" smtClean="0">
                <a:solidFill>
                  <a:prstClr val="black"/>
                </a:solidFill>
              </a:rPr>
              <a:t>at the right time to recognize and address the need.</a:t>
            </a:r>
            <a:endParaRPr lang="en-US" sz="1250" dirty="0" smtClean="0">
              <a:solidFill>
                <a:prstClr val="black"/>
              </a:solidFill>
            </a:endParaRPr>
          </a:p>
          <a:p>
            <a:pPr algn="ctr"/>
            <a:endParaRPr lang="en-US" sz="1250" dirty="0" smtClean="0">
              <a:solidFill>
                <a:prstClr val="black"/>
              </a:solidFill>
            </a:endParaRPr>
          </a:p>
          <a:p>
            <a:pPr marL="285750" indent="-285750">
              <a:buFont typeface="Arial" panose="020B0604020202020204" pitchFamily="34" charset="0"/>
              <a:buChar char="•"/>
            </a:pPr>
            <a:r>
              <a:rPr lang="en-US" sz="1400" dirty="0" smtClean="0">
                <a:solidFill>
                  <a:prstClr val="black"/>
                </a:solidFill>
              </a:rPr>
              <a:t>2013: Health Department</a:t>
            </a:r>
            <a:r>
              <a:rPr lang="en-US" sz="1400" dirty="0">
                <a:solidFill>
                  <a:prstClr val="black"/>
                </a:solidFill>
              </a:rPr>
              <a:t> nutrition educators</a:t>
            </a:r>
            <a:r>
              <a:rPr lang="en-US" sz="1400" dirty="0" smtClean="0">
                <a:solidFill>
                  <a:prstClr val="black"/>
                </a:solidFill>
              </a:rPr>
              <a:t>, teachers and gardeners came together from Friendship Gardens to launch the School Garden Network</a:t>
            </a:r>
          </a:p>
          <a:p>
            <a:pPr marL="285750" indent="-285750">
              <a:buFont typeface="Arial" panose="020B0604020202020204" pitchFamily="34" charset="0"/>
              <a:buChar char="•"/>
            </a:pPr>
            <a:r>
              <a:rPr lang="en-US" sz="1400" dirty="0" smtClean="0">
                <a:solidFill>
                  <a:prstClr val="black"/>
                </a:solidFill>
              </a:rPr>
              <a:t>CMFPC Experts’ Panel</a:t>
            </a:r>
          </a:p>
        </p:txBody>
      </p:sp>
      <p:sp>
        <p:nvSpPr>
          <p:cNvPr id="8" name="Rounded Rectangle 7"/>
          <p:cNvSpPr/>
          <p:nvPr/>
        </p:nvSpPr>
        <p:spPr>
          <a:xfrm>
            <a:off x="3200400" y="1143000"/>
            <a:ext cx="2743200" cy="5029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t"/>
          <a:lstStyle/>
          <a:p>
            <a:pPr algn="ctr"/>
            <a:r>
              <a:rPr lang="en-US" sz="2800" b="1" dirty="0" smtClean="0">
                <a:solidFill>
                  <a:prstClr val="black"/>
                </a:solidFill>
              </a:rPr>
              <a:t>Educate</a:t>
            </a:r>
            <a:endParaRPr lang="en-US" b="1" dirty="0" smtClean="0">
              <a:solidFill>
                <a:prstClr val="black"/>
              </a:solidFill>
            </a:endParaRPr>
          </a:p>
          <a:p>
            <a:pPr algn="ctr"/>
            <a:endParaRPr lang="en-US" sz="1600" i="1" dirty="0" smtClean="0">
              <a:solidFill>
                <a:prstClr val="black"/>
              </a:solidFill>
            </a:endParaRPr>
          </a:p>
          <a:p>
            <a:pPr algn="ctr"/>
            <a:r>
              <a:rPr lang="en-US" sz="1600" i="1" dirty="0" smtClean="0">
                <a:solidFill>
                  <a:prstClr val="black"/>
                </a:solidFill>
              </a:rPr>
              <a:t>Engage and empower through </a:t>
            </a:r>
            <a:br>
              <a:rPr lang="en-US" sz="1600" i="1" dirty="0" smtClean="0">
                <a:solidFill>
                  <a:prstClr val="black"/>
                </a:solidFill>
              </a:rPr>
            </a:br>
            <a:r>
              <a:rPr lang="en-US" sz="1600" i="1" dirty="0" smtClean="0">
                <a:solidFill>
                  <a:prstClr val="black"/>
                </a:solidFill>
              </a:rPr>
              <a:t>communities with information about </a:t>
            </a:r>
            <a:br>
              <a:rPr lang="en-US" sz="1600" i="1" dirty="0" smtClean="0">
                <a:solidFill>
                  <a:prstClr val="black"/>
                </a:solidFill>
              </a:rPr>
            </a:br>
            <a:r>
              <a:rPr lang="en-US" sz="1600" i="1" dirty="0" smtClean="0">
                <a:solidFill>
                  <a:prstClr val="black"/>
                </a:solidFill>
              </a:rPr>
              <a:t>nutrition, cooking and local agriculture. Key groups include:</a:t>
            </a:r>
            <a:endParaRPr lang="en-US" sz="1250" dirty="0" smtClean="0">
              <a:solidFill>
                <a:prstClr val="black"/>
              </a:solidFill>
            </a:endParaRPr>
          </a:p>
          <a:p>
            <a:pPr marL="285750" indent="-285750">
              <a:buFont typeface="Arial" panose="020B0604020202020204" pitchFamily="34" charset="0"/>
              <a:buChar char="•"/>
            </a:pPr>
            <a:r>
              <a:rPr lang="en-US" sz="1400" dirty="0" smtClean="0">
                <a:solidFill>
                  <a:prstClr val="black"/>
                </a:solidFill>
              </a:rPr>
              <a:t>West Blvd Neighborhood Association</a:t>
            </a:r>
          </a:p>
          <a:p>
            <a:pPr marL="285750" indent="-285750">
              <a:buFont typeface="Arial" panose="020B0604020202020204" pitchFamily="34" charset="0"/>
              <a:buChar char="•"/>
            </a:pPr>
            <a:r>
              <a:rPr lang="en-US" sz="1400" dirty="0" smtClean="0">
                <a:solidFill>
                  <a:prstClr val="black"/>
                </a:solidFill>
              </a:rPr>
              <a:t>Stratford-Richardson YMCA</a:t>
            </a:r>
          </a:p>
          <a:p>
            <a:pPr marL="285750" indent="-285750">
              <a:buFont typeface="Arial" panose="020B0604020202020204" pitchFamily="34" charset="0"/>
              <a:buChar char="•"/>
            </a:pPr>
            <a:r>
              <a:rPr lang="en-US" sz="1400" dirty="0" err="1" smtClean="0">
                <a:solidFill>
                  <a:prstClr val="black"/>
                </a:solidFill>
              </a:rPr>
              <a:t>Barringer</a:t>
            </a:r>
            <a:r>
              <a:rPr lang="en-US" sz="1400" dirty="0" smtClean="0">
                <a:solidFill>
                  <a:prstClr val="black"/>
                </a:solidFill>
              </a:rPr>
              <a:t> Academic Center</a:t>
            </a:r>
          </a:p>
          <a:p>
            <a:pPr marL="285750" indent="-285750">
              <a:buFont typeface="Arial" panose="020B0604020202020204" pitchFamily="34" charset="0"/>
              <a:buChar char="•"/>
            </a:pPr>
            <a:r>
              <a:rPr lang="en-US" sz="1400" dirty="0" smtClean="0">
                <a:solidFill>
                  <a:prstClr val="black"/>
                </a:solidFill>
              </a:rPr>
              <a:t>Reid Park</a:t>
            </a:r>
            <a:endParaRPr lang="en-US" sz="1400" dirty="0">
              <a:solidFill>
                <a:prstClr val="black"/>
              </a:solidFill>
            </a:endParaRPr>
          </a:p>
        </p:txBody>
      </p:sp>
    </p:spTree>
    <p:extLst>
      <p:ext uri="{BB962C8B-B14F-4D97-AF65-F5344CB8AC3E}">
        <p14:creationId xmlns:p14="http://schemas.microsoft.com/office/powerpoint/2010/main" val="14747547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487361"/>
          </a:xfrm>
        </p:spPr>
        <p:txBody>
          <a:bodyPr>
            <a:normAutofit fontScale="90000"/>
          </a:bodyPr>
          <a:lstStyle/>
          <a:p>
            <a:r>
              <a:rPr lang="en-US" dirty="0" smtClean="0"/>
              <a:t>CMFPC Audiences</a:t>
            </a:r>
            <a:endParaRPr lang="en-US"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5D7FF1C8-5037-4C9D-9DE2-C3BED40CCC44}" type="slidenum">
              <a:rPr lang="en-US" smtClean="0"/>
              <a:pPr/>
              <a:t>26</a:t>
            </a:fld>
            <a:endParaRPr lang="en-US" dirty="0"/>
          </a:p>
        </p:txBody>
      </p:sp>
      <p:sp>
        <p:nvSpPr>
          <p:cNvPr id="30" name="Oval 29"/>
          <p:cNvSpPr/>
          <p:nvPr/>
        </p:nvSpPr>
        <p:spPr>
          <a:xfrm>
            <a:off x="2663952" y="1600200"/>
            <a:ext cx="4041648" cy="4038600"/>
          </a:xfrm>
          <a:prstGeom prst="ellipse">
            <a:avLst/>
          </a:prstGeom>
          <a:solidFill>
            <a:schemeClr val="bg2"/>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p:cNvSpPr/>
          <p:nvPr/>
        </p:nvSpPr>
        <p:spPr>
          <a:xfrm>
            <a:off x="304800" y="762000"/>
            <a:ext cx="8610600" cy="5943600"/>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3429000" y="1854369"/>
            <a:ext cx="2538387" cy="553998"/>
          </a:xfrm>
          <a:prstGeom prst="rect">
            <a:avLst/>
          </a:prstGeom>
          <a:noFill/>
        </p:spPr>
        <p:txBody>
          <a:bodyPr wrap="none" rtlCol="0">
            <a:spAutoFit/>
          </a:bodyPr>
          <a:lstStyle/>
          <a:p>
            <a:r>
              <a:rPr lang="en-US" sz="3000" b="1" dirty="0" smtClean="0">
                <a:effectLst/>
              </a:rPr>
              <a:t>Who We Serve</a:t>
            </a:r>
            <a:endParaRPr lang="en-US" sz="3000" b="1" dirty="0">
              <a:effectLst/>
            </a:endParaRPr>
          </a:p>
        </p:txBody>
      </p:sp>
      <p:sp>
        <p:nvSpPr>
          <p:cNvPr id="33" name="TextBox 32"/>
          <p:cNvSpPr txBox="1"/>
          <p:nvPr/>
        </p:nvSpPr>
        <p:spPr>
          <a:xfrm>
            <a:off x="3124200" y="914400"/>
            <a:ext cx="3136051" cy="553998"/>
          </a:xfrm>
          <a:prstGeom prst="rect">
            <a:avLst/>
          </a:prstGeom>
          <a:noFill/>
        </p:spPr>
        <p:txBody>
          <a:bodyPr wrap="none" rtlCol="0">
            <a:spAutoFit/>
          </a:bodyPr>
          <a:lstStyle/>
          <a:p>
            <a:r>
              <a:rPr lang="en-US" sz="3000" b="1" dirty="0" smtClean="0">
                <a:solidFill>
                  <a:srgbClr val="009A46"/>
                </a:solidFill>
                <a:effectLst/>
              </a:rPr>
              <a:t>Who We Influence</a:t>
            </a:r>
            <a:endParaRPr lang="en-US" sz="3000" b="1" dirty="0">
              <a:solidFill>
                <a:srgbClr val="009A46"/>
              </a:solidFill>
              <a:effectLst/>
            </a:endParaRPr>
          </a:p>
        </p:txBody>
      </p:sp>
      <p:pic>
        <p:nvPicPr>
          <p:cNvPr id="36" name="Picture 6" descr="C:\Users\nbkm5nr\AppData\Local\Microsoft\Windows\Temporary Internet Files\Content.IE5\RI5PMHMQ\MC900338416[1].wmf"/>
          <p:cNvPicPr>
            <a:picLocks noChangeAspect="1" noChangeArrowheads="1"/>
          </p:cNvPicPr>
          <p:nvPr/>
        </p:nvPicPr>
        <p:blipFill>
          <a:blip r:embed="rId3" cstate="print"/>
          <a:srcRect/>
          <a:stretch>
            <a:fillRect/>
          </a:stretch>
        </p:blipFill>
        <p:spPr bwMode="auto">
          <a:xfrm>
            <a:off x="3276600" y="3372907"/>
            <a:ext cx="509092" cy="595708"/>
          </a:xfrm>
          <a:prstGeom prst="rect">
            <a:avLst/>
          </a:prstGeom>
          <a:noFill/>
        </p:spPr>
      </p:pic>
      <p:pic>
        <p:nvPicPr>
          <p:cNvPr id="41" name="Picture 12" descr="C:\Users\nbkm5nr\AppData\Local\Microsoft\Windows\Temporary Internet Files\Content.IE5\KH4IB8DW\MC900295455[1].wmf"/>
          <p:cNvPicPr>
            <a:picLocks noChangeAspect="1" noChangeArrowheads="1"/>
          </p:cNvPicPr>
          <p:nvPr/>
        </p:nvPicPr>
        <p:blipFill>
          <a:blip r:embed="rId4" cstate="print"/>
          <a:srcRect/>
          <a:stretch>
            <a:fillRect/>
          </a:stretch>
        </p:blipFill>
        <p:spPr bwMode="auto">
          <a:xfrm>
            <a:off x="4800600" y="3152001"/>
            <a:ext cx="587434" cy="639380"/>
          </a:xfrm>
          <a:prstGeom prst="rect">
            <a:avLst/>
          </a:prstGeom>
          <a:noFill/>
        </p:spPr>
      </p:pic>
      <p:pic>
        <p:nvPicPr>
          <p:cNvPr id="48" name="Picture 19" descr="C:\Users\nbkm5nr\AppData\Local\Microsoft\Windows\Temporary Internet Files\Content.IE5\RI5PMHMQ\MC910217093[1].wmf"/>
          <p:cNvPicPr>
            <a:picLocks noChangeAspect="1" noChangeArrowheads="1"/>
          </p:cNvPicPr>
          <p:nvPr/>
        </p:nvPicPr>
        <p:blipFill>
          <a:blip r:embed="rId5" cstate="print"/>
          <a:srcRect/>
          <a:stretch>
            <a:fillRect/>
          </a:stretch>
        </p:blipFill>
        <p:spPr bwMode="auto">
          <a:xfrm>
            <a:off x="5181600" y="4114800"/>
            <a:ext cx="569742" cy="572977"/>
          </a:xfrm>
          <a:prstGeom prst="rect">
            <a:avLst/>
          </a:prstGeom>
          <a:noFill/>
        </p:spPr>
      </p:pic>
      <p:pic>
        <p:nvPicPr>
          <p:cNvPr id="49" name="Picture 26" descr="C:\Users\nbkm5nr\AppData\Local\Microsoft\Windows\Temporary Internet Files\Content.IE5\RI5PMHMQ\MC900441872[1].wmf"/>
          <p:cNvPicPr>
            <a:picLocks noChangeAspect="1" noChangeArrowheads="1"/>
          </p:cNvPicPr>
          <p:nvPr/>
        </p:nvPicPr>
        <p:blipFill>
          <a:blip r:embed="rId6" cstate="print"/>
          <a:srcRect/>
          <a:stretch>
            <a:fillRect/>
          </a:stretch>
        </p:blipFill>
        <p:spPr bwMode="auto">
          <a:xfrm>
            <a:off x="3545150" y="4332570"/>
            <a:ext cx="798250" cy="772830"/>
          </a:xfrm>
          <a:prstGeom prst="rect">
            <a:avLst/>
          </a:prstGeom>
          <a:noFill/>
        </p:spPr>
      </p:pic>
      <p:sp>
        <p:nvSpPr>
          <p:cNvPr id="50" name="TextBox 49"/>
          <p:cNvSpPr txBox="1"/>
          <p:nvPr/>
        </p:nvSpPr>
        <p:spPr>
          <a:xfrm>
            <a:off x="3048000" y="2991907"/>
            <a:ext cx="1901803" cy="284693"/>
          </a:xfrm>
          <a:prstGeom prst="rect">
            <a:avLst/>
          </a:prstGeom>
          <a:noFill/>
        </p:spPr>
        <p:txBody>
          <a:bodyPr wrap="none" rtlCol="0">
            <a:spAutoFit/>
          </a:bodyPr>
          <a:lstStyle/>
          <a:p>
            <a:r>
              <a:rPr lang="en-US" sz="1250" b="1" dirty="0" smtClean="0"/>
              <a:t>Charlotte-</a:t>
            </a:r>
            <a:r>
              <a:rPr lang="en-US" sz="1250" b="1" dirty="0" err="1" smtClean="0"/>
              <a:t>Meck</a:t>
            </a:r>
            <a:r>
              <a:rPr lang="en-US" sz="1250" b="1" dirty="0" smtClean="0"/>
              <a:t> Residents</a:t>
            </a:r>
            <a:endParaRPr lang="en-US" sz="1250" b="1" dirty="0"/>
          </a:p>
        </p:txBody>
      </p:sp>
      <p:sp>
        <p:nvSpPr>
          <p:cNvPr id="51" name="TextBox 50"/>
          <p:cNvSpPr txBox="1"/>
          <p:nvPr/>
        </p:nvSpPr>
        <p:spPr>
          <a:xfrm>
            <a:off x="5452066" y="2915707"/>
            <a:ext cx="720134" cy="284693"/>
          </a:xfrm>
          <a:prstGeom prst="rect">
            <a:avLst/>
          </a:prstGeom>
          <a:noFill/>
        </p:spPr>
        <p:txBody>
          <a:bodyPr wrap="none" rtlCol="0">
            <a:spAutoFit/>
          </a:bodyPr>
          <a:lstStyle/>
          <a:p>
            <a:r>
              <a:rPr lang="en-US" sz="1250" b="1" dirty="0" smtClean="0"/>
              <a:t>Farmers</a:t>
            </a:r>
            <a:endParaRPr lang="en-US" sz="1250" b="1" dirty="0"/>
          </a:p>
        </p:txBody>
      </p:sp>
      <p:sp>
        <p:nvSpPr>
          <p:cNvPr id="52" name="TextBox 51"/>
          <p:cNvSpPr txBox="1"/>
          <p:nvPr/>
        </p:nvSpPr>
        <p:spPr>
          <a:xfrm>
            <a:off x="3124200" y="3906307"/>
            <a:ext cx="874791" cy="284693"/>
          </a:xfrm>
          <a:prstGeom prst="rect">
            <a:avLst/>
          </a:prstGeom>
          <a:noFill/>
        </p:spPr>
        <p:txBody>
          <a:bodyPr wrap="none" rtlCol="0">
            <a:spAutoFit/>
          </a:bodyPr>
          <a:lstStyle/>
          <a:p>
            <a:r>
              <a:rPr lang="en-US" sz="1250" b="1" dirty="0" smtClean="0"/>
              <a:t>Gardeners</a:t>
            </a:r>
            <a:endParaRPr lang="en-US" sz="1250" b="1" dirty="0"/>
          </a:p>
        </p:txBody>
      </p:sp>
      <p:sp>
        <p:nvSpPr>
          <p:cNvPr id="53" name="TextBox 52"/>
          <p:cNvSpPr txBox="1"/>
          <p:nvPr/>
        </p:nvSpPr>
        <p:spPr>
          <a:xfrm>
            <a:off x="4343400" y="3761601"/>
            <a:ext cx="1656479" cy="284693"/>
          </a:xfrm>
          <a:prstGeom prst="rect">
            <a:avLst/>
          </a:prstGeom>
          <a:noFill/>
        </p:spPr>
        <p:txBody>
          <a:bodyPr wrap="none" rtlCol="0">
            <a:spAutoFit/>
          </a:bodyPr>
          <a:lstStyle/>
          <a:p>
            <a:r>
              <a:rPr lang="en-US" sz="1250" b="1" dirty="0" smtClean="0"/>
              <a:t>Chefs &amp; Restaurateurs</a:t>
            </a:r>
            <a:endParaRPr lang="en-US" sz="1250" b="1" dirty="0"/>
          </a:p>
        </p:txBody>
      </p:sp>
      <p:sp>
        <p:nvSpPr>
          <p:cNvPr id="54" name="TextBox 53"/>
          <p:cNvSpPr txBox="1"/>
          <p:nvPr/>
        </p:nvSpPr>
        <p:spPr>
          <a:xfrm>
            <a:off x="4495800" y="4639378"/>
            <a:ext cx="1880258" cy="284693"/>
          </a:xfrm>
          <a:prstGeom prst="rect">
            <a:avLst/>
          </a:prstGeom>
          <a:noFill/>
        </p:spPr>
        <p:txBody>
          <a:bodyPr wrap="none" rtlCol="0">
            <a:spAutoFit/>
          </a:bodyPr>
          <a:lstStyle/>
          <a:p>
            <a:r>
              <a:rPr lang="en-US" sz="1250" b="1" dirty="0" smtClean="0"/>
              <a:t>Local Food Entrepreneurs</a:t>
            </a:r>
            <a:endParaRPr lang="en-US" sz="1250" b="1" dirty="0"/>
          </a:p>
        </p:txBody>
      </p:sp>
      <p:sp>
        <p:nvSpPr>
          <p:cNvPr id="55" name="TextBox 54"/>
          <p:cNvSpPr txBox="1"/>
          <p:nvPr/>
        </p:nvSpPr>
        <p:spPr>
          <a:xfrm>
            <a:off x="3429000" y="5057001"/>
            <a:ext cx="1600200" cy="284693"/>
          </a:xfrm>
          <a:prstGeom prst="rect">
            <a:avLst/>
          </a:prstGeom>
          <a:noFill/>
        </p:spPr>
        <p:txBody>
          <a:bodyPr wrap="square" rtlCol="0">
            <a:spAutoFit/>
          </a:bodyPr>
          <a:lstStyle/>
          <a:p>
            <a:r>
              <a:rPr lang="en-US" sz="1250" b="1" dirty="0" smtClean="0"/>
              <a:t>Local Food Producers</a:t>
            </a:r>
            <a:endParaRPr lang="en-US" sz="1250" b="1" dirty="0"/>
          </a:p>
        </p:txBody>
      </p:sp>
      <p:pic>
        <p:nvPicPr>
          <p:cNvPr id="57" name="Picture 40" descr="C:\Users\nbkm5nr\AppData\Local\Microsoft\Windows\Temporary Internet Files\Content.IE5\ZERCUV0F\MC900436163[1].wmf"/>
          <p:cNvPicPr>
            <a:picLocks noChangeAspect="1" noChangeArrowheads="1"/>
          </p:cNvPicPr>
          <p:nvPr/>
        </p:nvPicPr>
        <p:blipFill>
          <a:blip r:embed="rId7" cstate="print"/>
          <a:srcRect/>
          <a:stretch>
            <a:fillRect/>
          </a:stretch>
        </p:blipFill>
        <p:spPr bwMode="auto">
          <a:xfrm>
            <a:off x="3657600" y="2438400"/>
            <a:ext cx="600218" cy="577850"/>
          </a:xfrm>
          <a:prstGeom prst="rect">
            <a:avLst/>
          </a:prstGeom>
          <a:noFill/>
        </p:spPr>
      </p:pic>
      <p:pic>
        <p:nvPicPr>
          <p:cNvPr id="58" name="Picture 7" descr="C:\Users\nbkm5nr\AppData\Local\Microsoft\Windows\Temporary Internet Files\Content.IE5\ZERCUV0F\MC900391388[1].wmf"/>
          <p:cNvPicPr>
            <a:picLocks noChangeAspect="1" noChangeArrowheads="1"/>
          </p:cNvPicPr>
          <p:nvPr/>
        </p:nvPicPr>
        <p:blipFill>
          <a:blip r:embed="rId8" cstate="print"/>
          <a:srcRect/>
          <a:stretch>
            <a:fillRect/>
          </a:stretch>
        </p:blipFill>
        <p:spPr bwMode="auto">
          <a:xfrm>
            <a:off x="1447800" y="1600200"/>
            <a:ext cx="990600" cy="681838"/>
          </a:xfrm>
          <a:prstGeom prst="rect">
            <a:avLst/>
          </a:prstGeom>
          <a:noFill/>
        </p:spPr>
      </p:pic>
      <p:pic>
        <p:nvPicPr>
          <p:cNvPr id="59" name="Picture 12" descr="C:\Users\nbkm5nr\AppData\Local\Microsoft\Windows\Temporary Internet Files\Content.IE5\ZERCUV0F\MC900413572[1].wmf"/>
          <p:cNvPicPr>
            <a:picLocks noChangeAspect="1" noChangeArrowheads="1"/>
          </p:cNvPicPr>
          <p:nvPr/>
        </p:nvPicPr>
        <p:blipFill>
          <a:blip r:embed="rId9" cstate="print"/>
          <a:srcRect/>
          <a:stretch>
            <a:fillRect/>
          </a:stretch>
        </p:blipFill>
        <p:spPr bwMode="auto">
          <a:xfrm>
            <a:off x="6477000" y="1447800"/>
            <a:ext cx="542258" cy="497384"/>
          </a:xfrm>
          <a:prstGeom prst="rect">
            <a:avLst/>
          </a:prstGeom>
          <a:noFill/>
        </p:spPr>
      </p:pic>
      <p:pic>
        <p:nvPicPr>
          <p:cNvPr id="60" name="Picture 10" descr="C:\Users\nbkm5nr\AppData\Local\Microsoft\Windows\Temporary Internet Files\Content.IE5\Y6SZSY0D\MC900359051[1].wmf"/>
          <p:cNvPicPr>
            <a:picLocks noChangeAspect="1" noChangeArrowheads="1"/>
          </p:cNvPicPr>
          <p:nvPr/>
        </p:nvPicPr>
        <p:blipFill>
          <a:blip r:embed="rId10" cstate="print"/>
          <a:srcRect/>
          <a:stretch>
            <a:fillRect/>
          </a:stretch>
        </p:blipFill>
        <p:spPr bwMode="auto">
          <a:xfrm>
            <a:off x="7391400" y="2209800"/>
            <a:ext cx="660400" cy="622153"/>
          </a:xfrm>
          <a:prstGeom prst="rect">
            <a:avLst/>
          </a:prstGeom>
          <a:noFill/>
        </p:spPr>
      </p:pic>
      <p:pic>
        <p:nvPicPr>
          <p:cNvPr id="61" name="Picture 16" descr="C:\Users\nbkm5nr\AppData\Local\Microsoft\Windows\Temporary Internet Files\Content.IE5\RI5PMHMQ\MC900434217[1].wmf"/>
          <p:cNvPicPr>
            <a:picLocks noChangeAspect="1" noChangeArrowheads="1"/>
          </p:cNvPicPr>
          <p:nvPr/>
        </p:nvPicPr>
        <p:blipFill>
          <a:blip r:embed="rId11" cstate="print"/>
          <a:srcRect/>
          <a:stretch>
            <a:fillRect/>
          </a:stretch>
        </p:blipFill>
        <p:spPr bwMode="auto">
          <a:xfrm>
            <a:off x="688824" y="3581400"/>
            <a:ext cx="1063776" cy="618148"/>
          </a:xfrm>
          <a:prstGeom prst="rect">
            <a:avLst/>
          </a:prstGeom>
          <a:noFill/>
        </p:spPr>
      </p:pic>
      <p:pic>
        <p:nvPicPr>
          <p:cNvPr id="62" name="Picture 20" descr="C:\Users\nbkm5nr\AppData\Local\Microsoft\Windows\Temporary Internet Files\Content.IE5\RI5PMHMQ\MC900290671[1].wmf"/>
          <p:cNvPicPr>
            <a:picLocks noChangeAspect="1" noChangeArrowheads="1"/>
          </p:cNvPicPr>
          <p:nvPr/>
        </p:nvPicPr>
        <p:blipFill>
          <a:blip r:embed="rId12" cstate="print"/>
          <a:srcRect/>
          <a:stretch>
            <a:fillRect/>
          </a:stretch>
        </p:blipFill>
        <p:spPr bwMode="auto">
          <a:xfrm>
            <a:off x="1905000" y="4648200"/>
            <a:ext cx="689429" cy="601938"/>
          </a:xfrm>
          <a:prstGeom prst="rect">
            <a:avLst/>
          </a:prstGeom>
          <a:noFill/>
        </p:spPr>
      </p:pic>
      <p:pic>
        <p:nvPicPr>
          <p:cNvPr id="69" name="Picture 24" descr="C:\Users\nbkm5nr\AppData\Local\Microsoft\Windows\Temporary Internet Files\Content.IE5\ZERCUV0F\MC900089312[1].wmf"/>
          <p:cNvPicPr>
            <a:picLocks noChangeAspect="1" noChangeArrowheads="1"/>
          </p:cNvPicPr>
          <p:nvPr/>
        </p:nvPicPr>
        <p:blipFill>
          <a:blip r:embed="rId13" cstate="print"/>
          <a:srcRect/>
          <a:stretch>
            <a:fillRect/>
          </a:stretch>
        </p:blipFill>
        <p:spPr bwMode="auto">
          <a:xfrm>
            <a:off x="7290933" y="3256746"/>
            <a:ext cx="816508" cy="588977"/>
          </a:xfrm>
          <a:prstGeom prst="rect">
            <a:avLst/>
          </a:prstGeom>
          <a:noFill/>
        </p:spPr>
      </p:pic>
      <p:sp>
        <p:nvSpPr>
          <p:cNvPr id="70" name="TextBox 69"/>
          <p:cNvSpPr txBox="1"/>
          <p:nvPr/>
        </p:nvSpPr>
        <p:spPr>
          <a:xfrm>
            <a:off x="609600" y="2286000"/>
            <a:ext cx="2209800" cy="1246495"/>
          </a:xfrm>
          <a:prstGeom prst="rect">
            <a:avLst/>
          </a:prstGeom>
          <a:noFill/>
        </p:spPr>
        <p:txBody>
          <a:bodyPr wrap="square" rtlCol="0">
            <a:spAutoFit/>
          </a:bodyPr>
          <a:lstStyle/>
          <a:p>
            <a:pPr algn="ctr"/>
            <a:r>
              <a:rPr lang="en-US" sz="1250" b="1" dirty="0" smtClean="0">
                <a:solidFill>
                  <a:srgbClr val="009A46"/>
                </a:solidFill>
              </a:rPr>
              <a:t>City, County, &amp; State Government Representatives - </a:t>
            </a:r>
            <a:r>
              <a:rPr lang="en-US" sz="1250" dirty="0" smtClean="0">
                <a:solidFill>
                  <a:srgbClr val="009A46"/>
                </a:solidFill>
              </a:rPr>
              <a:t>County Commission Health Committee, City Manager, County Manager, City Council, City Cabinet</a:t>
            </a:r>
            <a:endParaRPr lang="en-US" sz="1250" b="1" dirty="0">
              <a:solidFill>
                <a:srgbClr val="009A46"/>
              </a:solidFill>
            </a:endParaRPr>
          </a:p>
        </p:txBody>
      </p:sp>
      <p:sp>
        <p:nvSpPr>
          <p:cNvPr id="71" name="TextBox 70"/>
          <p:cNvSpPr txBox="1"/>
          <p:nvPr/>
        </p:nvSpPr>
        <p:spPr>
          <a:xfrm>
            <a:off x="6324600" y="1905000"/>
            <a:ext cx="987130" cy="284693"/>
          </a:xfrm>
          <a:prstGeom prst="rect">
            <a:avLst/>
          </a:prstGeom>
          <a:noFill/>
        </p:spPr>
        <p:txBody>
          <a:bodyPr wrap="none" rtlCol="0">
            <a:spAutoFit/>
          </a:bodyPr>
          <a:lstStyle/>
          <a:p>
            <a:r>
              <a:rPr lang="en-US" sz="1250" b="1" dirty="0" smtClean="0">
                <a:solidFill>
                  <a:srgbClr val="009A46"/>
                </a:solidFill>
              </a:rPr>
              <a:t>Health Dept</a:t>
            </a:r>
            <a:endParaRPr lang="en-US" sz="1250" b="1" dirty="0">
              <a:solidFill>
                <a:srgbClr val="009A46"/>
              </a:solidFill>
            </a:endParaRPr>
          </a:p>
        </p:txBody>
      </p:sp>
      <p:sp>
        <p:nvSpPr>
          <p:cNvPr id="72" name="TextBox 71"/>
          <p:cNvSpPr txBox="1"/>
          <p:nvPr/>
        </p:nvSpPr>
        <p:spPr>
          <a:xfrm>
            <a:off x="6729918" y="2819400"/>
            <a:ext cx="1956882" cy="284693"/>
          </a:xfrm>
          <a:prstGeom prst="rect">
            <a:avLst/>
          </a:prstGeom>
          <a:noFill/>
        </p:spPr>
        <p:txBody>
          <a:bodyPr wrap="none" rtlCol="0">
            <a:spAutoFit/>
          </a:bodyPr>
          <a:lstStyle/>
          <a:p>
            <a:r>
              <a:rPr lang="en-US" sz="1250" b="1" dirty="0" smtClean="0">
                <a:solidFill>
                  <a:srgbClr val="009A46"/>
                </a:solidFill>
              </a:rPr>
              <a:t>Public Health Practitioners</a:t>
            </a:r>
            <a:endParaRPr lang="en-US" sz="1250" b="1" dirty="0">
              <a:solidFill>
                <a:srgbClr val="009A46"/>
              </a:solidFill>
            </a:endParaRPr>
          </a:p>
        </p:txBody>
      </p:sp>
      <p:sp>
        <p:nvSpPr>
          <p:cNvPr id="73" name="TextBox 72"/>
          <p:cNvSpPr txBox="1"/>
          <p:nvPr/>
        </p:nvSpPr>
        <p:spPr>
          <a:xfrm>
            <a:off x="381000" y="4191000"/>
            <a:ext cx="1752600" cy="477054"/>
          </a:xfrm>
          <a:prstGeom prst="rect">
            <a:avLst/>
          </a:prstGeom>
          <a:noFill/>
        </p:spPr>
        <p:txBody>
          <a:bodyPr wrap="square" rtlCol="0">
            <a:spAutoFit/>
          </a:bodyPr>
          <a:lstStyle/>
          <a:p>
            <a:pPr algn="ctr"/>
            <a:r>
              <a:rPr lang="en-US" sz="1250" b="1" dirty="0" smtClean="0">
                <a:solidFill>
                  <a:srgbClr val="009A46"/>
                </a:solidFill>
              </a:rPr>
              <a:t>CMS Schools – </a:t>
            </a:r>
          </a:p>
          <a:p>
            <a:pPr algn="ctr"/>
            <a:r>
              <a:rPr lang="en-US" sz="1250" b="1" dirty="0" smtClean="0">
                <a:solidFill>
                  <a:srgbClr val="009A46"/>
                </a:solidFill>
              </a:rPr>
              <a:t>focus on low-income</a:t>
            </a:r>
            <a:endParaRPr lang="en-US" sz="1250" b="1" dirty="0">
              <a:solidFill>
                <a:srgbClr val="009A46"/>
              </a:solidFill>
            </a:endParaRPr>
          </a:p>
        </p:txBody>
      </p:sp>
      <p:sp>
        <p:nvSpPr>
          <p:cNvPr id="74" name="TextBox 73"/>
          <p:cNvSpPr txBox="1"/>
          <p:nvPr/>
        </p:nvSpPr>
        <p:spPr>
          <a:xfrm>
            <a:off x="1295400" y="5201707"/>
            <a:ext cx="2133600" cy="284693"/>
          </a:xfrm>
          <a:prstGeom prst="rect">
            <a:avLst/>
          </a:prstGeom>
          <a:noFill/>
        </p:spPr>
        <p:txBody>
          <a:bodyPr wrap="square" rtlCol="0">
            <a:spAutoFit/>
          </a:bodyPr>
          <a:lstStyle/>
          <a:p>
            <a:r>
              <a:rPr lang="en-US" sz="1250" b="1" dirty="0" smtClean="0">
                <a:solidFill>
                  <a:srgbClr val="009A46"/>
                </a:solidFill>
              </a:rPr>
              <a:t>Local Independent Schools</a:t>
            </a:r>
            <a:endParaRPr lang="en-US" sz="1250" b="1" dirty="0">
              <a:solidFill>
                <a:srgbClr val="009A46"/>
              </a:solidFill>
            </a:endParaRPr>
          </a:p>
        </p:txBody>
      </p:sp>
      <p:sp>
        <p:nvSpPr>
          <p:cNvPr id="75" name="TextBox 74"/>
          <p:cNvSpPr txBox="1"/>
          <p:nvPr/>
        </p:nvSpPr>
        <p:spPr>
          <a:xfrm>
            <a:off x="6705600" y="3790146"/>
            <a:ext cx="2057400" cy="477054"/>
          </a:xfrm>
          <a:prstGeom prst="rect">
            <a:avLst/>
          </a:prstGeom>
          <a:noFill/>
        </p:spPr>
        <p:txBody>
          <a:bodyPr wrap="square" rtlCol="0">
            <a:spAutoFit/>
          </a:bodyPr>
          <a:lstStyle/>
          <a:p>
            <a:r>
              <a:rPr lang="en-US" sz="1250" b="1" dirty="0" smtClean="0">
                <a:solidFill>
                  <a:srgbClr val="009A46"/>
                </a:solidFill>
              </a:rPr>
              <a:t>Food Retailers – </a:t>
            </a:r>
            <a:r>
              <a:rPr lang="en-US" sz="1250" dirty="0" smtClean="0">
                <a:solidFill>
                  <a:srgbClr val="009A46"/>
                </a:solidFill>
              </a:rPr>
              <a:t>grocery stores, restaurants, markets</a:t>
            </a:r>
            <a:endParaRPr lang="en-US" sz="1250" dirty="0">
              <a:solidFill>
                <a:srgbClr val="009A46"/>
              </a:solidFill>
            </a:endParaRPr>
          </a:p>
        </p:txBody>
      </p:sp>
      <p:pic>
        <p:nvPicPr>
          <p:cNvPr id="1029" name="Picture 5" descr="C:\Users\nbkm5nr\AppData\Local\Microsoft\Windows\Temporary Internet Files\Content.IE5\WFHJKNK6\MC900388852[1].wmf"/>
          <p:cNvPicPr>
            <a:picLocks noChangeAspect="1" noChangeArrowheads="1"/>
          </p:cNvPicPr>
          <p:nvPr/>
        </p:nvPicPr>
        <p:blipFill>
          <a:blip r:embed="rId14" cstate="print"/>
          <a:srcRect/>
          <a:stretch>
            <a:fillRect/>
          </a:stretch>
        </p:blipFill>
        <p:spPr bwMode="auto">
          <a:xfrm>
            <a:off x="5528266" y="2402920"/>
            <a:ext cx="533400" cy="588988"/>
          </a:xfrm>
          <a:prstGeom prst="rect">
            <a:avLst/>
          </a:prstGeom>
          <a:noFill/>
        </p:spPr>
      </p:pic>
      <p:sp>
        <p:nvSpPr>
          <p:cNvPr id="34" name="TextBox 33"/>
          <p:cNvSpPr txBox="1"/>
          <p:nvPr/>
        </p:nvSpPr>
        <p:spPr>
          <a:xfrm>
            <a:off x="6324600" y="5009346"/>
            <a:ext cx="2057400" cy="477054"/>
          </a:xfrm>
          <a:prstGeom prst="rect">
            <a:avLst/>
          </a:prstGeom>
          <a:noFill/>
        </p:spPr>
        <p:txBody>
          <a:bodyPr wrap="square" rtlCol="0">
            <a:spAutoFit/>
          </a:bodyPr>
          <a:lstStyle/>
          <a:p>
            <a:r>
              <a:rPr lang="en-US" sz="1250" b="1" dirty="0" smtClean="0">
                <a:solidFill>
                  <a:srgbClr val="009A46"/>
                </a:solidFill>
              </a:rPr>
              <a:t>Business Advocacy Groups – </a:t>
            </a:r>
            <a:r>
              <a:rPr lang="en-US" sz="1250" dirty="0" smtClean="0">
                <a:solidFill>
                  <a:srgbClr val="009A46"/>
                </a:solidFill>
              </a:rPr>
              <a:t>Chamber of Commerce</a:t>
            </a:r>
            <a:endParaRPr lang="en-US" sz="1250" dirty="0">
              <a:solidFill>
                <a:srgbClr val="009A46"/>
              </a:solidFill>
            </a:endParaRPr>
          </a:p>
        </p:txBody>
      </p:sp>
      <p:sp>
        <p:nvSpPr>
          <p:cNvPr id="37" name="TextBox 36"/>
          <p:cNvSpPr txBox="1"/>
          <p:nvPr/>
        </p:nvSpPr>
        <p:spPr>
          <a:xfrm>
            <a:off x="5486400" y="5998733"/>
            <a:ext cx="1447800" cy="284693"/>
          </a:xfrm>
          <a:prstGeom prst="rect">
            <a:avLst/>
          </a:prstGeom>
          <a:noFill/>
        </p:spPr>
        <p:txBody>
          <a:bodyPr wrap="square" rtlCol="0">
            <a:spAutoFit/>
          </a:bodyPr>
          <a:lstStyle/>
          <a:p>
            <a:r>
              <a:rPr lang="en-US" sz="1250" b="1" dirty="0" smtClean="0">
                <a:solidFill>
                  <a:srgbClr val="009A46"/>
                </a:solidFill>
              </a:rPr>
              <a:t>Corporate Leaders</a:t>
            </a:r>
            <a:endParaRPr lang="en-US" sz="1250" dirty="0">
              <a:solidFill>
                <a:srgbClr val="009A46"/>
              </a:solidFill>
            </a:endParaRPr>
          </a:p>
        </p:txBody>
      </p:sp>
      <p:sp>
        <p:nvSpPr>
          <p:cNvPr id="38" name="TextBox 37"/>
          <p:cNvSpPr txBox="1"/>
          <p:nvPr/>
        </p:nvSpPr>
        <p:spPr>
          <a:xfrm>
            <a:off x="2652159" y="6009167"/>
            <a:ext cx="2895600" cy="477054"/>
          </a:xfrm>
          <a:prstGeom prst="rect">
            <a:avLst/>
          </a:prstGeom>
          <a:noFill/>
        </p:spPr>
        <p:txBody>
          <a:bodyPr wrap="square" rtlCol="0">
            <a:spAutoFit/>
          </a:bodyPr>
          <a:lstStyle/>
          <a:p>
            <a:r>
              <a:rPr lang="en-US" sz="1250" b="1" dirty="0" smtClean="0">
                <a:solidFill>
                  <a:srgbClr val="009A46"/>
                </a:solidFill>
              </a:rPr>
              <a:t>Institutional Food Buyers – </a:t>
            </a:r>
            <a:r>
              <a:rPr lang="en-US" sz="1250" dirty="0" smtClean="0">
                <a:solidFill>
                  <a:srgbClr val="009A46"/>
                </a:solidFill>
              </a:rPr>
              <a:t>hospitals, colleges, hotels, retirement communities</a:t>
            </a:r>
            <a:endParaRPr lang="en-US" sz="1250" dirty="0">
              <a:solidFill>
                <a:srgbClr val="009A46"/>
              </a:solidFill>
            </a:endParaRPr>
          </a:p>
        </p:txBody>
      </p:sp>
      <p:pic>
        <p:nvPicPr>
          <p:cNvPr id="1027" name="Picture 3" descr="C:\Users\nbkm5nr\AppData\Local\Microsoft\Windows\Temporary Internet Files\Content.IE5\M8OQ8S3C\MC900391080[1].wmf"/>
          <p:cNvPicPr>
            <a:picLocks noChangeAspect="1" noChangeArrowheads="1"/>
          </p:cNvPicPr>
          <p:nvPr/>
        </p:nvPicPr>
        <p:blipFill>
          <a:blip r:embed="rId15" cstate="print"/>
          <a:srcRect b="19349"/>
          <a:stretch>
            <a:fillRect/>
          </a:stretch>
        </p:blipFill>
        <p:spPr bwMode="auto">
          <a:xfrm>
            <a:off x="3348109" y="5486400"/>
            <a:ext cx="609600" cy="533400"/>
          </a:xfrm>
          <a:prstGeom prst="rect">
            <a:avLst/>
          </a:prstGeom>
          <a:noFill/>
        </p:spPr>
      </p:pic>
      <p:pic>
        <p:nvPicPr>
          <p:cNvPr id="1045" name="Picture 21" descr="C:\Users\nbkm5nr\AppData\Local\Microsoft\Windows\Temporary Internet Files\Content.IE5\M8OQ8S3C\MC900437543[1].wmf"/>
          <p:cNvPicPr>
            <a:picLocks noChangeAspect="1" noChangeArrowheads="1"/>
          </p:cNvPicPr>
          <p:nvPr/>
        </p:nvPicPr>
        <p:blipFill>
          <a:blip r:embed="rId16" cstate="print"/>
          <a:srcRect/>
          <a:stretch>
            <a:fillRect/>
          </a:stretch>
        </p:blipFill>
        <p:spPr bwMode="auto">
          <a:xfrm>
            <a:off x="5867400" y="5562600"/>
            <a:ext cx="639108" cy="492226"/>
          </a:xfrm>
          <a:prstGeom prst="rect">
            <a:avLst/>
          </a:prstGeom>
          <a:noFill/>
        </p:spPr>
      </p:pic>
      <p:pic>
        <p:nvPicPr>
          <p:cNvPr id="1053" name="Picture 29" descr="C:\Users\nbkm5nr\AppData\Local\Microsoft\Windows\Temporary Internet Files\Content.IE5\2DLWLMNY\MC900240341[1].wmf"/>
          <p:cNvPicPr>
            <a:picLocks noChangeAspect="1" noChangeArrowheads="1"/>
          </p:cNvPicPr>
          <p:nvPr/>
        </p:nvPicPr>
        <p:blipFill>
          <a:blip r:embed="rId17" cstate="print"/>
          <a:srcRect/>
          <a:stretch>
            <a:fillRect/>
          </a:stretch>
        </p:blipFill>
        <p:spPr bwMode="auto">
          <a:xfrm>
            <a:off x="6858000" y="4419600"/>
            <a:ext cx="838200" cy="614456"/>
          </a:xfrm>
          <a:prstGeom prst="rect">
            <a:avLst/>
          </a:prstGeom>
          <a:noFill/>
        </p:spPr>
      </p:pic>
    </p:spTree>
    <p:extLst>
      <p:ext uri="{BB962C8B-B14F-4D97-AF65-F5344CB8AC3E}">
        <p14:creationId xmlns:p14="http://schemas.microsoft.com/office/powerpoint/2010/main" val="7557220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6553200" y="6356350"/>
            <a:ext cx="2133600" cy="365125"/>
          </a:xfrm>
          <a:prstGeom prst="rect">
            <a:avLst/>
          </a:prstGeom>
        </p:spPr>
        <p:txBody>
          <a:bodyPr/>
          <a:lstStyle/>
          <a:p>
            <a:fld id="{5D7FF1C8-5037-4C9D-9DE2-C3BED40CCC44}" type="slidenum">
              <a:rPr lang="en-US" smtClean="0"/>
              <a:pPr/>
              <a:t>27</a:t>
            </a:fld>
            <a:endParaRPr lang="en-US"/>
          </a:p>
        </p:txBody>
      </p:sp>
      <p:sp>
        <p:nvSpPr>
          <p:cNvPr id="8" name="Title 7"/>
          <p:cNvSpPr>
            <a:spLocks noGrp="1"/>
          </p:cNvSpPr>
          <p:nvPr>
            <p:ph type="title"/>
          </p:nvPr>
        </p:nvSpPr>
        <p:spPr>
          <a:xfrm>
            <a:off x="457200" y="274638"/>
            <a:ext cx="8229600" cy="576755"/>
          </a:xfrm>
        </p:spPr>
        <p:txBody>
          <a:bodyPr>
            <a:normAutofit fontScale="90000"/>
          </a:bodyPr>
          <a:lstStyle/>
          <a:p>
            <a:r>
              <a:rPr lang="en-US" dirty="0" smtClean="0"/>
              <a:t>CMFPC Roadmap Summary</a:t>
            </a:r>
            <a:endParaRPr lang="en-US" dirty="0"/>
          </a:p>
        </p:txBody>
      </p:sp>
      <p:graphicFrame>
        <p:nvGraphicFramePr>
          <p:cNvPr id="12" name="Diagram 11"/>
          <p:cNvGraphicFramePr/>
          <p:nvPr>
            <p:extLst>
              <p:ext uri="{D42A27DB-BD31-4B8C-83A1-F6EECF244321}">
                <p14:modId xmlns:p14="http://schemas.microsoft.com/office/powerpoint/2010/main" val="2978944560"/>
              </p:ext>
            </p:extLst>
          </p:nvPr>
        </p:nvGraphicFramePr>
        <p:xfrm>
          <a:off x="436184" y="2514600"/>
          <a:ext cx="8326816" cy="36371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Rectangle 15"/>
          <p:cNvSpPr/>
          <p:nvPr/>
        </p:nvSpPr>
        <p:spPr>
          <a:xfrm>
            <a:off x="436184" y="2031810"/>
            <a:ext cx="8153400" cy="381000"/>
          </a:xfrm>
          <a:prstGeom prst="rect">
            <a:avLst/>
          </a:prstGeom>
          <a:noFill/>
          <a:ln>
            <a:solidFill>
              <a:srgbClr val="76B5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smtClean="0">
                <a:solidFill>
                  <a:schemeClr val="tx1"/>
                </a:solidFill>
              </a:rPr>
              <a:t>Key Activity Categories</a:t>
            </a:r>
            <a:endParaRPr lang="en-US" sz="1900" b="1" dirty="0">
              <a:solidFill>
                <a:schemeClr val="tx1"/>
              </a:solidFill>
            </a:endParaRPr>
          </a:p>
        </p:txBody>
      </p:sp>
      <p:sp>
        <p:nvSpPr>
          <p:cNvPr id="9" name="AutoShape 12"/>
          <p:cNvSpPr>
            <a:spLocks noChangeArrowheads="1"/>
          </p:cNvSpPr>
          <p:nvPr/>
        </p:nvSpPr>
        <p:spPr bwMode="auto">
          <a:xfrm>
            <a:off x="596204" y="851393"/>
            <a:ext cx="2667000" cy="242475"/>
          </a:xfrm>
          <a:prstGeom prst="chevron">
            <a:avLst>
              <a:gd name="adj" fmla="val 43873"/>
            </a:avLst>
          </a:prstGeom>
          <a:solidFill>
            <a:srgbClr val="00863D"/>
          </a:solidFill>
          <a:ln w="9525" algn="ctr">
            <a:noFill/>
            <a:miter lim="800000"/>
            <a:headEnd/>
            <a:tailEnd/>
          </a:ln>
        </p:spPr>
        <p:txBody>
          <a:bodyPr lIns="0" tIns="0" rIns="0" bIns="0" anchor="ctr"/>
          <a:lstStyle/>
          <a:p>
            <a:pPr eaLnBrk="1" hangingPunct="1">
              <a:lnSpc>
                <a:spcPct val="100000"/>
              </a:lnSpc>
              <a:spcBef>
                <a:spcPct val="0"/>
              </a:spcBef>
              <a:spcAft>
                <a:spcPct val="0"/>
              </a:spcAft>
            </a:pPr>
            <a:r>
              <a:rPr lang="en-US" sz="1600" b="1" dirty="0" smtClean="0">
                <a:solidFill>
                  <a:schemeClr val="bg1"/>
                </a:solidFill>
                <a:latin typeface="+mn-lt"/>
              </a:rPr>
              <a:t> In Progress</a:t>
            </a:r>
            <a:endParaRPr lang="en-US" sz="1600" b="1" dirty="0">
              <a:solidFill>
                <a:schemeClr val="bg1"/>
              </a:solidFill>
              <a:latin typeface="+mn-lt"/>
            </a:endParaRPr>
          </a:p>
        </p:txBody>
      </p:sp>
      <p:sp>
        <p:nvSpPr>
          <p:cNvPr id="13" name="AutoShape 13"/>
          <p:cNvSpPr>
            <a:spLocks noChangeArrowheads="1"/>
          </p:cNvSpPr>
          <p:nvPr/>
        </p:nvSpPr>
        <p:spPr bwMode="auto">
          <a:xfrm>
            <a:off x="3048000" y="851393"/>
            <a:ext cx="5237070" cy="242475"/>
          </a:xfrm>
          <a:prstGeom prst="chevron">
            <a:avLst>
              <a:gd name="adj" fmla="val 93850"/>
            </a:avLst>
          </a:prstGeom>
          <a:solidFill>
            <a:srgbClr val="0070C0"/>
          </a:solidFill>
          <a:ln w="9525" algn="ctr">
            <a:noFill/>
            <a:miter lim="800000"/>
            <a:headEnd/>
            <a:tailEnd/>
          </a:ln>
        </p:spPr>
        <p:txBody>
          <a:bodyPr lIns="0" tIns="0" rIns="0" bIns="0" anchor="ctr"/>
          <a:lstStyle/>
          <a:p>
            <a:pPr eaLnBrk="1" hangingPunct="1">
              <a:lnSpc>
                <a:spcPct val="100000"/>
              </a:lnSpc>
              <a:spcBef>
                <a:spcPct val="0"/>
              </a:spcBef>
              <a:spcAft>
                <a:spcPct val="0"/>
              </a:spcAft>
            </a:pPr>
            <a:r>
              <a:rPr lang="en-US" sz="1600" b="1" dirty="0" smtClean="0">
                <a:solidFill>
                  <a:schemeClr val="bg1"/>
                </a:solidFill>
                <a:latin typeface="+mn-lt"/>
              </a:rPr>
              <a:t>  Where </a:t>
            </a:r>
            <a:r>
              <a:rPr lang="en-US" sz="1600" b="1" dirty="0">
                <a:solidFill>
                  <a:schemeClr val="bg1"/>
                </a:solidFill>
                <a:latin typeface="+mn-lt"/>
              </a:rPr>
              <a:t>We Are Going</a:t>
            </a:r>
          </a:p>
        </p:txBody>
      </p:sp>
      <p:sp>
        <p:nvSpPr>
          <p:cNvPr id="14" name="Rectangle 7"/>
          <p:cNvSpPr>
            <a:spLocks noChangeArrowheads="1"/>
          </p:cNvSpPr>
          <p:nvPr/>
        </p:nvSpPr>
        <p:spPr bwMode="auto">
          <a:xfrm>
            <a:off x="716769" y="1203960"/>
            <a:ext cx="2546435" cy="701040"/>
          </a:xfrm>
          <a:prstGeom prst="homePlate">
            <a:avLst/>
          </a:prstGeom>
          <a:solidFill>
            <a:srgbClr val="00B050"/>
          </a:solidFill>
          <a:ln w="9525" algn="ctr">
            <a:noFill/>
            <a:miter lim="800000"/>
            <a:headEnd/>
            <a:tailEnd/>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anchor="ctr"/>
          <a:lstStyle/>
          <a:p>
            <a:pPr algn="ctr" eaLnBrk="1" hangingPunct="1">
              <a:lnSpc>
                <a:spcPct val="100000"/>
              </a:lnSpc>
              <a:spcBef>
                <a:spcPct val="0"/>
              </a:spcBef>
              <a:spcAft>
                <a:spcPct val="0"/>
              </a:spcAft>
              <a:buClr>
                <a:srgbClr val="D4001A"/>
              </a:buClr>
            </a:pPr>
            <a:r>
              <a:rPr lang="en-US" sz="1200" b="1" dirty="0" smtClean="0">
                <a:solidFill>
                  <a:schemeClr val="bg1"/>
                </a:solidFill>
                <a:latin typeface="+mn-lt"/>
              </a:rPr>
              <a:t>2014</a:t>
            </a:r>
            <a:endParaRPr lang="en-US" sz="1200" b="1" dirty="0">
              <a:solidFill>
                <a:schemeClr val="bg1"/>
              </a:solidFill>
              <a:latin typeface="+mn-lt"/>
            </a:endParaRPr>
          </a:p>
          <a:p>
            <a:pPr algn="ctr" eaLnBrk="1" hangingPunct="1">
              <a:lnSpc>
                <a:spcPct val="100000"/>
              </a:lnSpc>
              <a:spcBef>
                <a:spcPct val="0"/>
              </a:spcBef>
              <a:spcAft>
                <a:spcPct val="0"/>
              </a:spcAft>
              <a:buClr>
                <a:srgbClr val="D4001A"/>
              </a:buClr>
            </a:pPr>
            <a:r>
              <a:rPr lang="en-US" sz="1200" b="1" dirty="0" smtClean="0">
                <a:solidFill>
                  <a:schemeClr val="bg1"/>
                </a:solidFill>
              </a:rPr>
              <a:t>Strengthen our Foundation, </a:t>
            </a:r>
          </a:p>
          <a:p>
            <a:pPr algn="ctr" eaLnBrk="1" hangingPunct="1">
              <a:lnSpc>
                <a:spcPct val="100000"/>
              </a:lnSpc>
              <a:spcBef>
                <a:spcPct val="0"/>
              </a:spcBef>
              <a:spcAft>
                <a:spcPct val="0"/>
              </a:spcAft>
              <a:buClr>
                <a:srgbClr val="D4001A"/>
              </a:buClr>
            </a:pPr>
            <a:r>
              <a:rPr lang="en-US" sz="1200" b="1" dirty="0" smtClean="0">
                <a:solidFill>
                  <a:schemeClr val="bg1"/>
                </a:solidFill>
              </a:rPr>
              <a:t>Refine Focus Areas</a:t>
            </a:r>
            <a:endParaRPr lang="en-US" sz="1200" b="1" dirty="0">
              <a:solidFill>
                <a:schemeClr val="bg1"/>
              </a:solidFill>
              <a:latin typeface="+mn-lt"/>
            </a:endParaRPr>
          </a:p>
        </p:txBody>
      </p:sp>
      <p:sp>
        <p:nvSpPr>
          <p:cNvPr id="17" name="Rectangle 10"/>
          <p:cNvSpPr>
            <a:spLocks noChangeArrowheads="1"/>
          </p:cNvSpPr>
          <p:nvPr/>
        </p:nvSpPr>
        <p:spPr bwMode="auto">
          <a:xfrm>
            <a:off x="3263204" y="1202823"/>
            <a:ext cx="2499360" cy="701040"/>
          </a:xfrm>
          <a:prstGeom prst="homePlate">
            <a:avLst/>
          </a:prstGeom>
          <a:solidFill>
            <a:srgbClr val="0070C0">
              <a:alpha val="75000"/>
            </a:srgbClr>
          </a:solidFill>
          <a:ln w="9525" algn="ctr">
            <a:noFill/>
            <a:miter lim="800000"/>
            <a:headEnd/>
            <a:tailEnd/>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anchor="ctr"/>
          <a:lstStyle/>
          <a:p>
            <a:pPr algn="ctr" eaLnBrk="1" hangingPunct="1">
              <a:lnSpc>
                <a:spcPct val="100000"/>
              </a:lnSpc>
              <a:spcBef>
                <a:spcPct val="0"/>
              </a:spcBef>
              <a:spcAft>
                <a:spcPct val="0"/>
              </a:spcAft>
              <a:buClr>
                <a:srgbClr val="D4001A"/>
              </a:buClr>
            </a:pPr>
            <a:r>
              <a:rPr lang="en-US" sz="1200" b="1" dirty="0" smtClean="0">
                <a:solidFill>
                  <a:schemeClr val="bg1"/>
                </a:solidFill>
                <a:latin typeface="+mn-lt"/>
              </a:rPr>
              <a:t>2015</a:t>
            </a:r>
          </a:p>
          <a:p>
            <a:pPr algn="ctr" eaLnBrk="1" hangingPunct="1">
              <a:lnSpc>
                <a:spcPct val="100000"/>
              </a:lnSpc>
              <a:spcBef>
                <a:spcPct val="0"/>
              </a:spcBef>
              <a:spcAft>
                <a:spcPct val="0"/>
              </a:spcAft>
              <a:buClr>
                <a:srgbClr val="D4001A"/>
              </a:buClr>
            </a:pPr>
            <a:r>
              <a:rPr lang="en-US" sz="1200" b="1" dirty="0" smtClean="0">
                <a:solidFill>
                  <a:schemeClr val="bg1"/>
                </a:solidFill>
                <a:latin typeface="+mn-lt"/>
              </a:rPr>
              <a:t>Strengthen Advocacy, </a:t>
            </a:r>
          </a:p>
          <a:p>
            <a:pPr algn="ctr" eaLnBrk="1" hangingPunct="1">
              <a:lnSpc>
                <a:spcPct val="100000"/>
              </a:lnSpc>
              <a:spcBef>
                <a:spcPct val="0"/>
              </a:spcBef>
              <a:spcAft>
                <a:spcPct val="0"/>
              </a:spcAft>
              <a:buClr>
                <a:srgbClr val="D4001A"/>
              </a:buClr>
            </a:pPr>
            <a:r>
              <a:rPr lang="en-US" sz="1200" b="1" dirty="0" smtClean="0">
                <a:solidFill>
                  <a:schemeClr val="bg1"/>
                </a:solidFill>
                <a:latin typeface="+mn-lt"/>
              </a:rPr>
              <a:t>Build Momentum</a:t>
            </a:r>
            <a:endParaRPr lang="en-US" sz="1200" b="1" dirty="0">
              <a:solidFill>
                <a:schemeClr val="bg1"/>
              </a:solidFill>
              <a:latin typeface="+mn-lt"/>
            </a:endParaRPr>
          </a:p>
        </p:txBody>
      </p:sp>
      <p:sp>
        <p:nvSpPr>
          <p:cNvPr id="18" name="Rectangle 10"/>
          <p:cNvSpPr>
            <a:spLocks noChangeArrowheads="1"/>
          </p:cNvSpPr>
          <p:nvPr/>
        </p:nvSpPr>
        <p:spPr bwMode="auto">
          <a:xfrm>
            <a:off x="5785710" y="1202823"/>
            <a:ext cx="2499360" cy="701040"/>
          </a:xfrm>
          <a:prstGeom prst="homePlate">
            <a:avLst/>
          </a:prstGeom>
          <a:solidFill>
            <a:srgbClr val="002060"/>
          </a:solidFill>
          <a:ln w="9525" algn="ctr">
            <a:noFill/>
            <a:miter lim="800000"/>
            <a:headEnd/>
            <a:tailEnd/>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anchor="ctr"/>
          <a:lstStyle/>
          <a:p>
            <a:pPr algn="ctr" eaLnBrk="1" hangingPunct="1">
              <a:lnSpc>
                <a:spcPct val="100000"/>
              </a:lnSpc>
              <a:spcBef>
                <a:spcPct val="0"/>
              </a:spcBef>
              <a:spcAft>
                <a:spcPct val="0"/>
              </a:spcAft>
              <a:buClr>
                <a:srgbClr val="D4001A"/>
              </a:buClr>
            </a:pPr>
            <a:r>
              <a:rPr lang="en-US" sz="1200" b="1" dirty="0" smtClean="0">
                <a:solidFill>
                  <a:schemeClr val="bg1"/>
                </a:solidFill>
                <a:latin typeface="+mn-lt"/>
              </a:rPr>
              <a:t>2016</a:t>
            </a:r>
          </a:p>
          <a:p>
            <a:pPr algn="ctr" eaLnBrk="1" hangingPunct="1">
              <a:lnSpc>
                <a:spcPct val="100000"/>
              </a:lnSpc>
              <a:spcBef>
                <a:spcPct val="0"/>
              </a:spcBef>
              <a:spcAft>
                <a:spcPct val="0"/>
              </a:spcAft>
              <a:buClr>
                <a:srgbClr val="D4001A"/>
              </a:buClr>
            </a:pPr>
            <a:r>
              <a:rPr lang="en-US" sz="1200" b="1" dirty="0" smtClean="0">
                <a:solidFill>
                  <a:schemeClr val="bg1"/>
                </a:solidFill>
                <a:latin typeface="+mn-lt"/>
              </a:rPr>
              <a:t>Go-To Food Policy </a:t>
            </a:r>
            <a:r>
              <a:rPr lang="en-US" sz="1200" b="1" dirty="0" smtClean="0">
                <a:solidFill>
                  <a:schemeClr val="bg1"/>
                </a:solidFill>
              </a:rPr>
              <a:t>Influencer</a:t>
            </a:r>
          </a:p>
          <a:p>
            <a:pPr algn="ctr" eaLnBrk="1" hangingPunct="1">
              <a:lnSpc>
                <a:spcPct val="100000"/>
              </a:lnSpc>
              <a:spcBef>
                <a:spcPct val="0"/>
              </a:spcBef>
              <a:spcAft>
                <a:spcPct val="0"/>
              </a:spcAft>
              <a:buClr>
                <a:srgbClr val="D4001A"/>
              </a:buClr>
            </a:pPr>
            <a:endParaRPr lang="en-US" sz="1200" b="1" dirty="0">
              <a:solidFill>
                <a:schemeClr val="bg1"/>
              </a:solidFill>
              <a:latin typeface="+mn-lt"/>
            </a:endParaRPr>
          </a:p>
        </p:txBody>
      </p:sp>
    </p:spTree>
    <p:extLst>
      <p:ext uri="{BB962C8B-B14F-4D97-AF65-F5344CB8AC3E}">
        <p14:creationId xmlns:p14="http://schemas.microsoft.com/office/powerpoint/2010/main" val="37750022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30" y="13648"/>
            <a:ext cx="9106469" cy="792162"/>
          </a:xfrm>
        </p:spPr>
        <p:txBody>
          <a:bodyPr/>
          <a:lstStyle/>
          <a:p>
            <a:r>
              <a:rPr lang="en-US" dirty="0" smtClean="0"/>
              <a:t>CMFPC History &amp; Accomplishments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905782176"/>
              </p:ext>
            </p:extLst>
          </p:nvPr>
        </p:nvGraphicFramePr>
        <p:xfrm>
          <a:off x="457200" y="848360"/>
          <a:ext cx="8229600" cy="5857240"/>
        </p:xfrm>
        <a:graphic>
          <a:graphicData uri="http://schemas.openxmlformats.org/drawingml/2006/table">
            <a:tbl>
              <a:tblPr firstRow="1" bandRow="1">
                <a:tableStyleId>{5C22544A-7EE6-4342-B048-85BDC9FD1C3A}</a:tableStyleId>
              </a:tblPr>
              <a:tblGrid>
                <a:gridCol w="1295400"/>
                <a:gridCol w="6934200"/>
              </a:tblGrid>
              <a:tr h="370840">
                <a:tc>
                  <a:txBody>
                    <a:bodyPr/>
                    <a:lstStyle/>
                    <a:p>
                      <a:pPr algn="ctr"/>
                      <a:r>
                        <a:rPr lang="en-US" sz="1600" b="1" dirty="0" smtClean="0"/>
                        <a:t>Year</a:t>
                      </a:r>
                      <a:endParaRPr lang="en-US" sz="1600" b="1" dirty="0"/>
                    </a:p>
                  </a:txBody>
                  <a:tcPr/>
                </a:tc>
                <a:tc>
                  <a:txBody>
                    <a:bodyPr/>
                    <a:lstStyle/>
                    <a:p>
                      <a:r>
                        <a:rPr lang="en-US" sz="1600" dirty="0" smtClean="0"/>
                        <a:t>Notable</a:t>
                      </a:r>
                      <a:r>
                        <a:rPr lang="en-US" sz="1600" baseline="0" dirty="0" smtClean="0"/>
                        <a:t> Achievement</a:t>
                      </a:r>
                      <a:endParaRPr lang="en-US" sz="1600" dirty="0"/>
                    </a:p>
                  </a:txBody>
                  <a:tcPr/>
                </a:tc>
              </a:tr>
              <a:tr h="370840">
                <a:tc>
                  <a:txBody>
                    <a:bodyPr/>
                    <a:lstStyle/>
                    <a:p>
                      <a:pPr algn="ctr"/>
                      <a:r>
                        <a:rPr lang="en-US" sz="2000" b="1" dirty="0" smtClean="0"/>
                        <a:t>2010</a:t>
                      </a:r>
                      <a:endParaRPr lang="en-US" sz="2000" b="1" dirty="0"/>
                    </a:p>
                  </a:txBody>
                  <a:tcPr/>
                </a:tc>
                <a:tc>
                  <a:txBody>
                    <a:bodyPr/>
                    <a:lstStyle/>
                    <a:p>
                      <a:pPr marL="285750" indent="-285750">
                        <a:buFont typeface="Arial" panose="020B0604020202020204" pitchFamily="34" charset="0"/>
                        <a:buChar char="•"/>
                      </a:pPr>
                      <a:r>
                        <a:rPr lang="en-US" sz="1600" dirty="0" smtClean="0"/>
                        <a:t>Volunteer group began formal operations</a:t>
                      </a:r>
                    </a:p>
                    <a:p>
                      <a:pPr marL="285750" indent="-285750">
                        <a:buFont typeface="Arial" panose="020B0604020202020204" pitchFamily="34" charset="0"/>
                        <a:buChar char="•"/>
                      </a:pPr>
                      <a:r>
                        <a:rPr lang="en-US" sz="1600" dirty="0" err="1" smtClean="0"/>
                        <a:t>Meck</a:t>
                      </a:r>
                      <a:r>
                        <a:rPr lang="en-US" sz="1600" dirty="0" smtClean="0"/>
                        <a:t> County Community Food Assessment Phase 1 </a:t>
                      </a:r>
                    </a:p>
                    <a:p>
                      <a:pPr marL="285750" indent="-285750">
                        <a:buFont typeface="Arial" panose="020B0604020202020204" pitchFamily="34" charset="0"/>
                        <a:buChar char="•"/>
                      </a:pPr>
                      <a:r>
                        <a:rPr lang="en-US" sz="1600" dirty="0" smtClean="0"/>
                        <a:t>Saved Barbee Farm</a:t>
                      </a:r>
                      <a:endParaRPr lang="en-US" sz="1600" dirty="0"/>
                    </a:p>
                  </a:txBody>
                  <a:tcPr/>
                </a:tc>
              </a:tr>
              <a:tr h="370840">
                <a:tc>
                  <a:txBody>
                    <a:bodyPr/>
                    <a:lstStyle/>
                    <a:p>
                      <a:pPr algn="ctr"/>
                      <a:r>
                        <a:rPr lang="en-US" sz="2000" b="1" dirty="0" smtClean="0"/>
                        <a:t>2011</a:t>
                      </a:r>
                      <a:endParaRPr lang="en-US" sz="2000" b="1" dirty="0"/>
                    </a:p>
                  </a:txBody>
                  <a:tcPr/>
                </a:tc>
                <a:tc>
                  <a:txBody>
                    <a:bodyPr/>
                    <a:lstStyle/>
                    <a:p>
                      <a:pPr marL="285750" indent="-285750">
                        <a:buFont typeface="Arial" panose="020B0604020202020204" pitchFamily="34" charset="0"/>
                        <a:buChar char="•"/>
                      </a:pPr>
                      <a:r>
                        <a:rPr lang="en-US" sz="1600" dirty="0" smtClean="0"/>
                        <a:t>Charlotte-Mecklenburg Food Policy, </a:t>
                      </a:r>
                      <a:r>
                        <a:rPr lang="en-US" sz="1600" dirty="0" err="1" smtClean="0"/>
                        <a:t>Inc</a:t>
                      </a:r>
                      <a:r>
                        <a:rPr lang="en-US" sz="1600" dirty="0" smtClean="0"/>
                        <a:t> formed as 501(c)(3)</a:t>
                      </a:r>
                    </a:p>
                    <a:p>
                      <a:pPr marL="285750" indent="-285750">
                        <a:buFont typeface="Arial" panose="020B0604020202020204" pitchFamily="34" charset="0"/>
                        <a:buChar char="•"/>
                      </a:pPr>
                      <a:r>
                        <a:rPr lang="en-US" sz="1600" dirty="0" smtClean="0"/>
                        <a:t>1st Mobile Produce Stand with Friendship Gardens</a:t>
                      </a:r>
                    </a:p>
                    <a:p>
                      <a:pPr marL="285750" indent="-285750">
                        <a:buFont typeface="Arial" panose="020B0604020202020204" pitchFamily="34" charset="0"/>
                        <a:buChar char="•"/>
                      </a:pPr>
                      <a:r>
                        <a:rPr lang="en-US" sz="1600" dirty="0" err="1" smtClean="0"/>
                        <a:t>Meck</a:t>
                      </a:r>
                      <a:r>
                        <a:rPr lang="en-US" sz="1600" dirty="0" smtClean="0"/>
                        <a:t> County Community Food Assessment Phase 2</a:t>
                      </a:r>
                    </a:p>
                    <a:p>
                      <a:pPr marL="285750" indent="-285750">
                        <a:buFont typeface="Arial" panose="020B0604020202020204" pitchFamily="34" charset="0"/>
                        <a:buChar char="•"/>
                      </a:pPr>
                      <a:r>
                        <a:rPr lang="en-US" sz="1600" dirty="0" smtClean="0"/>
                        <a:t>Mobile Farmers’ Markets’ Advocacy</a:t>
                      </a:r>
                    </a:p>
                    <a:p>
                      <a:pPr marL="285750" indent="-285750">
                        <a:buFont typeface="Arial" panose="020B0604020202020204" pitchFamily="34" charset="0"/>
                        <a:buChar char="•"/>
                      </a:pPr>
                      <a:r>
                        <a:rPr lang="en-US" sz="1600" dirty="0" smtClean="0"/>
                        <a:t>West End Food Assessment</a:t>
                      </a:r>
                      <a:endParaRPr lang="en-US" sz="1600" dirty="0"/>
                    </a:p>
                  </a:txBody>
                  <a:tcPr/>
                </a:tc>
              </a:tr>
              <a:tr h="370840">
                <a:tc>
                  <a:txBody>
                    <a:bodyPr/>
                    <a:lstStyle/>
                    <a:p>
                      <a:pPr algn="ctr"/>
                      <a:r>
                        <a:rPr lang="en-US" sz="2000" b="1" dirty="0" smtClean="0"/>
                        <a:t>2012</a:t>
                      </a:r>
                      <a:endParaRPr lang="en-US" sz="2000" b="1" dirty="0"/>
                    </a:p>
                  </a:txBody>
                  <a:tcPr/>
                </a:tc>
                <a:tc>
                  <a:txBody>
                    <a:bodyPr/>
                    <a:lstStyle/>
                    <a:p>
                      <a:pPr marL="285750" indent="-285750">
                        <a:buFont typeface="Arial" panose="020B0604020202020204" pitchFamily="34" charset="0"/>
                        <a:buChar char="•"/>
                      </a:pPr>
                      <a:r>
                        <a:rPr lang="en-US" sz="1600" dirty="0" smtClean="0"/>
                        <a:t>Formed Experts’ Panel</a:t>
                      </a:r>
                    </a:p>
                    <a:p>
                      <a:pPr marL="285750" indent="-285750">
                        <a:buFont typeface="Arial" panose="020B0604020202020204" pitchFamily="34" charset="0"/>
                        <a:buChar char="•"/>
                      </a:pPr>
                      <a:r>
                        <a:rPr lang="en-US" sz="1600" dirty="0" smtClean="0"/>
                        <a:t>CATS Transit Center Fruit Stand with Friendship Gardens</a:t>
                      </a:r>
                    </a:p>
                    <a:p>
                      <a:pPr marL="285750" indent="-285750">
                        <a:buFont typeface="Arial" panose="020B0604020202020204" pitchFamily="34" charset="0"/>
                        <a:buChar char="•"/>
                      </a:pPr>
                      <a:r>
                        <a:rPr lang="en-US" sz="1600" dirty="0" smtClean="0"/>
                        <a:t>CONNECT Our Future Regional Plan</a:t>
                      </a:r>
                    </a:p>
                    <a:p>
                      <a:pPr marL="285750" indent="-285750">
                        <a:buFont typeface="Arial" panose="020B0604020202020204" pitchFamily="34" charset="0"/>
                        <a:buChar char="•"/>
                      </a:pPr>
                      <a:r>
                        <a:rPr lang="en-US" sz="1600" dirty="0" smtClean="0"/>
                        <a:t>Public roundtable “Local Foods as a Business Development Tool”</a:t>
                      </a:r>
                    </a:p>
                    <a:p>
                      <a:pPr marL="285750" indent="-285750">
                        <a:buFont typeface="Arial" panose="020B0604020202020204" pitchFamily="34" charset="0"/>
                        <a:buChar char="•"/>
                      </a:pPr>
                      <a:r>
                        <a:rPr lang="en-US" sz="1600" dirty="0" smtClean="0"/>
                        <a:t>Webinar “Local Food &amp; Food Policy in </a:t>
                      </a:r>
                      <a:r>
                        <a:rPr lang="en-US" sz="1600" dirty="0" err="1" smtClean="0"/>
                        <a:t>Meck</a:t>
                      </a:r>
                      <a:r>
                        <a:rPr lang="en-US" sz="1600" dirty="0" smtClean="0"/>
                        <a:t>: Primer for Parents”</a:t>
                      </a:r>
                    </a:p>
                    <a:p>
                      <a:pPr marL="285750" indent="-285750">
                        <a:buFont typeface="Arial" panose="020B0604020202020204" pitchFamily="34" charset="0"/>
                        <a:buChar char="•"/>
                      </a:pPr>
                      <a:r>
                        <a:rPr lang="en-US" sz="1600" dirty="0" smtClean="0"/>
                        <a:t>Co-hosted NC Sustainable Local Food Advisory Council</a:t>
                      </a:r>
                    </a:p>
                    <a:p>
                      <a:pPr marL="285750" indent="-285750">
                        <a:buFont typeface="Arial" panose="020B0604020202020204" pitchFamily="34" charset="0"/>
                        <a:buChar char="•"/>
                      </a:pPr>
                      <a:r>
                        <a:rPr lang="en-US" sz="1600" dirty="0" smtClean="0"/>
                        <a:t>Published Mecklenburg Urban Agriculture Guide</a:t>
                      </a:r>
                    </a:p>
                  </a:txBody>
                  <a:tcPr/>
                </a:tc>
              </a:tr>
              <a:tr h="370840">
                <a:tc>
                  <a:txBody>
                    <a:bodyPr/>
                    <a:lstStyle/>
                    <a:p>
                      <a:pPr algn="ctr"/>
                      <a:r>
                        <a:rPr lang="en-US" sz="2000" b="1" dirty="0" smtClean="0"/>
                        <a:t>2013</a:t>
                      </a:r>
                      <a:endParaRPr lang="en-US" sz="2000" b="1" dirty="0"/>
                    </a:p>
                  </a:txBody>
                  <a:tcPr/>
                </a:tc>
                <a:tc>
                  <a:txBody>
                    <a:bodyPr/>
                    <a:lstStyle/>
                    <a:p>
                      <a:pPr marL="285750" indent="-285750">
                        <a:buFont typeface="Arial" panose="020B0604020202020204" pitchFamily="34" charset="0"/>
                        <a:buChar char="•"/>
                      </a:pPr>
                      <a:r>
                        <a:rPr lang="en-US" sz="1600" dirty="0" smtClean="0"/>
                        <a:t>Burt’s Bees Grant to form the Charlotte School Garden Coalition</a:t>
                      </a:r>
                    </a:p>
                    <a:p>
                      <a:pPr marL="285750" indent="-285750">
                        <a:buFont typeface="Arial" panose="020B0604020202020204" pitchFamily="34" charset="0"/>
                        <a:buChar char="•"/>
                      </a:pPr>
                      <a:r>
                        <a:rPr lang="en-US" sz="1600" dirty="0" smtClean="0"/>
                        <a:t>Participated in Funds to Farms</a:t>
                      </a:r>
                    </a:p>
                    <a:p>
                      <a:pPr marL="285750" indent="-285750">
                        <a:buFont typeface="Arial" panose="020B0604020202020204" pitchFamily="34" charset="0"/>
                        <a:buChar char="•"/>
                      </a:pPr>
                      <a:r>
                        <a:rPr lang="en-US" sz="1600" dirty="0" smtClean="0"/>
                        <a:t>Charlotte City Council Economic Development </a:t>
                      </a:r>
                    </a:p>
                    <a:p>
                      <a:pPr marL="285750" indent="-285750">
                        <a:buFont typeface="Arial" panose="020B0604020202020204" pitchFamily="34" charset="0"/>
                        <a:buChar char="•"/>
                      </a:pPr>
                      <a:r>
                        <a:rPr lang="en-US" sz="1600" dirty="0" smtClean="0"/>
                        <a:t>On Community Leadership Council of Toxic-Free NC</a:t>
                      </a:r>
                    </a:p>
                    <a:p>
                      <a:pPr marL="285750" indent="-285750">
                        <a:buFont typeface="Arial" panose="020B0604020202020204" pitchFamily="34" charset="0"/>
                        <a:buChar char="•"/>
                      </a:pPr>
                      <a:r>
                        <a:rPr lang="en-US" sz="1600" dirty="0" smtClean="0"/>
                        <a:t>Bank of America Environmental Group</a:t>
                      </a:r>
                    </a:p>
                    <a:p>
                      <a:pPr marL="285750" indent="-285750">
                        <a:buFont typeface="Arial" panose="020B0604020202020204" pitchFamily="34" charset="0"/>
                        <a:buChar char="•"/>
                      </a:pPr>
                      <a:r>
                        <a:rPr lang="en-US" sz="1600" dirty="0" smtClean="0"/>
                        <a:t>Self Help Credit Union Open Meeting: Healthy Food Financing </a:t>
                      </a:r>
                      <a:endParaRPr lang="en-US" sz="1600" dirty="0"/>
                    </a:p>
                  </a:txBody>
                  <a:tcPr/>
                </a:tc>
              </a:tr>
            </a:tbl>
          </a:graphicData>
        </a:graphic>
      </p:graphicFrame>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5D7FF1C8-5037-4C9D-9DE2-C3BED40CCC44}" type="slidenum">
              <a:rPr lang="en-US" smtClean="0"/>
              <a:pPr/>
              <a:t>28</a:t>
            </a:fld>
            <a:endParaRPr lang="en-US"/>
          </a:p>
        </p:txBody>
      </p:sp>
    </p:spTree>
    <p:extLst>
      <p:ext uri="{BB962C8B-B14F-4D97-AF65-F5344CB8AC3E}">
        <p14:creationId xmlns:p14="http://schemas.microsoft.com/office/powerpoint/2010/main" val="42328425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30" y="13648"/>
            <a:ext cx="9030269" cy="792162"/>
          </a:xfrm>
        </p:spPr>
        <p:txBody>
          <a:bodyPr>
            <a:normAutofit fontScale="90000"/>
          </a:bodyPr>
          <a:lstStyle/>
          <a:p>
            <a:r>
              <a:rPr lang="en-US" dirty="0" smtClean="0"/>
              <a:t>CMFPC History &amp; Accomplishments (</a:t>
            </a:r>
            <a:r>
              <a:rPr lang="en-US" dirty="0" err="1" smtClean="0"/>
              <a:t>cont</a:t>
            </a:r>
            <a:r>
              <a:rPr lang="en-US" dirty="0" smtClean="0"/>
              <a:t>)</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054502866"/>
              </p:ext>
            </p:extLst>
          </p:nvPr>
        </p:nvGraphicFramePr>
        <p:xfrm>
          <a:off x="469900" y="1290955"/>
          <a:ext cx="8229600" cy="5430520"/>
        </p:xfrm>
        <a:graphic>
          <a:graphicData uri="http://schemas.openxmlformats.org/drawingml/2006/table">
            <a:tbl>
              <a:tblPr firstRow="1" bandRow="1">
                <a:tableStyleId>{5C22544A-7EE6-4342-B048-85BDC9FD1C3A}</a:tableStyleId>
              </a:tblPr>
              <a:tblGrid>
                <a:gridCol w="1295400"/>
                <a:gridCol w="6934200"/>
              </a:tblGrid>
              <a:tr h="370840">
                <a:tc>
                  <a:txBody>
                    <a:bodyPr/>
                    <a:lstStyle/>
                    <a:p>
                      <a:pPr algn="ctr"/>
                      <a:r>
                        <a:rPr lang="en-US" sz="1600" b="1" dirty="0" smtClean="0"/>
                        <a:t>Year</a:t>
                      </a:r>
                      <a:endParaRPr lang="en-US" sz="1600" b="1" dirty="0"/>
                    </a:p>
                  </a:txBody>
                  <a:tcPr/>
                </a:tc>
                <a:tc>
                  <a:txBody>
                    <a:bodyPr/>
                    <a:lstStyle/>
                    <a:p>
                      <a:r>
                        <a:rPr lang="en-US" sz="1600" dirty="0" smtClean="0"/>
                        <a:t>Notable</a:t>
                      </a:r>
                      <a:r>
                        <a:rPr lang="en-US" sz="1600" baseline="0" dirty="0" smtClean="0"/>
                        <a:t> Achievement</a:t>
                      </a:r>
                      <a:endParaRPr lang="en-US" sz="1600" dirty="0"/>
                    </a:p>
                  </a:txBody>
                  <a:tcPr/>
                </a:tc>
              </a:tr>
              <a:tr h="370840">
                <a:tc>
                  <a:txBody>
                    <a:bodyPr/>
                    <a:lstStyle/>
                    <a:p>
                      <a:pPr algn="ctr"/>
                      <a:r>
                        <a:rPr lang="en-US" sz="2000" b="1" dirty="0" smtClean="0"/>
                        <a:t>2014</a:t>
                      </a:r>
                      <a:endParaRPr lang="en-US" sz="2000" b="1" dirty="0"/>
                    </a:p>
                  </a:txBody>
                  <a:tcPr/>
                </a:tc>
                <a:tc>
                  <a:txBody>
                    <a:bodyPr/>
                    <a:lstStyle/>
                    <a:p>
                      <a:pPr marL="285750" indent="-285750">
                        <a:buFont typeface="Arial" panose="020B0604020202020204" pitchFamily="34" charset="0"/>
                        <a:buChar char="•"/>
                      </a:pPr>
                      <a:r>
                        <a:rPr lang="en-US" sz="1600" dirty="0" smtClean="0"/>
                        <a:t>Advised on City Mobile Markets Policy</a:t>
                      </a:r>
                    </a:p>
                    <a:p>
                      <a:pPr marL="285750" indent="-285750">
                        <a:buFont typeface="Arial" panose="020B0604020202020204" pitchFamily="34" charset="0"/>
                        <a:buChar char="•"/>
                      </a:pPr>
                      <a:r>
                        <a:rPr lang="en-US" sz="1600" dirty="0" smtClean="0"/>
                        <a:t>Presentations to Health Dept, City Staff</a:t>
                      </a:r>
                    </a:p>
                    <a:p>
                      <a:pPr marL="285750" indent="-285750">
                        <a:buFont typeface="Arial" panose="020B0604020202020204" pitchFamily="34" charset="0"/>
                        <a:buChar char="•"/>
                      </a:pPr>
                      <a:r>
                        <a:rPr lang="en-US" sz="1600" dirty="0" smtClean="0"/>
                        <a:t>Helped shape state-wide FPC network</a:t>
                      </a:r>
                    </a:p>
                    <a:p>
                      <a:pPr marL="285750" indent="-285750">
                        <a:buFont typeface="Arial" panose="020B0604020202020204" pitchFamily="34" charset="0"/>
                        <a:buChar char="•"/>
                      </a:pPr>
                      <a:r>
                        <a:rPr lang="en-US" sz="1600" dirty="0" smtClean="0"/>
                        <a:t>Launched CMFPC Membership Program</a:t>
                      </a:r>
                    </a:p>
                    <a:p>
                      <a:pPr marL="285750" indent="-285750">
                        <a:buFont typeface="Arial" panose="020B0604020202020204" pitchFamily="34" charset="0"/>
                        <a:buChar char="•"/>
                      </a:pPr>
                      <a:r>
                        <a:rPr lang="en-US" sz="1600" dirty="0" smtClean="0"/>
                        <a:t>White Paper: Food Insecurity</a:t>
                      </a:r>
                    </a:p>
                    <a:p>
                      <a:pPr marL="285750" indent="-285750">
                        <a:buFont typeface="Arial" panose="020B0604020202020204" pitchFamily="34" charset="0"/>
                        <a:buChar char="•"/>
                      </a:pPr>
                      <a:r>
                        <a:rPr lang="en-US" sz="1600" dirty="0" smtClean="0"/>
                        <a:t>Outreach &amp; Community Building</a:t>
                      </a:r>
                    </a:p>
                    <a:p>
                      <a:pPr marL="285750" indent="-285750">
                        <a:buFont typeface="Arial" panose="020B0604020202020204" pitchFamily="34" charset="0"/>
                        <a:buChar char="•"/>
                      </a:pPr>
                      <a:r>
                        <a:rPr lang="en-US" sz="1600" dirty="0" smtClean="0"/>
                        <a:t>Healthy Kids, Healthy Families program in 5 CMS schools </a:t>
                      </a:r>
                    </a:p>
                    <a:p>
                      <a:pPr marL="285750" indent="-285750">
                        <a:buFont typeface="Arial" panose="020B0604020202020204" pitchFamily="34" charset="0"/>
                        <a:buChar char="•"/>
                      </a:pPr>
                      <a:r>
                        <a:rPr lang="en-US" sz="1600" dirty="0" smtClean="0"/>
                        <a:t>Secured first FoodCorps Service Member in region</a:t>
                      </a:r>
                    </a:p>
                    <a:p>
                      <a:pPr marL="285750" indent="-285750">
                        <a:buFont typeface="Arial" panose="020B0604020202020204" pitchFamily="34" charset="0"/>
                        <a:buChar char="•"/>
                      </a:pPr>
                      <a:r>
                        <a:rPr lang="en-US" sz="1600" dirty="0" smtClean="0"/>
                        <a:t>Local Food Entrepreneurs Forum</a:t>
                      </a:r>
                    </a:p>
                    <a:p>
                      <a:pPr marL="285750" indent="-285750">
                        <a:buFont typeface="Arial" panose="020B0604020202020204" pitchFamily="34" charset="0"/>
                        <a:buChar char="•"/>
                      </a:pPr>
                      <a:r>
                        <a:rPr lang="en-US" sz="1600" dirty="0" smtClean="0"/>
                        <a:t>Partnered with Queen City Forward on Innovation Challenge FOOD </a:t>
                      </a:r>
                    </a:p>
                    <a:p>
                      <a:pPr marL="285750" indent="-285750">
                        <a:buFont typeface="Arial" panose="020B0604020202020204" pitchFamily="34" charset="0"/>
                        <a:buChar char="•"/>
                      </a:pPr>
                      <a:r>
                        <a:rPr lang="en-US" sz="1600" dirty="0" smtClean="0"/>
                        <a:t>Partnered with AARP on Hunger Forum</a:t>
                      </a:r>
                    </a:p>
                    <a:p>
                      <a:pPr marL="285750" indent="-285750">
                        <a:buFont typeface="Arial" panose="020B0604020202020204" pitchFamily="34" charset="0"/>
                        <a:buChar char="•"/>
                      </a:pPr>
                      <a:r>
                        <a:rPr lang="en-US" sz="1600" dirty="0" smtClean="0"/>
                        <a:t>2014 Food Day event</a:t>
                      </a:r>
                    </a:p>
                  </a:txBody>
                  <a:tcPr/>
                </a:tc>
              </a:tr>
              <a:tr h="370840">
                <a:tc>
                  <a:txBody>
                    <a:bodyPr/>
                    <a:lstStyle/>
                    <a:p>
                      <a:pPr algn="ctr"/>
                      <a:r>
                        <a:rPr lang="en-US" sz="2000" b="1" dirty="0" smtClean="0"/>
                        <a:t>2015</a:t>
                      </a:r>
                      <a:endParaRPr lang="en-US" sz="2000" b="1" dirty="0"/>
                    </a:p>
                  </a:txBody>
                  <a:tcPr/>
                </a:tc>
                <a:tc>
                  <a:txBody>
                    <a:bodyPr/>
                    <a:lstStyle/>
                    <a:p>
                      <a:pPr marL="285750" indent="-285750">
                        <a:buFont typeface="Arial" panose="020B0604020202020204" pitchFamily="34" charset="0"/>
                        <a:buChar char="•"/>
                      </a:pPr>
                      <a:r>
                        <a:rPr lang="en-US" sz="1600" dirty="0" smtClean="0"/>
                        <a:t>2015 Food Day event</a:t>
                      </a:r>
                    </a:p>
                    <a:p>
                      <a:pPr marL="285750" indent="-285750">
                        <a:buFont typeface="Arial" panose="020B0604020202020204" pitchFamily="34" charset="0"/>
                        <a:buChar char="•"/>
                      </a:pPr>
                      <a:r>
                        <a:rPr lang="en-US" sz="1600" dirty="0" smtClean="0"/>
                        <a:t>Connected</a:t>
                      </a:r>
                      <a:r>
                        <a:rPr lang="en-US" sz="1600" baseline="0" dirty="0" smtClean="0"/>
                        <a:t> </a:t>
                      </a:r>
                      <a:r>
                        <a:rPr lang="en-US" sz="1600" dirty="0" smtClean="0"/>
                        <a:t>CMC Northeast to help establish an onsite Farmer’s Market</a:t>
                      </a:r>
                    </a:p>
                    <a:p>
                      <a:pPr marL="285750" indent="-285750">
                        <a:buFont typeface="Arial" panose="020B0604020202020204" pitchFamily="34" charset="0"/>
                        <a:buChar char="•"/>
                      </a:pPr>
                      <a:r>
                        <a:rPr lang="en-US" sz="1600" dirty="0" smtClean="0"/>
                        <a:t>Second </a:t>
                      </a:r>
                      <a:r>
                        <a:rPr lang="en-US" sz="1600" dirty="0" err="1" smtClean="0"/>
                        <a:t>FoodCorps</a:t>
                      </a:r>
                      <a:r>
                        <a:rPr lang="en-US" sz="1600" dirty="0" smtClean="0"/>
                        <a:t> Service member began</a:t>
                      </a:r>
                      <a:r>
                        <a:rPr lang="en-US" sz="1600" baseline="0" dirty="0" smtClean="0"/>
                        <a:t> service year</a:t>
                      </a:r>
                    </a:p>
                    <a:p>
                      <a:pPr marL="285750" indent="-285750">
                        <a:buFont typeface="Arial" panose="020B0604020202020204" pitchFamily="34" charset="0"/>
                        <a:buChar char="•"/>
                      </a:pPr>
                      <a:r>
                        <a:rPr lang="en-US" sz="1600" baseline="0" dirty="0" smtClean="0"/>
                        <a:t>GAP certification of the </a:t>
                      </a:r>
                      <a:r>
                        <a:rPr lang="en-US" sz="1600" baseline="0" dirty="0" err="1" smtClean="0"/>
                        <a:t>Garinger</a:t>
                      </a:r>
                      <a:r>
                        <a:rPr lang="en-US" sz="1600" baseline="0" dirty="0" smtClean="0"/>
                        <a:t> High School Urban Farm begins</a:t>
                      </a:r>
                    </a:p>
                    <a:p>
                      <a:pPr marL="285750" indent="-285750">
                        <a:buFont typeface="Arial" panose="020B0604020202020204" pitchFamily="34" charset="0"/>
                        <a:buChar char="•"/>
                      </a:pPr>
                      <a:r>
                        <a:rPr lang="en-US" sz="1600" baseline="0" dirty="0" smtClean="0"/>
                        <a:t>Teacher workshops on cooking with students</a:t>
                      </a:r>
                    </a:p>
                    <a:p>
                      <a:pPr marL="285750" indent="-285750">
                        <a:buFont typeface="Arial" panose="020B0604020202020204" pitchFamily="34" charset="0"/>
                        <a:buChar char="•"/>
                      </a:pPr>
                      <a:r>
                        <a:rPr lang="en-US" sz="1600" baseline="0" dirty="0" smtClean="0"/>
                        <a:t>Presentations to community groups</a:t>
                      </a:r>
                    </a:p>
                    <a:p>
                      <a:pPr marL="285750" indent="-285750">
                        <a:buFont typeface="Arial" panose="020B0604020202020204" pitchFamily="34" charset="0"/>
                        <a:buChar char="•"/>
                      </a:pPr>
                      <a:r>
                        <a:rPr lang="en-US" sz="1600" baseline="0" dirty="0" smtClean="0"/>
                        <a:t>Queen City Forward THINKPLENTY</a:t>
                      </a:r>
                      <a:endParaRPr lang="en-US" sz="1600" dirty="0" smtClean="0"/>
                    </a:p>
                    <a:p>
                      <a:pPr marL="285750" indent="-285750">
                        <a:buFont typeface="Arial" panose="020B0604020202020204" pitchFamily="34" charset="0"/>
                        <a:buChar char="•"/>
                      </a:pPr>
                      <a:r>
                        <a:rPr lang="en-US" sz="1600" dirty="0" smtClean="0"/>
                        <a:t>State of the Plate food assessment &amp; Action Council</a:t>
                      </a:r>
                      <a:endParaRPr lang="en-US" sz="1600" dirty="0"/>
                    </a:p>
                  </a:txBody>
                  <a:tcPr/>
                </a:tc>
              </a:tr>
            </a:tbl>
          </a:graphicData>
        </a:graphic>
      </p:graphicFrame>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5D7FF1C8-5037-4C9D-9DE2-C3BED40CCC44}" type="slidenum">
              <a:rPr lang="en-US" smtClean="0"/>
              <a:pPr/>
              <a:t>29</a:t>
            </a:fld>
            <a:endParaRPr lang="en-US"/>
          </a:p>
        </p:txBody>
      </p:sp>
    </p:spTree>
    <p:extLst>
      <p:ext uri="{BB962C8B-B14F-4D97-AF65-F5344CB8AC3E}">
        <p14:creationId xmlns:p14="http://schemas.microsoft.com/office/powerpoint/2010/main" val="17292799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 Take-</a:t>
            </a:r>
            <a:r>
              <a:rPr lang="en-US" smtClean="0"/>
              <a:t>Aways</a:t>
            </a:r>
            <a:endParaRPr lang="en-US"/>
          </a:p>
        </p:txBody>
      </p:sp>
      <p:sp>
        <p:nvSpPr>
          <p:cNvPr id="3" name="Content Placeholder 2"/>
          <p:cNvSpPr>
            <a:spLocks noGrp="1"/>
          </p:cNvSpPr>
          <p:nvPr>
            <p:ph idx="1"/>
          </p:nvPr>
        </p:nvSpPr>
        <p:spPr>
          <a:xfrm>
            <a:off x="457200" y="1600200"/>
            <a:ext cx="8229600" cy="4525963"/>
          </a:xfrm>
        </p:spPr>
        <p:txBody>
          <a:bodyPr/>
          <a:lstStyle/>
          <a:p>
            <a:r>
              <a:rPr lang="en-US" dirty="0"/>
              <a:t>Food councils are </a:t>
            </a:r>
            <a:r>
              <a:rPr lang="en-US" dirty="0" smtClean="0"/>
              <a:t>examples </a:t>
            </a:r>
            <a:r>
              <a:rPr lang="en-US" dirty="0"/>
              <a:t>of the importance, opportunity and benefits of </a:t>
            </a:r>
            <a:r>
              <a:rPr lang="en-US" b="1" dirty="0"/>
              <a:t>cross-sector collaborations</a:t>
            </a:r>
            <a:r>
              <a:rPr lang="en-US" dirty="0"/>
              <a:t>.</a:t>
            </a:r>
          </a:p>
          <a:p>
            <a:r>
              <a:rPr lang="en-US" b="1" dirty="0" smtClean="0"/>
              <a:t>Best Practices </a:t>
            </a:r>
            <a:r>
              <a:rPr lang="en-US" dirty="0" smtClean="0"/>
              <a:t>for Food Councils – 5 years in:</a:t>
            </a:r>
          </a:p>
          <a:p>
            <a:pPr lvl="1"/>
            <a:r>
              <a:rPr lang="en-US" u="sng" dirty="0" smtClean="0"/>
              <a:t>Diversified leadership </a:t>
            </a:r>
            <a:r>
              <a:rPr lang="en-US" dirty="0" smtClean="0"/>
              <a:t>is essential for </a:t>
            </a:r>
            <a:r>
              <a:rPr lang="en-US" dirty="0"/>
              <a:t>a sustainable food </a:t>
            </a:r>
            <a:r>
              <a:rPr lang="en-US" dirty="0" smtClean="0"/>
              <a:t>council.</a:t>
            </a:r>
          </a:p>
          <a:p>
            <a:pPr lvl="1"/>
            <a:r>
              <a:rPr lang="en-US" dirty="0"/>
              <a:t>Food council best practices include having </a:t>
            </a:r>
            <a:r>
              <a:rPr lang="en-US" u="sng" dirty="0"/>
              <a:t>at least part time paid</a:t>
            </a:r>
            <a:r>
              <a:rPr lang="en-US" dirty="0"/>
              <a:t> </a:t>
            </a:r>
            <a:r>
              <a:rPr lang="en-US" u="sng" dirty="0"/>
              <a:t>coordination</a:t>
            </a:r>
            <a:r>
              <a:rPr lang="en-US" dirty="0" smtClean="0"/>
              <a:t>.</a:t>
            </a:r>
            <a:endParaRPr lang="en-US" dirty="0"/>
          </a:p>
          <a:p>
            <a:r>
              <a:rPr lang="en-US" b="1" dirty="0"/>
              <a:t>Intentional networking as successful </a:t>
            </a:r>
            <a:r>
              <a:rPr lang="en-US" b="1" dirty="0" smtClean="0"/>
              <a:t>action: </a:t>
            </a:r>
            <a:r>
              <a:rPr lang="en-US" dirty="0" smtClean="0"/>
              <a:t>Successful food </a:t>
            </a:r>
            <a:r>
              <a:rPr lang="en-US" dirty="0"/>
              <a:t>councils </a:t>
            </a:r>
            <a:r>
              <a:rPr lang="en-US" dirty="0" smtClean="0"/>
              <a:t>create and enliven a space </a:t>
            </a:r>
            <a:r>
              <a:rPr lang="en-US" dirty="0"/>
              <a:t>for </a:t>
            </a:r>
            <a:r>
              <a:rPr lang="en-US" dirty="0" smtClean="0"/>
              <a:t>collaboration. (And </a:t>
            </a:r>
            <a:r>
              <a:rPr lang="en-US" dirty="0"/>
              <a:t>sometimes </a:t>
            </a:r>
            <a:r>
              <a:rPr lang="en-US" dirty="0" smtClean="0"/>
              <a:t>food councils take action).</a:t>
            </a:r>
            <a:endParaRPr lang="en-US" dirty="0"/>
          </a:p>
          <a:p>
            <a:endParaRPr lang="en-US" b="1" dirty="0"/>
          </a:p>
        </p:txBody>
      </p:sp>
    </p:spTree>
    <p:extLst>
      <p:ext uri="{BB962C8B-B14F-4D97-AF65-F5344CB8AC3E}">
        <p14:creationId xmlns:p14="http://schemas.microsoft.com/office/powerpoint/2010/main" val="13825554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
        <p:nvSpPr>
          <p:cNvPr id="5" name="Rectangle 4"/>
          <p:cNvSpPr/>
          <p:nvPr/>
        </p:nvSpPr>
        <p:spPr>
          <a:xfrm>
            <a:off x="1657350" y="2800351"/>
            <a:ext cx="6915150" cy="507831"/>
          </a:xfrm>
          <a:prstGeom prst="rect">
            <a:avLst/>
          </a:prstGeom>
        </p:spPr>
        <p:txBody>
          <a:bodyPr wrap="square">
            <a:spAutoFit/>
          </a:bodyPr>
          <a:lstStyle/>
          <a:p>
            <a:endParaRPr lang="en-US" sz="2700" dirty="0">
              <a:solidFill>
                <a:prstClr val="white"/>
              </a:solidFill>
              <a:effectLst>
                <a:outerShdw blurRad="38100" dist="38100" dir="2700000" algn="tl">
                  <a:srgbClr val="000000">
                    <a:alpha val="43137"/>
                  </a:srgbClr>
                </a:outerShdw>
              </a:effectLst>
              <a:latin typeface="Georgia" pitchFamily="18" charset="0"/>
            </a:endParaRPr>
          </a:p>
        </p:txBody>
      </p:sp>
      <p:sp>
        <p:nvSpPr>
          <p:cNvPr id="10" name="Rectangle 9"/>
          <p:cNvSpPr/>
          <p:nvPr/>
        </p:nvSpPr>
        <p:spPr>
          <a:xfrm>
            <a:off x="1657350" y="1162185"/>
            <a:ext cx="6915150" cy="1292662"/>
          </a:xfrm>
          <a:prstGeom prst="rect">
            <a:avLst/>
          </a:prstGeom>
        </p:spPr>
        <p:txBody>
          <a:bodyPr wrap="square">
            <a:spAutoFit/>
          </a:bodyPr>
          <a:lstStyle/>
          <a:p>
            <a:r>
              <a:rPr lang="en-US" dirty="0">
                <a:solidFill>
                  <a:prstClr val="white"/>
                </a:solidFill>
                <a:effectLst>
                  <a:outerShdw blurRad="38100" dist="38100" dir="2700000" algn="tl">
                    <a:srgbClr val="000000">
                      <a:alpha val="43137"/>
                    </a:srgbClr>
                  </a:outerShdw>
                </a:effectLst>
                <a:latin typeface="Georgia" pitchFamily="18" charset="0"/>
              </a:rPr>
              <a:t>Thursday December 3rd, 2015</a:t>
            </a:r>
          </a:p>
          <a:p>
            <a:r>
              <a:rPr lang="en-US" dirty="0" err="1">
                <a:solidFill>
                  <a:prstClr val="white"/>
                </a:solidFill>
                <a:effectLst>
                  <a:outerShdw blurRad="38100" dist="38100" dir="2700000" algn="tl">
                    <a:srgbClr val="000000">
                      <a:alpha val="43137"/>
                    </a:srgbClr>
                  </a:outerShdw>
                </a:effectLst>
                <a:latin typeface="Georgia" pitchFamily="18" charset="0"/>
              </a:rPr>
              <a:t>Centralina</a:t>
            </a:r>
            <a:r>
              <a:rPr lang="en-US" dirty="0">
                <a:solidFill>
                  <a:prstClr val="white"/>
                </a:solidFill>
                <a:effectLst>
                  <a:outerShdw blurRad="38100" dist="38100" dir="2700000" algn="tl">
                    <a:srgbClr val="000000">
                      <a:alpha val="43137"/>
                    </a:srgbClr>
                  </a:outerShdw>
                </a:effectLst>
                <a:latin typeface="Georgia" pitchFamily="18" charset="0"/>
              </a:rPr>
              <a:t> Council of Governments</a:t>
            </a:r>
          </a:p>
          <a:p>
            <a:endParaRPr lang="en-US" sz="1500" dirty="0">
              <a:solidFill>
                <a:prstClr val="white"/>
              </a:solidFill>
              <a:effectLst>
                <a:outerShdw blurRad="38100" dist="38100" dir="2700000" algn="tl">
                  <a:srgbClr val="000000">
                    <a:alpha val="43137"/>
                  </a:srgbClr>
                </a:outerShdw>
              </a:effectLst>
              <a:latin typeface="Georgia" pitchFamily="18" charset="0"/>
            </a:endParaRPr>
          </a:p>
          <a:p>
            <a:r>
              <a:rPr lang="en-US" sz="2700" dirty="0">
                <a:solidFill>
                  <a:prstClr val="white"/>
                </a:solidFill>
                <a:effectLst>
                  <a:outerShdw blurRad="38100" dist="38100" dir="2700000" algn="tl">
                    <a:srgbClr val="000000">
                      <a:alpha val="43137"/>
                    </a:srgbClr>
                  </a:outerShdw>
                </a:effectLst>
                <a:latin typeface="Georgia" pitchFamily="18" charset="0"/>
              </a:rPr>
              <a:t>Cabarrus County Farm &amp; Food Council</a:t>
            </a:r>
          </a:p>
        </p:txBody>
      </p:sp>
      <p:sp>
        <p:nvSpPr>
          <p:cNvPr id="11" name="TextBox 10"/>
          <p:cNvSpPr txBox="1"/>
          <p:nvPr/>
        </p:nvSpPr>
        <p:spPr>
          <a:xfrm>
            <a:off x="1771650" y="4457701"/>
            <a:ext cx="5017376" cy="1477328"/>
          </a:xfrm>
          <a:prstGeom prst="rect">
            <a:avLst/>
          </a:prstGeom>
          <a:noFill/>
        </p:spPr>
        <p:txBody>
          <a:bodyPr wrap="square" rtlCol="0">
            <a:spAutoFit/>
          </a:bodyPr>
          <a:lstStyle/>
          <a:p>
            <a:pPr eaLnBrk="0" hangingPunct="0">
              <a:defRPr/>
            </a:pPr>
            <a:r>
              <a:rPr lang="en-US" dirty="0">
                <a:solidFill>
                  <a:prstClr val="white"/>
                </a:solidFill>
                <a:effectLst>
                  <a:outerShdw blurRad="38100" dist="38100" dir="2700000" algn="tl">
                    <a:srgbClr val="000000">
                      <a:alpha val="43137"/>
                    </a:srgbClr>
                  </a:outerShdw>
                </a:effectLst>
                <a:latin typeface="Georgia" pitchFamily="18" charset="0"/>
              </a:rPr>
              <a:t>Aaron Newton</a:t>
            </a:r>
          </a:p>
          <a:p>
            <a:pPr eaLnBrk="0" hangingPunct="0">
              <a:defRPr/>
            </a:pPr>
            <a:r>
              <a:rPr lang="en-US" dirty="0">
                <a:solidFill>
                  <a:prstClr val="white"/>
                </a:solidFill>
                <a:effectLst>
                  <a:outerShdw blurRad="38100" dist="38100" dir="2700000" algn="tl">
                    <a:srgbClr val="000000">
                      <a:alpha val="43137"/>
                    </a:srgbClr>
                  </a:outerShdw>
                </a:effectLst>
                <a:latin typeface="Georgia" pitchFamily="18" charset="0"/>
              </a:rPr>
              <a:t>Carolina Farm Stewardship Association </a:t>
            </a:r>
          </a:p>
          <a:p>
            <a:pPr eaLnBrk="0" hangingPunct="0">
              <a:defRPr/>
            </a:pPr>
            <a:r>
              <a:rPr lang="en-US" dirty="0">
                <a:solidFill>
                  <a:prstClr val="white"/>
                </a:solidFill>
                <a:effectLst>
                  <a:outerShdw blurRad="38100" dist="38100" dir="2700000" algn="tl">
                    <a:srgbClr val="000000">
                      <a:alpha val="43137"/>
                    </a:srgbClr>
                  </a:outerShdw>
                </a:effectLst>
                <a:latin typeface="Georgia" pitchFamily="18" charset="0"/>
              </a:rPr>
              <a:t>aaron@carolinafarmstewards.org</a:t>
            </a:r>
          </a:p>
          <a:p>
            <a:pPr eaLnBrk="0" hangingPunct="0">
              <a:defRPr/>
            </a:pPr>
            <a:endParaRPr lang="en-US" dirty="0">
              <a:solidFill>
                <a:prstClr val="white"/>
              </a:solidFill>
              <a:effectLst>
                <a:outerShdw blurRad="38100" dist="38100" dir="2700000" algn="tl">
                  <a:srgbClr val="000000">
                    <a:alpha val="43137"/>
                  </a:srgbClr>
                </a:outerShdw>
              </a:effectLst>
              <a:latin typeface="Georgia" pitchFamily="18" charset="0"/>
            </a:endParaRPr>
          </a:p>
          <a:p>
            <a:endParaRPr lang="en-US"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5681663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85900" y="770877"/>
            <a:ext cx="6115050" cy="438582"/>
          </a:xfrm>
          <a:prstGeom prst="rect">
            <a:avLst/>
          </a:prstGeom>
          <a:noFill/>
        </p:spPr>
        <p:txBody>
          <a:bodyPr wrap="square" rtlCol="0">
            <a:spAutoFit/>
          </a:bodyPr>
          <a:lstStyle/>
          <a:p>
            <a:r>
              <a:rPr lang="en-US" sz="2250" b="1" dirty="0">
                <a:solidFill>
                  <a:schemeClr val="accent2"/>
                </a:solidFill>
                <a:effectLst>
                  <a:outerShdw blurRad="38100" dist="38100" dir="2700000" algn="tl">
                    <a:srgbClr val="000000">
                      <a:alpha val="43137"/>
                    </a:srgbClr>
                  </a:outerShdw>
                </a:effectLst>
                <a:latin typeface="Georgia" panose="02040502050405020303" pitchFamily="18" charset="0"/>
              </a:rPr>
              <a:t>Cabarrus County Farm &amp; Food Council</a:t>
            </a:r>
          </a:p>
        </p:txBody>
      </p:sp>
      <p:pic>
        <p:nvPicPr>
          <p:cNvPr id="8" name="Picture 7" descr="C:\_aaron\Local Food System Program Coordinator\Images\Food Policy Council\gina and tina.jpg"/>
          <p:cNvPicPr>
            <a:picLocks noChangeAspect="1"/>
          </p:cNvPicPr>
          <p:nvPr/>
        </p:nvPicPr>
        <p:blipFill>
          <a:blip r:embed="rId3" cstate="print"/>
          <a:srcRect/>
          <a:stretch>
            <a:fillRect/>
          </a:stretch>
        </p:blipFill>
        <p:spPr>
          <a:xfrm>
            <a:off x="1349586" y="1828800"/>
            <a:ext cx="1565064" cy="1028700"/>
          </a:xfrm>
          <a:prstGeom prst="rect">
            <a:avLst/>
          </a:prstGeom>
          <a:noFill/>
          <a:ln>
            <a:noFill/>
          </a:ln>
          <a:effectLst>
            <a:outerShdw dist="139699" dir="2700000" algn="tl">
              <a:srgbClr val="333333">
                <a:alpha val="65000"/>
              </a:srgbClr>
            </a:outerShdw>
          </a:effectLst>
        </p:spPr>
      </p:pic>
      <p:pic>
        <p:nvPicPr>
          <p:cNvPr id="11" name="Picture 10" descr="gina and julie.jpg"/>
          <p:cNvPicPr>
            <a:picLocks noChangeAspect="1"/>
          </p:cNvPicPr>
          <p:nvPr/>
        </p:nvPicPr>
        <p:blipFill>
          <a:blip r:embed="rId4" cstate="print"/>
          <a:stretch>
            <a:fillRect/>
          </a:stretch>
        </p:blipFill>
        <p:spPr>
          <a:xfrm>
            <a:off x="5029200" y="1771650"/>
            <a:ext cx="2743200" cy="1828800"/>
          </a:xfrm>
          <a:prstGeom prst="rect">
            <a:avLst/>
          </a:prstGeom>
          <a:ln>
            <a:noFill/>
          </a:ln>
          <a:effectLst>
            <a:outerShdw blurRad="292100" dist="139700" dir="2700000" algn="tl" rotWithShape="0">
              <a:srgbClr val="333333">
                <a:alpha val="65000"/>
              </a:srgbClr>
            </a:outerShdw>
          </a:effectLst>
        </p:spPr>
      </p:pic>
      <p:pic>
        <p:nvPicPr>
          <p:cNvPr id="12" name="Picture 11" descr="fpc 2.jpg"/>
          <p:cNvPicPr>
            <a:picLocks noChangeAspect="1"/>
          </p:cNvPicPr>
          <p:nvPr/>
        </p:nvPicPr>
        <p:blipFill>
          <a:blip r:embed="rId5" cstate="print"/>
          <a:stretch>
            <a:fillRect/>
          </a:stretch>
        </p:blipFill>
        <p:spPr>
          <a:xfrm>
            <a:off x="3200400" y="2495148"/>
            <a:ext cx="1600200" cy="1105302"/>
          </a:xfrm>
          <a:prstGeom prst="rect">
            <a:avLst/>
          </a:prstGeom>
          <a:ln>
            <a:noFill/>
          </a:ln>
          <a:effectLst>
            <a:outerShdw blurRad="292100" dist="139700" dir="2700000" algn="tl" rotWithShape="0">
              <a:srgbClr val="333333">
                <a:alpha val="65000"/>
              </a:srgbClr>
            </a:outerShdw>
          </a:effectLst>
        </p:spPr>
      </p:pic>
      <p:sp>
        <p:nvSpPr>
          <p:cNvPr id="17" name="Content Placeholder 1"/>
          <p:cNvSpPr txBox="1">
            <a:spLocks/>
          </p:cNvSpPr>
          <p:nvPr/>
        </p:nvSpPr>
        <p:spPr>
          <a:xfrm>
            <a:off x="1371600" y="3657600"/>
            <a:ext cx="6229350" cy="2171700"/>
          </a:xfrm>
          <a:prstGeom prst="rect">
            <a:avLst/>
          </a:prstGeom>
        </p:spPr>
        <p:txBody>
          <a:bodyPr vert="horz">
            <a:normAutofit fontScale="92500" lnSpcReduction="20000"/>
          </a:bodyPr>
          <a:lstStyle/>
          <a:p>
            <a:pPr marL="205740" indent="-205740">
              <a:lnSpc>
                <a:spcPct val="150000"/>
              </a:lnSpc>
              <a:spcBef>
                <a:spcPct val="20000"/>
              </a:spcBef>
              <a:buClr>
                <a:srgbClr val="EF7A24"/>
              </a:buClr>
              <a:buSzPct val="95000"/>
              <a:buFont typeface="Wingdings 2"/>
              <a:buChar char=""/>
              <a:defRPr/>
            </a:pPr>
            <a:r>
              <a:rPr lang="en-US" sz="2100" b="1" dirty="0">
                <a:solidFill>
                  <a:schemeClr val="accent2"/>
                </a:solidFill>
                <a:effectLst>
                  <a:outerShdw blurRad="38100" dist="38100" dir="2700000" algn="tl">
                    <a:srgbClr val="000000">
                      <a:alpha val="43137"/>
                    </a:srgbClr>
                  </a:outerShdw>
                </a:effectLst>
                <a:latin typeface="Georgia" panose="02040502050405020303" pitchFamily="18" charset="0"/>
              </a:rPr>
              <a:t>The group charged with continuous improvement of local food economy revitalization</a:t>
            </a:r>
          </a:p>
          <a:p>
            <a:pPr marL="205740" indent="-205740">
              <a:lnSpc>
                <a:spcPct val="150000"/>
              </a:lnSpc>
              <a:spcBef>
                <a:spcPct val="20000"/>
              </a:spcBef>
              <a:buClr>
                <a:srgbClr val="EF7A24"/>
              </a:buClr>
              <a:buSzPct val="95000"/>
              <a:buFont typeface="Wingdings 2"/>
              <a:buChar char=""/>
              <a:defRPr/>
            </a:pPr>
            <a:r>
              <a:rPr lang="en-US" sz="2100" b="1" dirty="0">
                <a:solidFill>
                  <a:schemeClr val="accent2"/>
                </a:solidFill>
                <a:effectLst>
                  <a:outerShdw blurRad="38100" dist="38100" dir="2700000" algn="tl">
                    <a:srgbClr val="000000">
                      <a:alpha val="43137"/>
                    </a:srgbClr>
                  </a:outerShdw>
                </a:effectLst>
                <a:latin typeface="Georgia" panose="02040502050405020303" pitchFamily="18" charset="0"/>
              </a:rPr>
              <a:t>21 Members holding 3 years terms</a:t>
            </a:r>
          </a:p>
          <a:p>
            <a:pPr marL="205740" indent="-205740">
              <a:lnSpc>
                <a:spcPct val="150000"/>
              </a:lnSpc>
              <a:spcBef>
                <a:spcPct val="20000"/>
              </a:spcBef>
              <a:buClr>
                <a:srgbClr val="EF7A24"/>
              </a:buClr>
              <a:buSzPct val="95000"/>
              <a:buFont typeface="Wingdings 2"/>
              <a:buChar char=""/>
              <a:defRPr/>
            </a:pPr>
            <a:r>
              <a:rPr lang="en-US" sz="2100" b="1" dirty="0">
                <a:solidFill>
                  <a:schemeClr val="accent2"/>
                </a:solidFill>
                <a:effectLst>
                  <a:outerShdw blurRad="38100" dist="38100" dir="2700000" algn="tl">
                    <a:srgbClr val="000000">
                      <a:alpha val="43137"/>
                    </a:srgbClr>
                  </a:outerShdw>
                </a:effectLst>
                <a:latin typeface="Georgia" panose="02040502050405020303" pitchFamily="18" charset="0"/>
              </a:rPr>
              <a:t>Diverse group of stakeholders</a:t>
            </a:r>
          </a:p>
          <a:p>
            <a:pPr marL="205740" indent="-205740">
              <a:spcBef>
                <a:spcPct val="20000"/>
              </a:spcBef>
              <a:buClr>
                <a:srgbClr val="EF7A24"/>
              </a:buClr>
              <a:buSzPct val="95000"/>
              <a:buFont typeface="Wingdings 2"/>
              <a:buChar char=""/>
              <a:defRPr/>
            </a:pPr>
            <a:endParaRPr lang="en-US" sz="2100" b="1" dirty="0">
              <a:solidFill>
                <a:schemeClr val="accent2"/>
              </a:solidFill>
              <a:effectLst>
                <a:outerShdw blurRad="38100" dist="38100" dir="2700000" algn="tl">
                  <a:srgbClr val="000000">
                    <a:alpha val="43137"/>
                  </a:srgbClr>
                </a:outerShdw>
              </a:effectLst>
            </a:endParaRPr>
          </a:p>
          <a:p>
            <a:pPr marL="205740" indent="-205740">
              <a:spcBef>
                <a:spcPct val="20000"/>
              </a:spcBef>
              <a:buClr>
                <a:srgbClr val="EF7A24"/>
              </a:buClr>
              <a:buSzPct val="95000"/>
              <a:buFont typeface="Wingdings 2"/>
              <a:buChar char=""/>
              <a:defRPr/>
            </a:pPr>
            <a:endParaRPr lang="en-US" sz="2100" b="1" dirty="0">
              <a:solidFill>
                <a:schemeClr val="accent2"/>
              </a:solidFill>
              <a:effectLst>
                <a:outerShdw blurRad="38100" dist="38100" dir="2700000" algn="tl">
                  <a:srgbClr val="000000">
                    <a:alpha val="43137"/>
                  </a:srgbClr>
                </a:outerShdw>
              </a:effectLst>
            </a:endParaRPr>
          </a:p>
          <a:p>
            <a:pPr marL="205740" indent="-205740">
              <a:spcBef>
                <a:spcPct val="20000"/>
              </a:spcBef>
              <a:buClr>
                <a:srgbClr val="EF7A24"/>
              </a:buClr>
              <a:buSzPct val="95000"/>
              <a:buFont typeface="Wingdings 2"/>
              <a:buChar char=""/>
              <a:defRPr/>
            </a:pPr>
            <a:endParaRPr lang="en-US" sz="1950" dirty="0">
              <a:solidFill>
                <a:schemeClr val="accent2"/>
              </a:solidFill>
              <a:effectLst>
                <a:outerShdw blurRad="38100" dist="38100" dir="2700000" algn="tl">
                  <a:srgbClr val="000000">
                    <a:alpha val="43137"/>
                  </a:srgbClr>
                </a:outerShdw>
              </a:effectLst>
            </a:endParaRPr>
          </a:p>
        </p:txBody>
      </p:sp>
      <p:pic>
        <p:nvPicPr>
          <p:cNvPr id="13" name="Picture 12" descr="2 color foodLogo.jpeg"/>
          <p:cNvPicPr>
            <a:picLocks noChangeAspect="1"/>
          </p:cNvPicPr>
          <p:nvPr/>
        </p:nvPicPr>
        <p:blipFill>
          <a:blip r:embed="rId6" cstate="print"/>
          <a:stretch>
            <a:fillRect/>
          </a:stretch>
        </p:blipFill>
        <p:spPr>
          <a:xfrm>
            <a:off x="6800850" y="4914900"/>
            <a:ext cx="880110" cy="8001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330507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ef David.jpg"/>
          <p:cNvPicPr>
            <a:picLocks noChangeAspect="1"/>
          </p:cNvPicPr>
          <p:nvPr/>
        </p:nvPicPr>
        <p:blipFill>
          <a:blip r:embed="rId2" cstate="print"/>
          <a:stretch>
            <a:fillRect/>
          </a:stretch>
        </p:blipFill>
        <p:spPr>
          <a:xfrm>
            <a:off x="1016089" y="3262380"/>
            <a:ext cx="2546261" cy="1909696"/>
          </a:xfrm>
          <a:prstGeom prst="rect">
            <a:avLst/>
          </a:prstGeom>
          <a:ln>
            <a:noFill/>
          </a:ln>
          <a:effectLst>
            <a:outerShdw blurRad="292100" dist="139700" dir="2700000" algn="tl" rotWithShape="0">
              <a:srgbClr val="333333">
                <a:alpha val="65000"/>
              </a:srgbClr>
            </a:outerShdw>
          </a:effectLst>
        </p:spPr>
      </p:pic>
      <p:pic>
        <p:nvPicPr>
          <p:cNvPr id="12" name="Picture 1" descr="C:\_aaron\Local Food System Program Coordinator\Images\David Kataja.jpg"/>
          <p:cNvPicPr>
            <a:picLocks noChangeAspect="1" noChangeArrowheads="1"/>
          </p:cNvPicPr>
          <p:nvPr/>
        </p:nvPicPr>
        <p:blipFill>
          <a:blip r:embed="rId3" cstate="print"/>
          <a:srcRect/>
          <a:stretch>
            <a:fillRect/>
          </a:stretch>
        </p:blipFill>
        <p:spPr bwMode="auto">
          <a:xfrm>
            <a:off x="3714750" y="4348312"/>
            <a:ext cx="1943100" cy="1252389"/>
          </a:xfrm>
          <a:prstGeom prst="rect">
            <a:avLst/>
          </a:prstGeom>
          <a:ln>
            <a:noFill/>
          </a:ln>
          <a:effectLst>
            <a:outerShdw blurRad="292100" dist="139700" dir="2700000" algn="tl" rotWithShape="0">
              <a:srgbClr val="333333">
                <a:alpha val="65000"/>
              </a:srgbClr>
            </a:outerShdw>
          </a:effectLst>
        </p:spPr>
      </p:pic>
      <p:pic>
        <p:nvPicPr>
          <p:cNvPr id="14" name="Picture 2" descr="C:\_aaron\Local Food System Program Coordinator\Images\David G.jpg"/>
          <p:cNvPicPr>
            <a:picLocks noChangeAspect="1" noChangeArrowheads="1"/>
          </p:cNvPicPr>
          <p:nvPr/>
        </p:nvPicPr>
        <p:blipFill>
          <a:blip r:embed="rId4" cstate="print"/>
          <a:srcRect/>
          <a:stretch>
            <a:fillRect/>
          </a:stretch>
        </p:blipFill>
        <p:spPr bwMode="auto">
          <a:xfrm>
            <a:off x="5772151" y="3600450"/>
            <a:ext cx="1662707" cy="1108472"/>
          </a:xfrm>
          <a:prstGeom prst="rect">
            <a:avLst/>
          </a:prstGeom>
          <a:ln>
            <a:noFill/>
          </a:ln>
          <a:effectLst>
            <a:outerShdw blurRad="292100" dist="139700" dir="2700000" algn="tl" rotWithShape="0">
              <a:srgbClr val="333333">
                <a:alpha val="65000"/>
              </a:srgbClr>
            </a:outerShdw>
          </a:effectLst>
        </p:spPr>
      </p:pic>
      <p:sp>
        <p:nvSpPr>
          <p:cNvPr id="9" name="Content Placeholder 1"/>
          <p:cNvSpPr txBox="1">
            <a:spLocks/>
          </p:cNvSpPr>
          <p:nvPr/>
        </p:nvSpPr>
        <p:spPr>
          <a:xfrm>
            <a:off x="1657350" y="1885950"/>
            <a:ext cx="5314950" cy="2514600"/>
          </a:xfrm>
          <a:prstGeom prst="rect">
            <a:avLst/>
          </a:prstGeom>
        </p:spPr>
        <p:txBody>
          <a:bodyPr vert="horz">
            <a:normAutofit/>
          </a:bodyPr>
          <a:lstStyle/>
          <a:p>
            <a:pPr marL="205740" indent="-205740">
              <a:spcBef>
                <a:spcPct val="20000"/>
              </a:spcBef>
              <a:buClr>
                <a:srgbClr val="EF7A24"/>
              </a:buClr>
              <a:buSzPct val="95000"/>
              <a:buFont typeface="Wingdings 2"/>
              <a:buChar char=""/>
              <a:defRPr/>
            </a:pPr>
            <a:r>
              <a:rPr lang="en-US" sz="2100" b="1" dirty="0">
                <a:solidFill>
                  <a:schemeClr val="accent2"/>
                </a:solidFill>
                <a:effectLst>
                  <a:outerShdw blurRad="38100" dist="38100" dir="2700000" algn="tl">
                    <a:srgbClr val="000000">
                      <a:alpha val="43137"/>
                    </a:srgbClr>
                  </a:outerShdw>
                </a:effectLst>
                <a:latin typeface="Georgia" panose="02040502050405020303" pitchFamily="18" charset="0"/>
              </a:rPr>
              <a:t>Open meetings every 2</a:t>
            </a:r>
            <a:r>
              <a:rPr lang="en-US" sz="2100" b="1" baseline="30000" dirty="0">
                <a:solidFill>
                  <a:schemeClr val="accent2"/>
                </a:solidFill>
                <a:effectLst>
                  <a:outerShdw blurRad="38100" dist="38100" dir="2700000" algn="tl">
                    <a:srgbClr val="000000">
                      <a:alpha val="43137"/>
                    </a:srgbClr>
                  </a:outerShdw>
                </a:effectLst>
                <a:latin typeface="Georgia" panose="02040502050405020303" pitchFamily="18" charset="0"/>
              </a:rPr>
              <a:t>nd</a:t>
            </a:r>
            <a:r>
              <a:rPr lang="en-US" sz="2100" b="1" dirty="0">
                <a:solidFill>
                  <a:schemeClr val="accent2"/>
                </a:solidFill>
                <a:effectLst>
                  <a:outerShdw blurRad="38100" dist="38100" dir="2700000" algn="tl">
                    <a:srgbClr val="000000">
                      <a:alpha val="43137"/>
                    </a:srgbClr>
                  </a:outerShdw>
                </a:effectLst>
                <a:latin typeface="Georgia" panose="02040502050405020303" pitchFamily="18" charset="0"/>
              </a:rPr>
              <a:t> Thursday</a:t>
            </a:r>
          </a:p>
          <a:p>
            <a:pPr marL="205740" indent="-205740">
              <a:spcBef>
                <a:spcPct val="20000"/>
              </a:spcBef>
              <a:buClr>
                <a:srgbClr val="EF7A24"/>
              </a:buClr>
              <a:buSzPct val="95000"/>
              <a:buFont typeface="Wingdings 2"/>
              <a:buChar char=""/>
              <a:defRPr/>
            </a:pPr>
            <a:r>
              <a:rPr lang="en-US" sz="2100" b="1" dirty="0">
                <a:solidFill>
                  <a:schemeClr val="accent2"/>
                </a:solidFill>
                <a:effectLst>
                  <a:outerShdw blurRad="38100" dist="38100" dir="2700000" algn="tl">
                    <a:srgbClr val="000000">
                      <a:alpha val="43137"/>
                    </a:srgbClr>
                  </a:outerShdw>
                </a:effectLst>
                <a:latin typeface="Georgia" panose="02040502050405020303" pitchFamily="18" charset="0"/>
              </a:rPr>
              <a:t>County assistance includes meeting space and other support</a:t>
            </a:r>
          </a:p>
          <a:p>
            <a:pPr marL="205740" indent="-205740">
              <a:spcBef>
                <a:spcPct val="20000"/>
              </a:spcBef>
              <a:buClr>
                <a:srgbClr val="EF7A24"/>
              </a:buClr>
              <a:buSzPct val="95000"/>
              <a:buFont typeface="Wingdings 2"/>
              <a:buChar char=""/>
              <a:defRPr/>
            </a:pPr>
            <a:endParaRPr lang="en-US" sz="2100" b="1" dirty="0">
              <a:solidFill>
                <a:schemeClr val="accent2"/>
              </a:solidFill>
              <a:effectLst>
                <a:outerShdw blurRad="38100" dist="38100" dir="2700000" algn="tl">
                  <a:srgbClr val="000000">
                    <a:alpha val="43137"/>
                  </a:srgbClr>
                </a:outerShdw>
              </a:effectLst>
            </a:endParaRPr>
          </a:p>
          <a:p>
            <a:pPr marL="205740" indent="-205740">
              <a:spcBef>
                <a:spcPct val="20000"/>
              </a:spcBef>
              <a:buClr>
                <a:srgbClr val="EF7A24"/>
              </a:buClr>
              <a:buSzPct val="95000"/>
              <a:buFont typeface="Wingdings 2"/>
              <a:buChar char=""/>
              <a:defRPr/>
            </a:pPr>
            <a:endParaRPr lang="en-US" sz="2100" b="1" dirty="0">
              <a:solidFill>
                <a:schemeClr val="accent2"/>
              </a:solidFill>
              <a:effectLst>
                <a:outerShdw blurRad="38100" dist="38100" dir="2700000" algn="tl">
                  <a:srgbClr val="000000">
                    <a:alpha val="43137"/>
                  </a:srgbClr>
                </a:outerShdw>
              </a:effectLst>
            </a:endParaRPr>
          </a:p>
          <a:p>
            <a:pPr marL="205740" indent="-205740">
              <a:spcBef>
                <a:spcPct val="20000"/>
              </a:spcBef>
              <a:buClr>
                <a:srgbClr val="EF7A24"/>
              </a:buClr>
              <a:buSzPct val="95000"/>
              <a:buFont typeface="Wingdings 2"/>
              <a:buChar char=""/>
              <a:defRPr/>
            </a:pPr>
            <a:endParaRPr lang="en-US" sz="1950" dirty="0">
              <a:solidFill>
                <a:schemeClr val="accent2"/>
              </a:solidFill>
              <a:effectLst>
                <a:outerShdw blurRad="38100" dist="38100" dir="2700000" algn="tl">
                  <a:srgbClr val="000000">
                    <a:alpha val="43137"/>
                  </a:srgbClr>
                </a:outerShdw>
              </a:effectLst>
            </a:endParaRPr>
          </a:p>
        </p:txBody>
      </p:sp>
      <p:pic>
        <p:nvPicPr>
          <p:cNvPr id="7" name="Picture 6" descr="2 color foodLogo.jpeg"/>
          <p:cNvPicPr>
            <a:picLocks noChangeAspect="1"/>
          </p:cNvPicPr>
          <p:nvPr/>
        </p:nvPicPr>
        <p:blipFill>
          <a:blip r:embed="rId5" cstate="print"/>
          <a:stretch>
            <a:fillRect/>
          </a:stretch>
        </p:blipFill>
        <p:spPr>
          <a:xfrm>
            <a:off x="6800850" y="4914900"/>
            <a:ext cx="880110" cy="800100"/>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1578610" y="590118"/>
            <a:ext cx="6115050" cy="438582"/>
          </a:xfrm>
          <a:prstGeom prst="rect">
            <a:avLst/>
          </a:prstGeom>
          <a:noFill/>
        </p:spPr>
        <p:txBody>
          <a:bodyPr wrap="square" rtlCol="0">
            <a:spAutoFit/>
          </a:bodyPr>
          <a:lstStyle/>
          <a:p>
            <a:r>
              <a:rPr lang="en-US" sz="2250" b="1" dirty="0">
                <a:solidFill>
                  <a:schemeClr val="accent2"/>
                </a:solidFill>
                <a:effectLst>
                  <a:outerShdw blurRad="38100" dist="38100" dir="2700000" algn="tl">
                    <a:srgbClr val="000000">
                      <a:alpha val="43137"/>
                    </a:srgbClr>
                  </a:outerShdw>
                </a:effectLst>
                <a:latin typeface="Georgia" panose="02040502050405020303" pitchFamily="18" charset="0"/>
              </a:rPr>
              <a:t>Cabarrus County Farm &amp; Food Council</a:t>
            </a:r>
          </a:p>
        </p:txBody>
      </p:sp>
    </p:spTree>
    <p:extLst>
      <p:ext uri="{BB962C8B-B14F-4D97-AF65-F5344CB8AC3E}">
        <p14:creationId xmlns:p14="http://schemas.microsoft.com/office/powerpoint/2010/main" val="32081769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57350" y="646129"/>
            <a:ext cx="6115050" cy="484748"/>
          </a:xfrm>
          <a:prstGeom prst="rect">
            <a:avLst/>
          </a:prstGeom>
          <a:noFill/>
        </p:spPr>
        <p:txBody>
          <a:bodyPr wrap="square" rtlCol="0">
            <a:spAutoFit/>
          </a:bodyPr>
          <a:lstStyle/>
          <a:p>
            <a:r>
              <a:rPr lang="en-US" sz="2550" b="1" i="1" dirty="0">
                <a:solidFill>
                  <a:schemeClr val="accent2"/>
                </a:solidFill>
                <a:effectLst>
                  <a:outerShdw blurRad="38100" dist="38100" dir="2700000" algn="tl">
                    <a:srgbClr val="000000">
                      <a:alpha val="43137"/>
                    </a:srgbClr>
                  </a:outerShdw>
                </a:effectLst>
                <a:latin typeface="Georgia" panose="02040502050405020303" pitchFamily="18" charset="0"/>
              </a:rPr>
              <a:t>Locally Grown </a:t>
            </a:r>
            <a:r>
              <a:rPr lang="en-US" sz="2550" b="1" dirty="0">
                <a:solidFill>
                  <a:schemeClr val="accent2"/>
                </a:solidFill>
                <a:effectLst>
                  <a:outerShdw blurRad="38100" dist="38100" dir="2700000" algn="tl">
                    <a:srgbClr val="000000">
                      <a:alpha val="43137"/>
                    </a:srgbClr>
                  </a:outerShdw>
                </a:effectLst>
                <a:latin typeface="Georgia" panose="02040502050405020303" pitchFamily="18" charset="0"/>
              </a:rPr>
              <a:t>Campaign</a:t>
            </a:r>
          </a:p>
        </p:txBody>
      </p:sp>
      <p:sp>
        <p:nvSpPr>
          <p:cNvPr id="9" name="Content Placeholder 1"/>
          <p:cNvSpPr txBox="1">
            <a:spLocks/>
          </p:cNvSpPr>
          <p:nvPr/>
        </p:nvSpPr>
        <p:spPr>
          <a:xfrm>
            <a:off x="1657350" y="1771650"/>
            <a:ext cx="5829300" cy="2514600"/>
          </a:xfrm>
          <a:prstGeom prst="rect">
            <a:avLst/>
          </a:prstGeom>
        </p:spPr>
        <p:txBody>
          <a:bodyPr vert="horz">
            <a:normAutofit/>
          </a:bodyPr>
          <a:lstStyle/>
          <a:p>
            <a:pPr marL="205740" indent="-205740">
              <a:spcBef>
                <a:spcPct val="20000"/>
              </a:spcBef>
              <a:buClr>
                <a:srgbClr val="EF7A24"/>
              </a:buClr>
              <a:buSzPct val="95000"/>
              <a:buFont typeface="Wingdings 2"/>
              <a:buChar char=""/>
              <a:defRPr/>
            </a:pPr>
            <a:r>
              <a:rPr lang="en-US" sz="2100" b="1" dirty="0">
                <a:solidFill>
                  <a:schemeClr val="accent2"/>
                </a:solidFill>
                <a:effectLst>
                  <a:outerShdw blurRad="38100" dist="38100" dir="2700000" algn="tl">
                    <a:srgbClr val="000000">
                      <a:alpha val="43137"/>
                    </a:srgbClr>
                  </a:outerShdw>
                </a:effectLst>
                <a:latin typeface="Georgia" panose="02040502050405020303" pitchFamily="18" charset="0"/>
              </a:rPr>
              <a:t>CCFFC early achievement</a:t>
            </a:r>
          </a:p>
          <a:p>
            <a:pPr marL="205740" indent="-205740">
              <a:spcBef>
                <a:spcPct val="20000"/>
              </a:spcBef>
              <a:buClr>
                <a:srgbClr val="EF7A24"/>
              </a:buClr>
              <a:buSzPct val="95000"/>
              <a:buFont typeface="Wingdings 2"/>
              <a:buChar char=""/>
              <a:defRPr/>
            </a:pPr>
            <a:r>
              <a:rPr lang="en-US" sz="2100" b="1" dirty="0">
                <a:solidFill>
                  <a:schemeClr val="accent2"/>
                </a:solidFill>
                <a:effectLst>
                  <a:outerShdw blurRad="38100" dist="38100" dir="2700000" algn="tl">
                    <a:srgbClr val="000000">
                      <a:alpha val="43137"/>
                    </a:srgbClr>
                  </a:outerShdw>
                </a:effectLst>
                <a:latin typeface="Georgia" panose="02040502050405020303" pitchFamily="18" charset="0"/>
              </a:rPr>
              <a:t>Open for use by local food business</a:t>
            </a:r>
          </a:p>
          <a:p>
            <a:pPr marL="205740" indent="-205740">
              <a:spcBef>
                <a:spcPct val="20000"/>
              </a:spcBef>
              <a:buClr>
                <a:srgbClr val="EF7A24"/>
              </a:buClr>
              <a:buSzPct val="95000"/>
              <a:buFont typeface="Wingdings 2"/>
              <a:buChar char=""/>
              <a:defRPr/>
            </a:pPr>
            <a:r>
              <a:rPr lang="en-US" sz="2100" b="1" dirty="0">
                <a:solidFill>
                  <a:schemeClr val="accent2"/>
                </a:solidFill>
                <a:effectLst>
                  <a:outerShdw blurRad="38100" dist="38100" dir="2700000" algn="tl">
                    <a:srgbClr val="000000">
                      <a:alpha val="43137"/>
                    </a:srgbClr>
                  </a:outerShdw>
                </a:effectLst>
                <a:latin typeface="Georgia" panose="02040502050405020303" pitchFamily="18" charset="0"/>
              </a:rPr>
              <a:t>Banner for the cause</a:t>
            </a:r>
          </a:p>
          <a:p>
            <a:pPr marL="205740" indent="-205740">
              <a:spcBef>
                <a:spcPct val="20000"/>
              </a:spcBef>
              <a:buClr>
                <a:srgbClr val="EF7A24"/>
              </a:buClr>
              <a:buSzPct val="95000"/>
              <a:buFont typeface="Wingdings 2"/>
              <a:buChar char=""/>
              <a:defRPr/>
            </a:pPr>
            <a:endParaRPr lang="en-US" sz="2100" b="1" dirty="0">
              <a:solidFill>
                <a:schemeClr val="accent2"/>
              </a:solidFill>
              <a:effectLst>
                <a:outerShdw blurRad="38100" dist="38100" dir="2700000" algn="tl">
                  <a:srgbClr val="000000">
                    <a:alpha val="43137"/>
                  </a:srgbClr>
                </a:outerShdw>
              </a:effectLst>
            </a:endParaRPr>
          </a:p>
          <a:p>
            <a:pPr marL="205740" indent="-205740">
              <a:spcBef>
                <a:spcPct val="20000"/>
              </a:spcBef>
              <a:buClr>
                <a:srgbClr val="EF7A24"/>
              </a:buClr>
              <a:buSzPct val="95000"/>
              <a:buFont typeface="Wingdings 2"/>
              <a:buChar char=""/>
              <a:defRPr/>
            </a:pPr>
            <a:endParaRPr lang="en-US" sz="2100" b="1" dirty="0">
              <a:solidFill>
                <a:schemeClr val="accent2"/>
              </a:solidFill>
              <a:effectLst>
                <a:outerShdw blurRad="38100" dist="38100" dir="2700000" algn="tl">
                  <a:srgbClr val="000000">
                    <a:alpha val="43137"/>
                  </a:srgbClr>
                </a:outerShdw>
              </a:effectLst>
            </a:endParaRPr>
          </a:p>
          <a:p>
            <a:pPr marL="205740" indent="-205740">
              <a:spcBef>
                <a:spcPct val="20000"/>
              </a:spcBef>
              <a:buClr>
                <a:srgbClr val="EF7A24"/>
              </a:buClr>
              <a:buSzPct val="95000"/>
              <a:buFont typeface="Wingdings 2"/>
              <a:buChar char=""/>
              <a:defRPr/>
            </a:pPr>
            <a:endParaRPr lang="en-US" sz="1950" dirty="0">
              <a:solidFill>
                <a:schemeClr val="accent2"/>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1850" y="4971274"/>
            <a:ext cx="1411244" cy="818433"/>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834" y="3967209"/>
            <a:ext cx="2134117" cy="1600588"/>
          </a:xfrm>
          <a:prstGeom prst="rect">
            <a:avLst/>
          </a:prstGeom>
          <a:ln>
            <a:noFill/>
          </a:ln>
          <a:effectLst>
            <a:outerShdw blurRad="292100" dist="139700" dir="2700000" algn="tl" rotWithShape="0">
              <a:srgbClr val="333333">
                <a:alpha val="65000"/>
              </a:srgbClr>
            </a:outerShdw>
          </a:effectLst>
        </p:spPr>
      </p:pic>
      <p:pic>
        <p:nvPicPr>
          <p:cNvPr id="10" name="Picture 9" descr="2 color foodLogo.jpeg"/>
          <p:cNvPicPr>
            <a:picLocks noChangeAspect="1"/>
          </p:cNvPicPr>
          <p:nvPr/>
        </p:nvPicPr>
        <p:blipFill>
          <a:blip r:embed="rId5" cstate="print"/>
          <a:stretch>
            <a:fillRect/>
          </a:stretch>
        </p:blipFill>
        <p:spPr>
          <a:xfrm>
            <a:off x="6800850" y="4914900"/>
            <a:ext cx="880110" cy="80010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60559" y="4447252"/>
            <a:ext cx="1397392" cy="1048044"/>
          </a:xfrm>
          <a:prstGeom prst="rect">
            <a:avLst/>
          </a:prstGeom>
          <a:ln>
            <a:noFill/>
          </a:ln>
          <a:effectLst>
            <a:outerShdw blurRad="292100" dist="139700" dir="2700000" algn="tl" rotWithShape="0">
              <a:srgbClr val="333333">
                <a:alpha val="65000"/>
              </a:srgbClr>
            </a:outerShdw>
          </a:effectLst>
        </p:spPr>
      </p:pic>
      <p:pic>
        <p:nvPicPr>
          <p:cNvPr id="7" name="Picture 6" descr="Cabarrus County FPC Logo.jpg"/>
          <p:cNvPicPr>
            <a:picLocks noChangeAspect="1"/>
          </p:cNvPicPr>
          <p:nvPr/>
        </p:nvPicPr>
        <p:blipFill>
          <a:blip r:embed="rId7" cstate="print"/>
          <a:stretch>
            <a:fillRect/>
          </a:stretch>
        </p:blipFill>
        <p:spPr>
          <a:xfrm>
            <a:off x="2514600" y="3053196"/>
            <a:ext cx="3943350" cy="11949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115962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p:cNvSpPr txBox="1">
            <a:spLocks/>
          </p:cNvSpPr>
          <p:nvPr/>
        </p:nvSpPr>
        <p:spPr>
          <a:xfrm>
            <a:off x="1600200" y="2114550"/>
            <a:ext cx="6000750" cy="1485900"/>
          </a:xfrm>
          <a:prstGeom prst="rect">
            <a:avLst/>
          </a:prstGeom>
        </p:spPr>
        <p:txBody>
          <a:bodyPr vert="horz">
            <a:normAutofit lnSpcReduction="10000"/>
          </a:bodyPr>
          <a:lstStyle/>
          <a:p>
            <a:pPr marL="205740" indent="-205740">
              <a:spcBef>
                <a:spcPct val="20000"/>
              </a:spcBef>
              <a:buClr>
                <a:srgbClr val="EF7A24"/>
              </a:buClr>
              <a:buSzPct val="95000"/>
              <a:buFont typeface="Wingdings 2"/>
              <a:buChar char=""/>
              <a:defRPr/>
            </a:pPr>
            <a:r>
              <a:rPr lang="en-US" sz="2100" b="1" dirty="0">
                <a:solidFill>
                  <a:schemeClr val="accent2"/>
                </a:solidFill>
                <a:effectLst>
                  <a:outerShdw blurRad="38100" dist="38100" dir="2700000" algn="tl">
                    <a:srgbClr val="000000">
                      <a:alpha val="43137"/>
                    </a:srgbClr>
                  </a:outerShdw>
                </a:effectLst>
                <a:latin typeface="Georgia" panose="02040502050405020303" pitchFamily="18" charset="0"/>
              </a:rPr>
              <a:t>CCFFC early achievement</a:t>
            </a:r>
          </a:p>
          <a:p>
            <a:pPr marL="205740" indent="-205740">
              <a:spcBef>
                <a:spcPct val="20000"/>
              </a:spcBef>
              <a:buClr>
                <a:srgbClr val="EF7A24"/>
              </a:buClr>
              <a:buSzPct val="95000"/>
              <a:buFont typeface="Wingdings 2"/>
              <a:buChar char=""/>
              <a:defRPr/>
            </a:pPr>
            <a:r>
              <a:rPr lang="en-US" sz="2100" b="1" dirty="0">
                <a:solidFill>
                  <a:schemeClr val="accent2"/>
                </a:solidFill>
                <a:effectLst>
                  <a:outerShdw blurRad="38100" dist="38100" dir="2700000" algn="tl">
                    <a:srgbClr val="000000">
                      <a:alpha val="43137"/>
                    </a:srgbClr>
                  </a:outerShdw>
                </a:effectLst>
                <a:latin typeface="Georgia" panose="02040502050405020303" pitchFamily="18" charset="0"/>
              </a:rPr>
              <a:t>Features information regarding multiple components of the food system</a:t>
            </a:r>
          </a:p>
          <a:p>
            <a:pPr marL="205740" indent="-205740">
              <a:spcBef>
                <a:spcPct val="20000"/>
              </a:spcBef>
              <a:buClr>
                <a:srgbClr val="EF7A24"/>
              </a:buClr>
              <a:buSzPct val="95000"/>
              <a:buFont typeface="Wingdings 2"/>
              <a:buChar char=""/>
              <a:defRPr/>
            </a:pPr>
            <a:r>
              <a:rPr lang="en-US" sz="2100" b="1" dirty="0">
                <a:solidFill>
                  <a:schemeClr val="accent2"/>
                </a:solidFill>
                <a:effectLst>
                  <a:outerShdw blurRad="38100" dist="38100" dir="2700000" algn="tl">
                    <a:srgbClr val="000000">
                      <a:alpha val="43137"/>
                    </a:srgbClr>
                  </a:outerShdw>
                </a:effectLst>
                <a:latin typeface="Georgia" pitchFamily="18" charset="0"/>
                <a:hlinkClick r:id="rId2"/>
              </a:rPr>
              <a:t>http://www.cabarrusfpc.org/</a:t>
            </a:r>
            <a:endParaRPr lang="en-US" sz="2100" b="1" dirty="0">
              <a:solidFill>
                <a:schemeClr val="accent2"/>
              </a:solidFill>
              <a:effectLst>
                <a:outerShdw blurRad="38100" dist="38100" dir="2700000" algn="tl">
                  <a:srgbClr val="000000">
                    <a:alpha val="43137"/>
                  </a:srgbClr>
                </a:outerShdw>
              </a:effectLst>
              <a:latin typeface="Georgia" pitchFamily="18" charset="0"/>
            </a:endParaRPr>
          </a:p>
          <a:p>
            <a:pPr marL="205740" indent="-205740">
              <a:spcBef>
                <a:spcPct val="20000"/>
              </a:spcBef>
              <a:buClr>
                <a:srgbClr val="EF7A24"/>
              </a:buClr>
              <a:buSzPct val="95000"/>
              <a:buFont typeface="Wingdings 2"/>
              <a:buChar char=""/>
              <a:defRPr/>
            </a:pPr>
            <a:endParaRPr lang="en-US" sz="2100" b="1" dirty="0">
              <a:solidFill>
                <a:schemeClr val="accent2"/>
              </a:solidFill>
              <a:effectLst>
                <a:outerShdw blurRad="38100" dist="38100" dir="2700000" algn="tl">
                  <a:srgbClr val="000000">
                    <a:alpha val="43137"/>
                  </a:srgbClr>
                </a:outerShdw>
              </a:effectLst>
            </a:endParaRPr>
          </a:p>
          <a:p>
            <a:endParaRPr lang="en-US" sz="1500" dirty="0">
              <a:solidFill>
                <a:schemeClr val="accent2"/>
              </a:solidFill>
              <a:effectLst>
                <a:outerShdw blurRad="38100" dist="38100" dir="2700000" algn="tl">
                  <a:srgbClr val="000000">
                    <a:alpha val="43137"/>
                  </a:srgbClr>
                </a:outerShdw>
              </a:effectLst>
              <a:latin typeface="Georgia" pitchFamily="18" charset="0"/>
            </a:endParaRPr>
          </a:p>
          <a:p>
            <a:pPr>
              <a:buFont typeface="Arial" pitchFamily="34" charset="0"/>
              <a:buChar char="•"/>
            </a:pPr>
            <a:endParaRPr lang="en-US" sz="1500" dirty="0">
              <a:solidFill>
                <a:schemeClr val="accent2"/>
              </a:solidFill>
              <a:effectLst>
                <a:outerShdw blurRad="38100" dist="38100" dir="2700000" algn="tl">
                  <a:srgbClr val="000000">
                    <a:alpha val="43137"/>
                  </a:srgbClr>
                </a:outerShdw>
              </a:effectLst>
              <a:latin typeface="Georgia" pitchFamily="18" charset="0"/>
            </a:endParaRPr>
          </a:p>
          <a:p>
            <a:endParaRPr lang="en-US" sz="1500" dirty="0">
              <a:solidFill>
                <a:schemeClr val="accent2"/>
              </a:solidFill>
              <a:effectLst>
                <a:outerShdw blurRad="38100" dist="38100" dir="2700000" algn="tl">
                  <a:srgbClr val="000000">
                    <a:alpha val="43137"/>
                  </a:srgbClr>
                </a:outerShdw>
              </a:effectLst>
            </a:endParaRPr>
          </a:p>
          <a:p>
            <a:pPr marL="205740" indent="-205740">
              <a:spcBef>
                <a:spcPct val="20000"/>
              </a:spcBef>
              <a:buClr>
                <a:srgbClr val="EF7A24"/>
              </a:buClr>
              <a:buSzPct val="95000"/>
              <a:buFont typeface="Wingdings 2"/>
              <a:buChar char=""/>
              <a:defRPr/>
            </a:pPr>
            <a:endParaRPr lang="en-US" sz="2100" b="1" dirty="0">
              <a:solidFill>
                <a:schemeClr val="accent2"/>
              </a:solidFill>
              <a:effectLst>
                <a:outerShdw blurRad="38100" dist="38100" dir="2700000" algn="tl">
                  <a:srgbClr val="000000">
                    <a:alpha val="43137"/>
                  </a:srgbClr>
                </a:outerShdw>
              </a:effectLst>
            </a:endParaRPr>
          </a:p>
          <a:p>
            <a:pPr marL="205740" indent="-205740">
              <a:spcBef>
                <a:spcPct val="20000"/>
              </a:spcBef>
              <a:buClr>
                <a:srgbClr val="EF7A24"/>
              </a:buClr>
              <a:buSzPct val="95000"/>
              <a:buFont typeface="Wingdings 2"/>
              <a:buChar char=""/>
              <a:defRPr/>
            </a:pPr>
            <a:endParaRPr lang="en-US" sz="2100" b="1" dirty="0">
              <a:solidFill>
                <a:schemeClr val="accent2"/>
              </a:solidFill>
              <a:effectLst>
                <a:outerShdw blurRad="38100" dist="38100" dir="2700000" algn="tl">
                  <a:srgbClr val="000000">
                    <a:alpha val="43137"/>
                  </a:srgbClr>
                </a:outerShdw>
              </a:effectLst>
            </a:endParaRPr>
          </a:p>
          <a:p>
            <a:pPr marL="205740" indent="-205740">
              <a:spcBef>
                <a:spcPct val="20000"/>
              </a:spcBef>
              <a:buClr>
                <a:srgbClr val="EF7A24"/>
              </a:buClr>
              <a:buSzPct val="95000"/>
              <a:buFont typeface="Wingdings 2"/>
              <a:buChar char=""/>
              <a:defRPr/>
            </a:pPr>
            <a:endParaRPr lang="en-US" sz="2100" b="1" dirty="0">
              <a:solidFill>
                <a:schemeClr val="accent2"/>
              </a:solidFill>
              <a:effectLst>
                <a:outerShdw blurRad="38100" dist="38100" dir="2700000" algn="tl">
                  <a:srgbClr val="000000">
                    <a:alpha val="43137"/>
                  </a:srgbClr>
                </a:outerShdw>
              </a:effectLst>
            </a:endParaRPr>
          </a:p>
          <a:p>
            <a:pPr marL="205740" indent="-205740">
              <a:spcBef>
                <a:spcPct val="20000"/>
              </a:spcBef>
              <a:buClr>
                <a:srgbClr val="EF7A24"/>
              </a:buClr>
              <a:buSzPct val="95000"/>
              <a:buFont typeface="Wingdings 2"/>
              <a:buChar char=""/>
              <a:defRPr/>
            </a:pPr>
            <a:endParaRPr lang="en-US" sz="1950" dirty="0">
              <a:solidFill>
                <a:schemeClr val="accent2"/>
              </a:solidFill>
              <a:effectLst>
                <a:outerShdw blurRad="38100" dist="38100" dir="2700000" algn="tl">
                  <a:srgbClr val="000000">
                    <a:alpha val="43137"/>
                  </a:srgbClr>
                </a:outerShdw>
              </a:effectLst>
            </a:endParaRPr>
          </a:p>
        </p:txBody>
      </p:sp>
      <p:pic>
        <p:nvPicPr>
          <p:cNvPr id="4" name="Picture 3" descr="fpc website.jpg"/>
          <p:cNvPicPr>
            <a:picLocks noChangeAspect="1"/>
          </p:cNvPicPr>
          <p:nvPr/>
        </p:nvPicPr>
        <p:blipFill>
          <a:blip r:embed="rId3" cstate="print"/>
          <a:stretch>
            <a:fillRect/>
          </a:stretch>
        </p:blipFill>
        <p:spPr>
          <a:xfrm>
            <a:off x="1771650" y="3829050"/>
            <a:ext cx="3714750" cy="1896009"/>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604010" y="603245"/>
            <a:ext cx="6115050" cy="854080"/>
          </a:xfrm>
          <a:prstGeom prst="rect">
            <a:avLst/>
          </a:prstGeom>
          <a:noFill/>
        </p:spPr>
        <p:txBody>
          <a:bodyPr wrap="square" rtlCol="0">
            <a:spAutoFit/>
          </a:bodyPr>
          <a:lstStyle/>
          <a:p>
            <a:pPr marL="205740" indent="-205740">
              <a:spcBef>
                <a:spcPct val="20000"/>
              </a:spcBef>
              <a:buClr>
                <a:srgbClr val="EF7A24"/>
              </a:buClr>
              <a:buSzPct val="95000"/>
              <a:defRPr/>
            </a:pPr>
            <a:r>
              <a:rPr lang="en-US" sz="2250" b="1" dirty="0">
                <a:solidFill>
                  <a:schemeClr val="accent2"/>
                </a:solidFill>
                <a:effectLst>
                  <a:outerShdw blurRad="38100" dist="38100" dir="2700000" algn="tl">
                    <a:srgbClr val="000000">
                      <a:alpha val="43137"/>
                    </a:srgbClr>
                  </a:outerShdw>
                </a:effectLst>
                <a:latin typeface="Georgia" panose="02040502050405020303" pitchFamily="18" charset="0"/>
              </a:rPr>
              <a:t>Cabarrus County-focused </a:t>
            </a:r>
          </a:p>
          <a:p>
            <a:pPr marL="205740" indent="-205740">
              <a:spcBef>
                <a:spcPct val="20000"/>
              </a:spcBef>
              <a:buClr>
                <a:srgbClr val="EF7A24"/>
              </a:buClr>
              <a:buSzPct val="95000"/>
              <a:defRPr/>
            </a:pPr>
            <a:r>
              <a:rPr lang="en-US" sz="2250" b="1" dirty="0">
                <a:solidFill>
                  <a:schemeClr val="accent2"/>
                </a:solidFill>
                <a:effectLst>
                  <a:outerShdw blurRad="38100" dist="38100" dir="2700000" algn="tl">
                    <a:srgbClr val="000000">
                      <a:alpha val="43137"/>
                    </a:srgbClr>
                  </a:outerShdw>
                </a:effectLst>
                <a:latin typeface="Georgia" panose="02040502050405020303" pitchFamily="18" charset="0"/>
              </a:rPr>
              <a:t>Local Food Website &amp; Facebook</a:t>
            </a:r>
          </a:p>
        </p:txBody>
      </p:sp>
      <p:pic>
        <p:nvPicPr>
          <p:cNvPr id="8" name="Picture 7" descr="2 color foodLogo.jpeg"/>
          <p:cNvPicPr>
            <a:picLocks noChangeAspect="1"/>
          </p:cNvPicPr>
          <p:nvPr/>
        </p:nvPicPr>
        <p:blipFill>
          <a:blip r:embed="rId4" cstate="print"/>
          <a:stretch>
            <a:fillRect/>
          </a:stretch>
        </p:blipFill>
        <p:spPr>
          <a:xfrm>
            <a:off x="6800850" y="4914900"/>
            <a:ext cx="880110" cy="8001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673718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p:cNvSpPr txBox="1">
            <a:spLocks/>
          </p:cNvSpPr>
          <p:nvPr/>
        </p:nvSpPr>
        <p:spPr>
          <a:xfrm>
            <a:off x="1657350" y="1657350"/>
            <a:ext cx="5314950" cy="2514600"/>
          </a:xfrm>
          <a:prstGeom prst="rect">
            <a:avLst/>
          </a:prstGeom>
        </p:spPr>
        <p:txBody>
          <a:bodyPr vert="horz">
            <a:normAutofit/>
          </a:bodyPr>
          <a:lstStyle/>
          <a:p>
            <a:pPr>
              <a:spcBef>
                <a:spcPct val="20000"/>
              </a:spcBef>
              <a:buClr>
                <a:srgbClr val="EF7A24"/>
              </a:buClr>
              <a:buSzPct val="95000"/>
              <a:defRPr/>
            </a:pPr>
            <a:endParaRPr lang="en-US" sz="2100" b="1" dirty="0">
              <a:solidFill>
                <a:prstClr val="white"/>
              </a:solidFill>
              <a:effectLst>
                <a:outerShdw blurRad="38100" dist="38100" dir="2700000" algn="tl">
                  <a:srgbClr val="000000">
                    <a:alpha val="43137"/>
                  </a:srgbClr>
                </a:outerShdw>
              </a:effectLst>
              <a:latin typeface="Georgia" panose="02040502050405020303" pitchFamily="18" charset="0"/>
            </a:endParaRPr>
          </a:p>
          <a:p>
            <a:pPr marL="205740" indent="-205740">
              <a:spcBef>
                <a:spcPct val="20000"/>
              </a:spcBef>
              <a:buClr>
                <a:srgbClr val="EF7A24"/>
              </a:buClr>
              <a:buSzPct val="95000"/>
              <a:buFont typeface="Wingdings 2"/>
              <a:buChar char=""/>
              <a:defRPr/>
            </a:pPr>
            <a:endParaRPr lang="en-US" sz="1950" dirty="0">
              <a:solidFill>
                <a:prstClr val="white"/>
              </a:solidFill>
              <a:effectLst>
                <a:outerShdw blurRad="38100" dist="38100" dir="2700000" algn="tl">
                  <a:srgbClr val="000000">
                    <a:alpha val="43137"/>
                  </a:srgbClr>
                </a:outerShdw>
              </a:effectLst>
              <a:latin typeface="Georgia" panose="02040502050405020303" pitchFamily="18" charset="0"/>
            </a:endParaRPr>
          </a:p>
        </p:txBody>
      </p:sp>
      <p:pic>
        <p:nvPicPr>
          <p:cNvPr id="11" name="Picture 10" descr="PFM FINAL LOGO-01.jpg"/>
          <p:cNvPicPr>
            <a:picLocks noChangeAspect="1"/>
          </p:cNvPicPr>
          <p:nvPr/>
        </p:nvPicPr>
        <p:blipFill>
          <a:blip r:embed="rId3" cstate="print"/>
          <a:stretch>
            <a:fillRect/>
          </a:stretch>
        </p:blipFill>
        <p:spPr>
          <a:xfrm>
            <a:off x="1542223" y="3578424"/>
            <a:ext cx="883037" cy="1143000"/>
          </a:xfrm>
          <a:prstGeom prst="rect">
            <a:avLst/>
          </a:prstGeom>
          <a:ln>
            <a:noFill/>
          </a:ln>
          <a:effectLst>
            <a:outerShdw blurRad="292100" dist="139700" dir="2700000" algn="tl" rotWithShape="0">
              <a:srgbClr val="333333">
                <a:alpha val="65000"/>
              </a:srgbClr>
            </a:outerShdw>
          </a:effectLst>
        </p:spPr>
      </p:pic>
      <p:pic>
        <p:nvPicPr>
          <p:cNvPr id="13" name="Picture 5" descr="C:\_aaron\Local Food System Program Coordinator\Local Food Logo\Cabarrus County FPC Logo.tif"/>
          <p:cNvPicPr>
            <a:picLocks noChangeAspect="1" noChangeArrowheads="1"/>
          </p:cNvPicPr>
          <p:nvPr/>
        </p:nvPicPr>
        <p:blipFill>
          <a:blip r:embed="rId4" cstate="print"/>
          <a:srcRect/>
          <a:stretch>
            <a:fillRect/>
          </a:stretch>
        </p:blipFill>
        <p:spPr bwMode="auto">
          <a:xfrm>
            <a:off x="3510282" y="4664275"/>
            <a:ext cx="1257300" cy="904339"/>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2800350" y="4207075"/>
            <a:ext cx="514350" cy="646331"/>
          </a:xfrm>
          <a:prstGeom prst="rect">
            <a:avLst/>
          </a:prstGeom>
          <a:noFill/>
        </p:spPr>
        <p:txBody>
          <a:bodyPr wrap="square" rtlCol="0">
            <a:spAutoFit/>
          </a:bodyPr>
          <a:lstStyle/>
          <a:p>
            <a:r>
              <a:rPr lang="en-US" sz="3600" dirty="0">
                <a:solidFill>
                  <a:schemeClr val="accent2"/>
                </a:solidFill>
              </a:rPr>
              <a:t>+</a:t>
            </a:r>
          </a:p>
        </p:txBody>
      </p:sp>
      <p:sp>
        <p:nvSpPr>
          <p:cNvPr id="16" name="TextBox 15"/>
          <p:cNvSpPr txBox="1"/>
          <p:nvPr/>
        </p:nvSpPr>
        <p:spPr>
          <a:xfrm>
            <a:off x="5086031" y="3566265"/>
            <a:ext cx="514350" cy="646331"/>
          </a:xfrm>
          <a:prstGeom prst="rect">
            <a:avLst/>
          </a:prstGeom>
          <a:noFill/>
        </p:spPr>
        <p:txBody>
          <a:bodyPr wrap="square" rtlCol="0">
            <a:spAutoFit/>
          </a:bodyPr>
          <a:lstStyle/>
          <a:p>
            <a:r>
              <a:rPr lang="en-US" sz="3600" dirty="0">
                <a:solidFill>
                  <a:schemeClr val="accent2"/>
                </a:solidFill>
              </a:rPr>
              <a:t>=</a:t>
            </a:r>
          </a:p>
        </p:txBody>
      </p:sp>
      <p:pic>
        <p:nvPicPr>
          <p:cNvPr id="3075" name="Picture 3" descr="C:\_aaron\Local Food System Program Coordinator\Harvest Gala\2012\CHA-2 Final 600dpi RGB.JPG"/>
          <p:cNvPicPr>
            <a:picLocks noChangeAspect="1" noChangeArrowheads="1"/>
          </p:cNvPicPr>
          <p:nvPr/>
        </p:nvPicPr>
        <p:blipFill>
          <a:blip r:embed="rId5" cstate="print"/>
          <a:srcRect/>
          <a:stretch>
            <a:fillRect/>
          </a:stretch>
        </p:blipFill>
        <p:spPr bwMode="auto">
          <a:xfrm>
            <a:off x="2857501" y="3578424"/>
            <a:ext cx="1935701" cy="514350"/>
          </a:xfrm>
          <a:prstGeom prst="rect">
            <a:avLst/>
          </a:prstGeom>
          <a:ln>
            <a:noFill/>
          </a:ln>
          <a:effectLst>
            <a:outerShdw blurRad="292100" dist="139700" dir="2700000" algn="tl" rotWithShape="0">
              <a:srgbClr val="333333">
                <a:alpha val="65000"/>
              </a:srgbClr>
            </a:outerShdw>
          </a:effectLst>
        </p:spPr>
      </p:pic>
      <p:pic>
        <p:nvPicPr>
          <p:cNvPr id="3076" name="Picture 4" descr="C:\_aaron\Local Food System Program Coordinator\Harvest Gala\2012\Cabarrus.jpg"/>
          <p:cNvPicPr>
            <a:picLocks noChangeAspect="1" noChangeArrowheads="1"/>
          </p:cNvPicPr>
          <p:nvPr/>
        </p:nvPicPr>
        <p:blipFill>
          <a:blip r:embed="rId6" cstate="print"/>
          <a:srcRect/>
          <a:stretch>
            <a:fillRect/>
          </a:stretch>
        </p:blipFill>
        <p:spPr bwMode="auto">
          <a:xfrm>
            <a:off x="1402998" y="5100699"/>
            <a:ext cx="1382380" cy="467915"/>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1081407" y="814527"/>
            <a:ext cx="6115050" cy="484748"/>
          </a:xfrm>
          <a:prstGeom prst="rect">
            <a:avLst/>
          </a:prstGeom>
          <a:noFill/>
        </p:spPr>
        <p:txBody>
          <a:bodyPr wrap="square" rtlCol="0">
            <a:spAutoFit/>
          </a:bodyPr>
          <a:lstStyle/>
          <a:p>
            <a:r>
              <a:rPr lang="en-US" sz="2550" b="1" dirty="0">
                <a:solidFill>
                  <a:schemeClr val="accent2"/>
                </a:solidFill>
                <a:effectLst>
                  <a:outerShdw blurRad="38100" dist="38100" dir="2700000" algn="tl">
                    <a:srgbClr val="000000">
                      <a:alpha val="43137"/>
                    </a:srgbClr>
                  </a:outerShdw>
                </a:effectLst>
                <a:latin typeface="Georgia" panose="02040502050405020303" pitchFamily="18" charset="0"/>
              </a:rPr>
              <a:t>Collaborative Effort!</a:t>
            </a:r>
          </a:p>
        </p:txBody>
      </p:sp>
      <p:sp>
        <p:nvSpPr>
          <p:cNvPr id="17" name="TextBox 16"/>
          <p:cNvSpPr txBox="1"/>
          <p:nvPr/>
        </p:nvSpPr>
        <p:spPr>
          <a:xfrm>
            <a:off x="2800350" y="2809192"/>
            <a:ext cx="514350" cy="646331"/>
          </a:xfrm>
          <a:prstGeom prst="rect">
            <a:avLst/>
          </a:prstGeom>
          <a:noFill/>
        </p:spPr>
        <p:txBody>
          <a:bodyPr wrap="square" rtlCol="0">
            <a:spAutoFit/>
          </a:bodyPr>
          <a:lstStyle/>
          <a:p>
            <a:r>
              <a:rPr lang="en-US" sz="3600" dirty="0">
                <a:solidFill>
                  <a:prstClr val="white"/>
                </a:solidFill>
              </a:rPr>
              <a:t>+</a:t>
            </a: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10282" y="2205493"/>
            <a:ext cx="1257300" cy="1095647"/>
          </a:xfrm>
          <a:prstGeom prst="rect">
            <a:avLst/>
          </a:prstGeom>
          <a:ln>
            <a:noFill/>
          </a:ln>
          <a:effectLst>
            <a:outerShdw blurRad="292100" dist="139700" dir="2700000" algn="tl" rotWithShape="0">
              <a:srgbClr val="333333">
                <a:alpha val="65000"/>
              </a:srgbClr>
            </a:outerShdw>
          </a:effectLst>
        </p:spPr>
      </p:pic>
      <p:pic>
        <p:nvPicPr>
          <p:cNvPr id="1026" name="Picture 2" descr="http://www.cabarrusfpc.org/wp-content/uploads/2012/08/Cabarrus-county-seal.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2998" y="2205494"/>
            <a:ext cx="1141528" cy="11415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5787616" y="3647055"/>
            <a:ext cx="1848188" cy="484748"/>
          </a:xfrm>
          <a:prstGeom prst="rect">
            <a:avLst/>
          </a:prstGeom>
          <a:noFill/>
        </p:spPr>
        <p:txBody>
          <a:bodyPr wrap="square" rtlCol="0">
            <a:spAutoFit/>
          </a:bodyPr>
          <a:lstStyle/>
          <a:p>
            <a:r>
              <a:rPr lang="en-US" sz="2550" b="1" dirty="0">
                <a:solidFill>
                  <a:schemeClr val="accent2"/>
                </a:solidFill>
                <a:effectLst>
                  <a:outerShdw blurRad="38100" dist="38100" dir="2700000" algn="tl">
                    <a:srgbClr val="000000">
                      <a:alpha val="43137"/>
                    </a:srgbClr>
                  </a:outerShdw>
                </a:effectLst>
                <a:latin typeface="Georgia" panose="02040502050405020303" pitchFamily="18" charset="0"/>
              </a:rPr>
              <a:t>Success</a:t>
            </a:r>
          </a:p>
        </p:txBody>
      </p:sp>
    </p:spTree>
    <p:extLst>
      <p:ext uri="{BB962C8B-B14F-4D97-AF65-F5344CB8AC3E}">
        <p14:creationId xmlns:p14="http://schemas.microsoft.com/office/powerpoint/2010/main" val="10717433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304800"/>
            <a:ext cx="9144000" cy="5104015"/>
          </a:xfrm>
          <a:prstGeom prst="rect">
            <a:avLst/>
          </a:prstGeom>
        </p:spPr>
      </p:pic>
    </p:spTree>
    <p:extLst>
      <p:ext uri="{BB962C8B-B14F-4D97-AF65-F5344CB8AC3E}">
        <p14:creationId xmlns:p14="http://schemas.microsoft.com/office/powerpoint/2010/main" val="10210223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371475"/>
            <a:ext cx="9224168" cy="5191125"/>
          </a:xfrm>
          <a:prstGeom prst="rect">
            <a:avLst/>
          </a:prstGeom>
        </p:spPr>
      </p:pic>
    </p:spTree>
    <p:extLst>
      <p:ext uri="{BB962C8B-B14F-4D97-AF65-F5344CB8AC3E}">
        <p14:creationId xmlns:p14="http://schemas.microsoft.com/office/powerpoint/2010/main" val="20477237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81000"/>
            <a:ext cx="9099076" cy="5054152"/>
          </a:xfrm>
          <a:prstGeom prst="rect">
            <a:avLst/>
          </a:prstGeom>
        </p:spPr>
      </p:pic>
    </p:spTree>
    <p:extLst>
      <p:ext uri="{BB962C8B-B14F-4D97-AF65-F5344CB8AC3E}">
        <p14:creationId xmlns:p14="http://schemas.microsoft.com/office/powerpoint/2010/main" val="36852653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42" y="228600"/>
            <a:ext cx="9164955" cy="5181600"/>
          </a:xfrm>
          <a:prstGeom prst="rect">
            <a:avLst/>
          </a:prstGeom>
        </p:spPr>
      </p:pic>
    </p:spTree>
    <p:extLst>
      <p:ext uri="{BB962C8B-B14F-4D97-AF65-F5344CB8AC3E}">
        <p14:creationId xmlns:p14="http://schemas.microsoft.com/office/powerpoint/2010/main" val="7451283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0" descr="https://lh4.googleusercontent.com/5_WR8i6f6Jht296VGyMFNgEwsS_4cLaXuPG9fpSa88bLywLxABkTM9xx41BCp5b9vVoR4gDKlcR7xqOyvu-eZzHqvrWMr4fo1rKaznIzMKE5qIQ6cnAB-8OU8W_fe95nC7_i8V9A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214"/>
            <a:ext cx="9107712" cy="68307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2667000" y="4495800"/>
            <a:ext cx="3429000" cy="1295400"/>
          </a:xfrm>
          <a:prstGeom prst="rect">
            <a:avLst/>
          </a:prstGeom>
        </p:spPr>
      </p:pic>
    </p:spTree>
    <p:extLst>
      <p:ext uri="{BB962C8B-B14F-4D97-AF65-F5344CB8AC3E}">
        <p14:creationId xmlns:p14="http://schemas.microsoft.com/office/powerpoint/2010/main" val="3181143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57200"/>
            <a:ext cx="9165409" cy="5105400"/>
          </a:xfrm>
          <a:prstGeom prst="rect">
            <a:avLst/>
          </a:prstGeom>
        </p:spPr>
      </p:pic>
    </p:spTree>
    <p:extLst>
      <p:ext uri="{BB962C8B-B14F-4D97-AF65-F5344CB8AC3E}">
        <p14:creationId xmlns:p14="http://schemas.microsoft.com/office/powerpoint/2010/main" val="11307780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52400"/>
            <a:ext cx="9175709" cy="5257800"/>
          </a:xfrm>
          <a:prstGeom prst="rect">
            <a:avLst/>
          </a:prstGeom>
        </p:spPr>
      </p:pic>
    </p:spTree>
    <p:extLst>
      <p:ext uri="{BB962C8B-B14F-4D97-AF65-F5344CB8AC3E}">
        <p14:creationId xmlns:p14="http://schemas.microsoft.com/office/powerpoint/2010/main" val="16128535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 Take-</a:t>
            </a:r>
            <a:r>
              <a:rPr lang="en-US" smtClean="0"/>
              <a:t>Aways</a:t>
            </a:r>
            <a:endParaRPr lang="en-US"/>
          </a:p>
        </p:txBody>
      </p:sp>
      <p:sp>
        <p:nvSpPr>
          <p:cNvPr id="3" name="Content Placeholder 2"/>
          <p:cNvSpPr>
            <a:spLocks noGrp="1"/>
          </p:cNvSpPr>
          <p:nvPr>
            <p:ph idx="1"/>
          </p:nvPr>
        </p:nvSpPr>
        <p:spPr>
          <a:xfrm>
            <a:off x="457200" y="1600200"/>
            <a:ext cx="8229600" cy="4525963"/>
          </a:xfrm>
        </p:spPr>
        <p:txBody>
          <a:bodyPr/>
          <a:lstStyle/>
          <a:p>
            <a:r>
              <a:rPr lang="en-US" dirty="0"/>
              <a:t>Food councils are </a:t>
            </a:r>
            <a:r>
              <a:rPr lang="en-US" dirty="0" smtClean="0"/>
              <a:t>examples </a:t>
            </a:r>
            <a:r>
              <a:rPr lang="en-US" dirty="0"/>
              <a:t>of the importance, opportunity and benefits of cross-sector collaborations.</a:t>
            </a:r>
          </a:p>
          <a:p>
            <a:r>
              <a:rPr lang="en-US" dirty="0" smtClean="0"/>
              <a:t>Best Practices for Food Councils – 5 years in:</a:t>
            </a:r>
          </a:p>
          <a:p>
            <a:pPr lvl="1"/>
            <a:r>
              <a:rPr lang="en-US" dirty="0" smtClean="0"/>
              <a:t>Diversified leadership is essential for </a:t>
            </a:r>
            <a:r>
              <a:rPr lang="en-US" dirty="0"/>
              <a:t>a sustainable food </a:t>
            </a:r>
            <a:r>
              <a:rPr lang="en-US" dirty="0" smtClean="0"/>
              <a:t>council.</a:t>
            </a:r>
          </a:p>
          <a:p>
            <a:pPr lvl="1"/>
            <a:r>
              <a:rPr lang="en-US" dirty="0"/>
              <a:t>Food council best practices include having at least part time paid coordination</a:t>
            </a:r>
            <a:r>
              <a:rPr lang="en-US" dirty="0" smtClean="0"/>
              <a:t>.</a:t>
            </a:r>
            <a:endParaRPr lang="en-US" dirty="0"/>
          </a:p>
          <a:p>
            <a:r>
              <a:rPr lang="en-US" dirty="0" smtClean="0"/>
              <a:t>Successful food </a:t>
            </a:r>
            <a:r>
              <a:rPr lang="en-US" dirty="0"/>
              <a:t>councils </a:t>
            </a:r>
            <a:r>
              <a:rPr lang="en-US" dirty="0" smtClean="0"/>
              <a:t>create and enliven a space </a:t>
            </a:r>
            <a:r>
              <a:rPr lang="en-US" dirty="0"/>
              <a:t>for </a:t>
            </a:r>
            <a:r>
              <a:rPr lang="en-US" dirty="0" smtClean="0"/>
              <a:t>collaboration…and (sometimes) food councils take action.</a:t>
            </a:r>
            <a:endParaRPr lang="en-US" dirty="0"/>
          </a:p>
          <a:p>
            <a:endParaRPr lang="en-US" b="1" dirty="0"/>
          </a:p>
        </p:txBody>
      </p:sp>
    </p:spTree>
    <p:extLst>
      <p:ext uri="{BB962C8B-B14F-4D97-AF65-F5344CB8AC3E}">
        <p14:creationId xmlns:p14="http://schemas.microsoft.com/office/powerpoint/2010/main" val="26791359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28575" y="2057400"/>
            <a:ext cx="9144000" cy="2971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lgn="l" rtl="0" fontAlgn="base">
              <a:lnSpc>
                <a:spcPts val="3900"/>
              </a:lnSpc>
              <a:spcBef>
                <a:spcPct val="0"/>
              </a:spcBef>
              <a:spcAft>
                <a:spcPct val="0"/>
              </a:spcAft>
              <a:defRPr sz="3800" b="1">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ctr">
              <a:lnSpc>
                <a:spcPts val="6000"/>
              </a:lnSpc>
              <a:defRPr/>
            </a:pPr>
            <a:r>
              <a:rPr lang="en-US" sz="4800" dirty="0" smtClean="0"/>
              <a:t>Comments </a:t>
            </a:r>
            <a:br>
              <a:rPr lang="en-US" sz="4800" dirty="0" smtClean="0"/>
            </a:br>
            <a:r>
              <a:rPr lang="en-US" sz="4800" dirty="0" smtClean="0"/>
              <a:t>and Questions?</a:t>
            </a:r>
            <a:endParaRPr lang="en-US" sz="48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763" y="0"/>
            <a:ext cx="9148763" cy="434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315200" y="0"/>
            <a:ext cx="3200400"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3" name="Object 12"/>
          <p:cNvGraphicFramePr>
            <a:graphicFrameLocks noChangeAspect="1"/>
          </p:cNvGraphicFramePr>
          <p:nvPr>
            <p:extLst/>
          </p:nvPr>
        </p:nvGraphicFramePr>
        <p:xfrm>
          <a:off x="304800" y="357188"/>
          <a:ext cx="8428038" cy="2381250"/>
        </p:xfrm>
        <a:graphic>
          <a:graphicData uri="http://schemas.openxmlformats.org/presentationml/2006/ole">
            <mc:AlternateContent xmlns:mc="http://schemas.openxmlformats.org/markup-compatibility/2006">
              <mc:Choice xmlns:v="urn:schemas-microsoft-com:vml" Requires="v">
                <p:oleObj spid="_x0000_s2074" name="Document" r:id="rId4" imgW="6616700" imgH="1841500" progId="Word.Document.12">
                  <p:embed/>
                </p:oleObj>
              </mc:Choice>
              <mc:Fallback>
                <p:oleObj name="Document" r:id="rId4" imgW="6616700" imgH="1841500" progId="Word.Document.12">
                  <p:embed/>
                  <p:pic>
                    <p:nvPicPr>
                      <p:cNvPr id="0" name=""/>
                      <p:cNvPicPr/>
                      <p:nvPr/>
                    </p:nvPicPr>
                    <p:blipFill>
                      <a:blip r:embed="rId5"/>
                      <a:stretch>
                        <a:fillRect/>
                      </a:stretch>
                    </p:blipFill>
                    <p:spPr>
                      <a:xfrm>
                        <a:off x="304800" y="357188"/>
                        <a:ext cx="8428038" cy="2381250"/>
                      </a:xfrm>
                      <a:prstGeom prst="rect">
                        <a:avLst/>
                      </a:prstGeom>
                    </p:spPr>
                  </p:pic>
                </p:oleObj>
              </mc:Fallback>
            </mc:AlternateContent>
          </a:graphicData>
        </a:graphic>
      </p:graphicFrame>
      <p:sp>
        <p:nvSpPr>
          <p:cNvPr id="2" name="TextBox 1"/>
          <p:cNvSpPr txBox="1"/>
          <p:nvPr/>
        </p:nvSpPr>
        <p:spPr>
          <a:xfrm>
            <a:off x="152400" y="4419600"/>
            <a:ext cx="4572000" cy="1138773"/>
          </a:xfrm>
          <a:prstGeom prst="rect">
            <a:avLst/>
          </a:prstGeom>
          <a:noFill/>
        </p:spPr>
        <p:txBody>
          <a:bodyPr wrap="square" rtlCol="0">
            <a:spAutoFit/>
          </a:bodyPr>
          <a:lstStyle/>
          <a:p>
            <a:pPr algn="ctr"/>
            <a:r>
              <a:rPr lang="en-US" sz="3200" dirty="0" smtClean="0">
                <a:solidFill>
                  <a:schemeClr val="accent2"/>
                </a:solidFill>
              </a:rPr>
              <a:t>Abbey </a:t>
            </a:r>
            <a:r>
              <a:rPr lang="en-US" sz="3200" dirty="0" err="1" smtClean="0">
                <a:solidFill>
                  <a:schemeClr val="accent2"/>
                </a:solidFill>
              </a:rPr>
              <a:t>Piner</a:t>
            </a:r>
            <a:endParaRPr lang="en-US" sz="3200" dirty="0" smtClean="0">
              <a:solidFill>
                <a:schemeClr val="accent2"/>
              </a:solidFill>
            </a:endParaRPr>
          </a:p>
          <a:p>
            <a:pPr algn="ctr"/>
            <a:r>
              <a:rPr lang="en-US" dirty="0" smtClean="0">
                <a:solidFill>
                  <a:schemeClr val="accent2"/>
                </a:solidFill>
              </a:rPr>
              <a:t>Community Food Strategies</a:t>
            </a:r>
          </a:p>
          <a:p>
            <a:pPr algn="ctr"/>
            <a:r>
              <a:rPr lang="en-US" dirty="0" smtClean="0">
                <a:solidFill>
                  <a:schemeClr val="accent2"/>
                </a:solidFill>
              </a:rPr>
              <a:t>apiner@ncsu.edu</a:t>
            </a:r>
            <a:endParaRPr lang="en-US" dirty="0">
              <a:solidFill>
                <a:schemeClr val="accent2"/>
              </a:solidFill>
            </a:endParaRPr>
          </a:p>
        </p:txBody>
      </p:sp>
      <p:sp>
        <p:nvSpPr>
          <p:cNvPr id="3" name="Rectangle 2"/>
          <p:cNvSpPr/>
          <p:nvPr/>
        </p:nvSpPr>
        <p:spPr>
          <a:xfrm flipH="1">
            <a:off x="-4764" y="3105597"/>
            <a:ext cx="9148763" cy="707886"/>
          </a:xfrm>
          <a:prstGeom prst="rect">
            <a:avLst/>
          </a:prstGeom>
          <a:solidFill>
            <a:schemeClr val="accent1">
              <a:lumMod val="75000"/>
              <a:alpha val="92000"/>
            </a:schemeClr>
          </a:solidFill>
        </p:spPr>
        <p:txBody>
          <a:bodyPr wrap="square">
            <a:spAutoFit/>
          </a:bodyPr>
          <a:lstStyle/>
          <a:p>
            <a:pPr algn="ctr"/>
            <a:r>
              <a:rPr lang="en-US" sz="4000" i="1" dirty="0" smtClean="0"/>
              <a:t>Thank you!</a:t>
            </a:r>
            <a:endParaRPr lang="en-US" sz="4000" i="1" dirty="0"/>
          </a:p>
        </p:txBody>
      </p:sp>
      <p:sp>
        <p:nvSpPr>
          <p:cNvPr id="9" name="TextBox 8"/>
          <p:cNvSpPr txBox="1"/>
          <p:nvPr/>
        </p:nvSpPr>
        <p:spPr>
          <a:xfrm>
            <a:off x="4572000" y="4419600"/>
            <a:ext cx="4572000" cy="1138773"/>
          </a:xfrm>
          <a:prstGeom prst="rect">
            <a:avLst/>
          </a:prstGeom>
          <a:noFill/>
        </p:spPr>
        <p:txBody>
          <a:bodyPr wrap="square" rtlCol="0">
            <a:spAutoFit/>
          </a:bodyPr>
          <a:lstStyle/>
          <a:p>
            <a:pPr algn="ctr"/>
            <a:r>
              <a:rPr lang="en-US" sz="3200" dirty="0" smtClean="0">
                <a:solidFill>
                  <a:schemeClr val="accent2"/>
                </a:solidFill>
              </a:rPr>
              <a:t>Aaron Newton</a:t>
            </a:r>
          </a:p>
          <a:p>
            <a:pPr algn="ctr"/>
            <a:r>
              <a:rPr lang="en-US" dirty="0" smtClean="0">
                <a:solidFill>
                  <a:schemeClr val="accent2"/>
                </a:solidFill>
              </a:rPr>
              <a:t>Cabarrus Farm and Food Council</a:t>
            </a:r>
          </a:p>
          <a:p>
            <a:pPr algn="ctr"/>
            <a:endParaRPr lang="en-US" dirty="0">
              <a:solidFill>
                <a:schemeClr val="accent2"/>
              </a:solidFill>
            </a:endParaRPr>
          </a:p>
        </p:txBody>
      </p:sp>
      <p:sp>
        <p:nvSpPr>
          <p:cNvPr id="10" name="TextBox 9"/>
          <p:cNvSpPr txBox="1"/>
          <p:nvPr/>
        </p:nvSpPr>
        <p:spPr>
          <a:xfrm>
            <a:off x="0" y="5756029"/>
            <a:ext cx="4572000" cy="861774"/>
          </a:xfrm>
          <a:prstGeom prst="rect">
            <a:avLst/>
          </a:prstGeom>
          <a:noFill/>
        </p:spPr>
        <p:txBody>
          <a:bodyPr wrap="square" rtlCol="0">
            <a:spAutoFit/>
          </a:bodyPr>
          <a:lstStyle/>
          <a:p>
            <a:pPr algn="ctr"/>
            <a:r>
              <a:rPr lang="en-US" sz="3200" dirty="0" smtClean="0">
                <a:solidFill>
                  <a:schemeClr val="accent2"/>
                </a:solidFill>
              </a:rPr>
              <a:t>Erin Brighton</a:t>
            </a:r>
          </a:p>
          <a:p>
            <a:pPr algn="ctr"/>
            <a:r>
              <a:rPr lang="en-US" dirty="0" smtClean="0">
                <a:solidFill>
                  <a:schemeClr val="accent2"/>
                </a:solidFill>
              </a:rPr>
              <a:t>Charlotte-</a:t>
            </a:r>
            <a:r>
              <a:rPr lang="en-US" dirty="0" err="1" smtClean="0">
                <a:solidFill>
                  <a:schemeClr val="accent2"/>
                </a:solidFill>
              </a:rPr>
              <a:t>Mecklenberg</a:t>
            </a:r>
            <a:r>
              <a:rPr lang="en-US" dirty="0" smtClean="0">
                <a:solidFill>
                  <a:schemeClr val="accent2"/>
                </a:solidFill>
              </a:rPr>
              <a:t> Food Policy </a:t>
            </a:r>
            <a:r>
              <a:rPr lang="en-US" dirty="0" err="1" smtClean="0">
                <a:solidFill>
                  <a:schemeClr val="accent2"/>
                </a:solidFill>
              </a:rPr>
              <a:t>Concil</a:t>
            </a:r>
            <a:endParaRPr lang="en-US" dirty="0">
              <a:solidFill>
                <a:schemeClr val="accent2"/>
              </a:solidFill>
            </a:endParaRPr>
          </a:p>
        </p:txBody>
      </p:sp>
      <p:sp>
        <p:nvSpPr>
          <p:cNvPr id="11" name="TextBox 10"/>
          <p:cNvSpPr txBox="1"/>
          <p:nvPr/>
        </p:nvSpPr>
        <p:spPr>
          <a:xfrm>
            <a:off x="4686300" y="5763309"/>
            <a:ext cx="4572000" cy="861774"/>
          </a:xfrm>
          <a:prstGeom prst="rect">
            <a:avLst/>
          </a:prstGeom>
          <a:noFill/>
        </p:spPr>
        <p:txBody>
          <a:bodyPr wrap="square" rtlCol="0">
            <a:spAutoFit/>
          </a:bodyPr>
          <a:lstStyle/>
          <a:p>
            <a:pPr algn="ctr"/>
            <a:r>
              <a:rPr lang="en-US" sz="3200" dirty="0" smtClean="0">
                <a:solidFill>
                  <a:schemeClr val="accent2"/>
                </a:solidFill>
              </a:rPr>
              <a:t>Shawn </a:t>
            </a:r>
            <a:r>
              <a:rPr lang="en-US" sz="3200" dirty="0" err="1" smtClean="0">
                <a:solidFill>
                  <a:schemeClr val="accent2"/>
                </a:solidFill>
              </a:rPr>
              <a:t>Hatley</a:t>
            </a:r>
            <a:endParaRPr lang="en-US" sz="3200" dirty="0" smtClean="0">
              <a:solidFill>
                <a:schemeClr val="accent2"/>
              </a:solidFill>
            </a:endParaRPr>
          </a:p>
          <a:p>
            <a:pPr algn="ctr"/>
            <a:r>
              <a:rPr lang="en-US" dirty="0" smtClean="0">
                <a:solidFill>
                  <a:schemeClr val="accent2"/>
                </a:solidFill>
              </a:rPr>
              <a:t>Upper Pee Dee Food Council</a:t>
            </a:r>
            <a:endParaRPr lang="en-US" dirty="0">
              <a:solidFill>
                <a:schemeClr val="accent2"/>
              </a:solidFill>
            </a:endParaRPr>
          </a:p>
        </p:txBody>
      </p:sp>
    </p:spTree>
    <p:extLst>
      <p:ext uri="{BB962C8B-B14F-4D97-AF65-F5344CB8AC3E}">
        <p14:creationId xmlns:p14="http://schemas.microsoft.com/office/powerpoint/2010/main" val="3192409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3" name="Straight Connector 2"/>
          <p:cNvCxnSpPr/>
          <p:nvPr/>
        </p:nvCxnSpPr>
        <p:spPr>
          <a:xfrm>
            <a:off x="4495800" y="609600"/>
            <a:ext cx="0" cy="5638800"/>
          </a:xfrm>
          <a:prstGeom prst="line">
            <a:avLst/>
          </a:prstGeom>
          <a:ln>
            <a:headEnd type="oval"/>
            <a:tailEnd type="oval"/>
          </a:ln>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a:xfrm flipH="1">
            <a:off x="1447800" y="3429000"/>
            <a:ext cx="6172200" cy="0"/>
          </a:xfrm>
          <a:prstGeom prst="line">
            <a:avLst/>
          </a:prstGeom>
          <a:ln>
            <a:headEnd type="oval"/>
            <a:tailEnd type="ova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555671" y="5731409"/>
            <a:ext cx="2286000" cy="923330"/>
          </a:xfrm>
          <a:prstGeom prst="rect">
            <a:avLst/>
          </a:prstGeom>
          <a:noFill/>
        </p:spPr>
        <p:txBody>
          <a:bodyPr wrap="square" rtlCol="0">
            <a:spAutoFit/>
          </a:bodyPr>
          <a:lstStyle/>
          <a:p>
            <a:r>
              <a:rPr lang="en-US" i="1" dirty="0" smtClean="0">
                <a:solidFill>
                  <a:schemeClr val="tx1">
                    <a:lumMod val="65000"/>
                    <a:lumOff val="35000"/>
                  </a:schemeClr>
                </a:solidFill>
              </a:rPr>
              <a:t>Community </a:t>
            </a:r>
          </a:p>
          <a:p>
            <a:r>
              <a:rPr lang="en-US" i="1" dirty="0" smtClean="0">
                <a:solidFill>
                  <a:schemeClr val="tx1">
                    <a:lumMod val="65000"/>
                    <a:lumOff val="35000"/>
                  </a:schemeClr>
                </a:solidFill>
              </a:rPr>
              <a:t>Member</a:t>
            </a:r>
          </a:p>
          <a:p>
            <a:r>
              <a:rPr lang="en-US" i="1" dirty="0" smtClean="0">
                <a:solidFill>
                  <a:schemeClr val="tx1">
                    <a:lumMod val="65000"/>
                    <a:lumOff val="35000"/>
                  </a:schemeClr>
                </a:solidFill>
              </a:rPr>
              <a:t>Network</a:t>
            </a:r>
            <a:endParaRPr lang="en-US" i="1" dirty="0">
              <a:solidFill>
                <a:schemeClr val="tx1">
                  <a:lumMod val="65000"/>
                  <a:lumOff val="35000"/>
                </a:schemeClr>
              </a:solidFill>
            </a:endParaRPr>
          </a:p>
        </p:txBody>
      </p:sp>
      <p:sp>
        <p:nvSpPr>
          <p:cNvPr id="7" name="TextBox 6"/>
          <p:cNvSpPr txBox="1"/>
          <p:nvPr/>
        </p:nvSpPr>
        <p:spPr>
          <a:xfrm>
            <a:off x="7391400" y="3444291"/>
            <a:ext cx="2286000" cy="923330"/>
          </a:xfrm>
          <a:prstGeom prst="rect">
            <a:avLst/>
          </a:prstGeom>
          <a:noFill/>
        </p:spPr>
        <p:txBody>
          <a:bodyPr wrap="square" rtlCol="0">
            <a:spAutoFit/>
          </a:bodyPr>
          <a:lstStyle/>
          <a:p>
            <a:r>
              <a:rPr lang="en-US" i="1" dirty="0">
                <a:solidFill>
                  <a:schemeClr val="tx1">
                    <a:lumMod val="65000"/>
                    <a:lumOff val="35000"/>
                  </a:schemeClr>
                </a:solidFill>
              </a:rPr>
              <a:t>Government </a:t>
            </a:r>
            <a:r>
              <a:rPr lang="en-US" i="1" dirty="0" smtClean="0">
                <a:solidFill>
                  <a:schemeClr val="tx1">
                    <a:lumMod val="65000"/>
                    <a:lumOff val="35000"/>
                  </a:schemeClr>
                </a:solidFill>
              </a:rPr>
              <a:t>Appointed</a:t>
            </a:r>
          </a:p>
          <a:p>
            <a:r>
              <a:rPr lang="en-US" i="1" dirty="0" smtClean="0">
                <a:solidFill>
                  <a:schemeClr val="tx1">
                    <a:lumMod val="65000"/>
                    <a:lumOff val="35000"/>
                  </a:schemeClr>
                </a:solidFill>
              </a:rPr>
              <a:t>Advisory Board</a:t>
            </a:r>
            <a:endParaRPr lang="en-US" i="1" dirty="0">
              <a:solidFill>
                <a:schemeClr val="tx1">
                  <a:lumMod val="65000"/>
                  <a:lumOff val="35000"/>
                </a:schemeClr>
              </a:solidFill>
            </a:endParaRPr>
          </a:p>
        </p:txBody>
      </p:sp>
      <p:sp>
        <p:nvSpPr>
          <p:cNvPr id="9" name="TextBox 8"/>
          <p:cNvSpPr txBox="1"/>
          <p:nvPr/>
        </p:nvSpPr>
        <p:spPr>
          <a:xfrm>
            <a:off x="98461" y="3479527"/>
            <a:ext cx="1442358" cy="923330"/>
          </a:xfrm>
          <a:prstGeom prst="rect">
            <a:avLst/>
          </a:prstGeom>
          <a:noFill/>
        </p:spPr>
        <p:txBody>
          <a:bodyPr wrap="square" rtlCol="0">
            <a:spAutoFit/>
          </a:bodyPr>
          <a:lstStyle/>
          <a:p>
            <a:r>
              <a:rPr lang="en-US" i="1" dirty="0" smtClean="0">
                <a:solidFill>
                  <a:schemeClr val="tx1">
                    <a:lumMod val="65000"/>
                    <a:lumOff val="35000"/>
                  </a:schemeClr>
                </a:solidFill>
              </a:rPr>
              <a:t>Non-profit </a:t>
            </a:r>
          </a:p>
          <a:p>
            <a:r>
              <a:rPr lang="en-US" i="1" dirty="0" smtClean="0">
                <a:solidFill>
                  <a:schemeClr val="tx1">
                    <a:lumMod val="65000"/>
                    <a:lumOff val="35000"/>
                  </a:schemeClr>
                </a:solidFill>
              </a:rPr>
              <a:t>501c-3 organization</a:t>
            </a:r>
            <a:endParaRPr lang="en-US" i="1" dirty="0">
              <a:solidFill>
                <a:schemeClr val="tx1">
                  <a:lumMod val="65000"/>
                  <a:lumOff val="35000"/>
                </a:schemeClr>
              </a:solidFill>
            </a:endParaRPr>
          </a:p>
        </p:txBody>
      </p:sp>
      <p:sp>
        <p:nvSpPr>
          <p:cNvPr id="10" name="TextBox 9"/>
          <p:cNvSpPr txBox="1"/>
          <p:nvPr/>
        </p:nvSpPr>
        <p:spPr>
          <a:xfrm>
            <a:off x="4561114" y="147935"/>
            <a:ext cx="2286000" cy="923330"/>
          </a:xfrm>
          <a:prstGeom prst="rect">
            <a:avLst/>
          </a:prstGeom>
          <a:noFill/>
        </p:spPr>
        <p:txBody>
          <a:bodyPr wrap="square" rtlCol="0">
            <a:spAutoFit/>
          </a:bodyPr>
          <a:lstStyle/>
          <a:p>
            <a:r>
              <a:rPr lang="en-US" i="1" dirty="0" smtClean="0">
                <a:solidFill>
                  <a:schemeClr val="tx1">
                    <a:lumMod val="65000"/>
                    <a:lumOff val="35000"/>
                  </a:schemeClr>
                </a:solidFill>
              </a:rPr>
              <a:t>Structure + Membership + Charter + Bylaws</a:t>
            </a:r>
            <a:endParaRPr lang="en-US" i="1" dirty="0">
              <a:solidFill>
                <a:schemeClr val="tx1">
                  <a:lumMod val="65000"/>
                  <a:lumOff val="35000"/>
                </a:schemeClr>
              </a:solidFill>
            </a:endParaRPr>
          </a:p>
        </p:txBody>
      </p:sp>
      <p:sp>
        <p:nvSpPr>
          <p:cNvPr id="11" name="TextBox 10"/>
          <p:cNvSpPr txBox="1"/>
          <p:nvPr/>
        </p:nvSpPr>
        <p:spPr>
          <a:xfrm>
            <a:off x="4064071" y="4803730"/>
            <a:ext cx="461665" cy="1477328"/>
          </a:xfrm>
          <a:prstGeom prst="rect">
            <a:avLst/>
          </a:prstGeom>
          <a:noFill/>
        </p:spPr>
        <p:txBody>
          <a:bodyPr vert="vert270" wrap="square" rtlCol="0">
            <a:spAutoFit/>
          </a:bodyPr>
          <a:lstStyle/>
          <a:p>
            <a:r>
              <a:rPr lang="en-US" dirty="0" smtClean="0">
                <a:solidFill>
                  <a:schemeClr val="accent2">
                    <a:lumMod val="60000"/>
                    <a:lumOff val="40000"/>
                  </a:schemeClr>
                </a:solidFill>
              </a:rPr>
              <a:t>loose</a:t>
            </a:r>
            <a:endParaRPr lang="en-US" dirty="0">
              <a:solidFill>
                <a:schemeClr val="accent2">
                  <a:lumMod val="60000"/>
                  <a:lumOff val="40000"/>
                </a:schemeClr>
              </a:solidFill>
            </a:endParaRPr>
          </a:p>
        </p:txBody>
      </p:sp>
      <p:sp>
        <p:nvSpPr>
          <p:cNvPr id="12" name="TextBox 11"/>
          <p:cNvSpPr txBox="1"/>
          <p:nvPr/>
        </p:nvSpPr>
        <p:spPr>
          <a:xfrm>
            <a:off x="4094006" y="232672"/>
            <a:ext cx="461665" cy="1215127"/>
          </a:xfrm>
          <a:prstGeom prst="rect">
            <a:avLst/>
          </a:prstGeom>
          <a:noFill/>
        </p:spPr>
        <p:txBody>
          <a:bodyPr vert="vert270" wrap="square" rtlCol="0">
            <a:spAutoFit/>
          </a:bodyPr>
          <a:lstStyle/>
          <a:p>
            <a:r>
              <a:rPr lang="en-US" dirty="0" smtClean="0">
                <a:solidFill>
                  <a:schemeClr val="accent2">
                    <a:lumMod val="60000"/>
                    <a:lumOff val="40000"/>
                  </a:schemeClr>
                </a:solidFill>
              </a:rPr>
              <a:t>structured</a:t>
            </a:r>
            <a:endParaRPr lang="en-US" dirty="0">
              <a:solidFill>
                <a:schemeClr val="accent2">
                  <a:lumMod val="60000"/>
                  <a:lumOff val="40000"/>
                </a:schemeClr>
              </a:solidFill>
            </a:endParaRPr>
          </a:p>
        </p:txBody>
      </p:sp>
      <p:sp>
        <p:nvSpPr>
          <p:cNvPr id="13" name="TextBox 12"/>
          <p:cNvSpPr txBox="1"/>
          <p:nvPr/>
        </p:nvSpPr>
        <p:spPr>
          <a:xfrm>
            <a:off x="51707" y="3103602"/>
            <a:ext cx="1489111" cy="369332"/>
          </a:xfrm>
          <a:prstGeom prst="rect">
            <a:avLst/>
          </a:prstGeom>
          <a:noFill/>
        </p:spPr>
        <p:txBody>
          <a:bodyPr wrap="square" rtlCol="0">
            <a:spAutoFit/>
          </a:bodyPr>
          <a:lstStyle/>
          <a:p>
            <a:r>
              <a:rPr lang="en-US" dirty="0" smtClean="0">
                <a:solidFill>
                  <a:schemeClr val="accent2">
                    <a:lumMod val="60000"/>
                    <a:lumOff val="40000"/>
                  </a:schemeClr>
                </a:solidFill>
              </a:rPr>
              <a:t>independent</a:t>
            </a:r>
            <a:endParaRPr lang="en-US" dirty="0">
              <a:solidFill>
                <a:schemeClr val="accent2">
                  <a:lumMod val="60000"/>
                  <a:lumOff val="40000"/>
                </a:schemeClr>
              </a:solidFill>
            </a:endParaRPr>
          </a:p>
        </p:txBody>
      </p:sp>
      <p:sp>
        <p:nvSpPr>
          <p:cNvPr id="14" name="TextBox 13"/>
          <p:cNvSpPr txBox="1"/>
          <p:nvPr/>
        </p:nvSpPr>
        <p:spPr>
          <a:xfrm>
            <a:off x="7312477" y="3059668"/>
            <a:ext cx="2073730" cy="369332"/>
          </a:xfrm>
          <a:prstGeom prst="rect">
            <a:avLst/>
          </a:prstGeom>
          <a:noFill/>
        </p:spPr>
        <p:txBody>
          <a:bodyPr wrap="square" rtlCol="0">
            <a:spAutoFit/>
          </a:bodyPr>
          <a:lstStyle/>
          <a:p>
            <a:r>
              <a:rPr lang="en-US" dirty="0">
                <a:solidFill>
                  <a:schemeClr val="accent2">
                    <a:lumMod val="60000"/>
                    <a:lumOff val="40000"/>
                  </a:schemeClr>
                </a:solidFill>
              </a:rPr>
              <a:t>g</a:t>
            </a:r>
            <a:r>
              <a:rPr lang="en-US" dirty="0" smtClean="0">
                <a:solidFill>
                  <a:schemeClr val="accent2">
                    <a:lumMod val="60000"/>
                    <a:lumOff val="40000"/>
                  </a:schemeClr>
                </a:solidFill>
              </a:rPr>
              <a:t>overnment entity</a:t>
            </a:r>
            <a:endParaRPr lang="en-US" dirty="0">
              <a:solidFill>
                <a:schemeClr val="accent2">
                  <a:lumMod val="60000"/>
                  <a:lumOff val="40000"/>
                </a:schemeClr>
              </a:solidFill>
            </a:endParaRPr>
          </a:p>
        </p:txBody>
      </p:sp>
    </p:spTree>
    <p:extLst>
      <p:ext uri="{BB962C8B-B14F-4D97-AF65-F5344CB8AC3E}">
        <p14:creationId xmlns:p14="http://schemas.microsoft.com/office/powerpoint/2010/main" val="3674367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3" name="Straight Connector 2"/>
          <p:cNvCxnSpPr/>
          <p:nvPr/>
        </p:nvCxnSpPr>
        <p:spPr>
          <a:xfrm>
            <a:off x="4495800" y="609600"/>
            <a:ext cx="0" cy="5638800"/>
          </a:xfrm>
          <a:prstGeom prst="line">
            <a:avLst/>
          </a:prstGeom>
          <a:ln>
            <a:headEnd type="oval"/>
            <a:tailEnd type="oval"/>
          </a:ln>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a:xfrm flipH="1">
            <a:off x="1447800" y="3429000"/>
            <a:ext cx="6172200" cy="0"/>
          </a:xfrm>
          <a:prstGeom prst="line">
            <a:avLst/>
          </a:prstGeom>
          <a:ln>
            <a:headEnd type="oval"/>
            <a:tailEnd type="ova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555671" y="5731409"/>
            <a:ext cx="2286000" cy="923330"/>
          </a:xfrm>
          <a:prstGeom prst="rect">
            <a:avLst/>
          </a:prstGeom>
          <a:noFill/>
        </p:spPr>
        <p:txBody>
          <a:bodyPr wrap="square" rtlCol="0">
            <a:spAutoFit/>
          </a:bodyPr>
          <a:lstStyle/>
          <a:p>
            <a:r>
              <a:rPr lang="en-US" i="1" dirty="0" smtClean="0">
                <a:solidFill>
                  <a:schemeClr val="tx1">
                    <a:lumMod val="65000"/>
                    <a:lumOff val="35000"/>
                  </a:schemeClr>
                </a:solidFill>
              </a:rPr>
              <a:t>Community </a:t>
            </a:r>
          </a:p>
          <a:p>
            <a:r>
              <a:rPr lang="en-US" i="1" dirty="0" smtClean="0">
                <a:solidFill>
                  <a:schemeClr val="tx1">
                    <a:lumMod val="65000"/>
                    <a:lumOff val="35000"/>
                  </a:schemeClr>
                </a:solidFill>
              </a:rPr>
              <a:t>Member</a:t>
            </a:r>
          </a:p>
          <a:p>
            <a:r>
              <a:rPr lang="en-US" i="1" dirty="0" smtClean="0">
                <a:solidFill>
                  <a:schemeClr val="tx1">
                    <a:lumMod val="65000"/>
                    <a:lumOff val="35000"/>
                  </a:schemeClr>
                </a:solidFill>
              </a:rPr>
              <a:t>Network</a:t>
            </a:r>
            <a:endParaRPr lang="en-US" i="1" dirty="0">
              <a:solidFill>
                <a:schemeClr val="tx1">
                  <a:lumMod val="65000"/>
                  <a:lumOff val="35000"/>
                </a:schemeClr>
              </a:solidFill>
            </a:endParaRPr>
          </a:p>
        </p:txBody>
      </p:sp>
      <p:sp>
        <p:nvSpPr>
          <p:cNvPr id="7" name="TextBox 6"/>
          <p:cNvSpPr txBox="1"/>
          <p:nvPr/>
        </p:nvSpPr>
        <p:spPr>
          <a:xfrm>
            <a:off x="7391400" y="3444291"/>
            <a:ext cx="2286000" cy="923330"/>
          </a:xfrm>
          <a:prstGeom prst="rect">
            <a:avLst/>
          </a:prstGeom>
          <a:noFill/>
        </p:spPr>
        <p:txBody>
          <a:bodyPr wrap="square" rtlCol="0">
            <a:spAutoFit/>
          </a:bodyPr>
          <a:lstStyle/>
          <a:p>
            <a:r>
              <a:rPr lang="en-US" i="1" dirty="0">
                <a:solidFill>
                  <a:schemeClr val="tx1">
                    <a:lumMod val="65000"/>
                    <a:lumOff val="35000"/>
                  </a:schemeClr>
                </a:solidFill>
              </a:rPr>
              <a:t>Government </a:t>
            </a:r>
            <a:r>
              <a:rPr lang="en-US" i="1" dirty="0" smtClean="0">
                <a:solidFill>
                  <a:schemeClr val="tx1">
                    <a:lumMod val="65000"/>
                    <a:lumOff val="35000"/>
                  </a:schemeClr>
                </a:solidFill>
              </a:rPr>
              <a:t>Appointed</a:t>
            </a:r>
          </a:p>
          <a:p>
            <a:r>
              <a:rPr lang="en-US" i="1" dirty="0" smtClean="0">
                <a:solidFill>
                  <a:schemeClr val="tx1">
                    <a:lumMod val="65000"/>
                    <a:lumOff val="35000"/>
                  </a:schemeClr>
                </a:solidFill>
              </a:rPr>
              <a:t>Advisory Board</a:t>
            </a:r>
            <a:endParaRPr lang="en-US" i="1" dirty="0">
              <a:solidFill>
                <a:schemeClr val="tx1">
                  <a:lumMod val="65000"/>
                  <a:lumOff val="35000"/>
                </a:schemeClr>
              </a:solidFill>
            </a:endParaRPr>
          </a:p>
        </p:txBody>
      </p:sp>
      <p:sp>
        <p:nvSpPr>
          <p:cNvPr id="9" name="TextBox 8"/>
          <p:cNvSpPr txBox="1"/>
          <p:nvPr/>
        </p:nvSpPr>
        <p:spPr>
          <a:xfrm>
            <a:off x="98461" y="3479527"/>
            <a:ext cx="1442358" cy="923330"/>
          </a:xfrm>
          <a:prstGeom prst="rect">
            <a:avLst/>
          </a:prstGeom>
          <a:noFill/>
        </p:spPr>
        <p:txBody>
          <a:bodyPr wrap="square" rtlCol="0">
            <a:spAutoFit/>
          </a:bodyPr>
          <a:lstStyle/>
          <a:p>
            <a:r>
              <a:rPr lang="en-US" i="1" dirty="0" smtClean="0">
                <a:solidFill>
                  <a:schemeClr val="tx1">
                    <a:lumMod val="65000"/>
                    <a:lumOff val="35000"/>
                  </a:schemeClr>
                </a:solidFill>
              </a:rPr>
              <a:t>Non-profit </a:t>
            </a:r>
          </a:p>
          <a:p>
            <a:r>
              <a:rPr lang="en-US" i="1" dirty="0" smtClean="0">
                <a:solidFill>
                  <a:schemeClr val="tx1">
                    <a:lumMod val="65000"/>
                    <a:lumOff val="35000"/>
                  </a:schemeClr>
                </a:solidFill>
              </a:rPr>
              <a:t>501c-3 organization</a:t>
            </a:r>
            <a:endParaRPr lang="en-US" i="1" dirty="0">
              <a:solidFill>
                <a:schemeClr val="tx1">
                  <a:lumMod val="65000"/>
                  <a:lumOff val="35000"/>
                </a:schemeClr>
              </a:solidFill>
            </a:endParaRPr>
          </a:p>
        </p:txBody>
      </p:sp>
      <p:sp>
        <p:nvSpPr>
          <p:cNvPr id="10" name="TextBox 9"/>
          <p:cNvSpPr txBox="1"/>
          <p:nvPr/>
        </p:nvSpPr>
        <p:spPr>
          <a:xfrm>
            <a:off x="4561114" y="147935"/>
            <a:ext cx="2286000" cy="923330"/>
          </a:xfrm>
          <a:prstGeom prst="rect">
            <a:avLst/>
          </a:prstGeom>
          <a:noFill/>
        </p:spPr>
        <p:txBody>
          <a:bodyPr wrap="square" rtlCol="0">
            <a:spAutoFit/>
          </a:bodyPr>
          <a:lstStyle/>
          <a:p>
            <a:r>
              <a:rPr lang="en-US" i="1" dirty="0" smtClean="0">
                <a:solidFill>
                  <a:schemeClr val="tx1">
                    <a:lumMod val="65000"/>
                    <a:lumOff val="35000"/>
                  </a:schemeClr>
                </a:solidFill>
              </a:rPr>
              <a:t>Structure + Membership + Charter + Bylaws</a:t>
            </a:r>
            <a:endParaRPr lang="en-US" i="1" dirty="0">
              <a:solidFill>
                <a:schemeClr val="tx1">
                  <a:lumMod val="65000"/>
                  <a:lumOff val="35000"/>
                </a:schemeClr>
              </a:solidFill>
            </a:endParaRPr>
          </a:p>
        </p:txBody>
      </p:sp>
      <p:sp>
        <p:nvSpPr>
          <p:cNvPr id="11" name="TextBox 10"/>
          <p:cNvSpPr txBox="1"/>
          <p:nvPr/>
        </p:nvSpPr>
        <p:spPr>
          <a:xfrm>
            <a:off x="4064071" y="4803730"/>
            <a:ext cx="461665" cy="1477328"/>
          </a:xfrm>
          <a:prstGeom prst="rect">
            <a:avLst/>
          </a:prstGeom>
          <a:noFill/>
        </p:spPr>
        <p:txBody>
          <a:bodyPr vert="vert270" wrap="square" rtlCol="0">
            <a:spAutoFit/>
          </a:bodyPr>
          <a:lstStyle/>
          <a:p>
            <a:r>
              <a:rPr lang="en-US" dirty="0" smtClean="0">
                <a:solidFill>
                  <a:schemeClr val="accent2">
                    <a:lumMod val="60000"/>
                    <a:lumOff val="40000"/>
                  </a:schemeClr>
                </a:solidFill>
              </a:rPr>
              <a:t>loose</a:t>
            </a:r>
            <a:endParaRPr lang="en-US" dirty="0">
              <a:solidFill>
                <a:schemeClr val="accent2">
                  <a:lumMod val="60000"/>
                  <a:lumOff val="40000"/>
                </a:schemeClr>
              </a:solidFill>
            </a:endParaRPr>
          </a:p>
        </p:txBody>
      </p:sp>
      <p:sp>
        <p:nvSpPr>
          <p:cNvPr id="12" name="TextBox 11"/>
          <p:cNvSpPr txBox="1"/>
          <p:nvPr/>
        </p:nvSpPr>
        <p:spPr>
          <a:xfrm>
            <a:off x="4094006" y="232672"/>
            <a:ext cx="461665" cy="1215127"/>
          </a:xfrm>
          <a:prstGeom prst="rect">
            <a:avLst/>
          </a:prstGeom>
          <a:noFill/>
        </p:spPr>
        <p:txBody>
          <a:bodyPr vert="vert270" wrap="square" rtlCol="0">
            <a:spAutoFit/>
          </a:bodyPr>
          <a:lstStyle/>
          <a:p>
            <a:r>
              <a:rPr lang="en-US" dirty="0" smtClean="0">
                <a:solidFill>
                  <a:schemeClr val="accent2">
                    <a:lumMod val="60000"/>
                    <a:lumOff val="40000"/>
                  </a:schemeClr>
                </a:solidFill>
              </a:rPr>
              <a:t>structured</a:t>
            </a:r>
            <a:endParaRPr lang="en-US" dirty="0">
              <a:solidFill>
                <a:schemeClr val="accent2">
                  <a:lumMod val="60000"/>
                  <a:lumOff val="40000"/>
                </a:schemeClr>
              </a:solidFill>
            </a:endParaRPr>
          </a:p>
        </p:txBody>
      </p:sp>
      <p:sp>
        <p:nvSpPr>
          <p:cNvPr id="13" name="TextBox 12"/>
          <p:cNvSpPr txBox="1"/>
          <p:nvPr/>
        </p:nvSpPr>
        <p:spPr>
          <a:xfrm>
            <a:off x="51707" y="3103602"/>
            <a:ext cx="1489111" cy="369332"/>
          </a:xfrm>
          <a:prstGeom prst="rect">
            <a:avLst/>
          </a:prstGeom>
          <a:noFill/>
        </p:spPr>
        <p:txBody>
          <a:bodyPr wrap="square" rtlCol="0">
            <a:spAutoFit/>
          </a:bodyPr>
          <a:lstStyle/>
          <a:p>
            <a:r>
              <a:rPr lang="en-US" dirty="0" smtClean="0">
                <a:solidFill>
                  <a:schemeClr val="accent2">
                    <a:lumMod val="60000"/>
                    <a:lumOff val="40000"/>
                  </a:schemeClr>
                </a:solidFill>
              </a:rPr>
              <a:t>independent</a:t>
            </a:r>
            <a:endParaRPr lang="en-US" dirty="0">
              <a:solidFill>
                <a:schemeClr val="accent2">
                  <a:lumMod val="60000"/>
                  <a:lumOff val="40000"/>
                </a:schemeClr>
              </a:solidFill>
            </a:endParaRPr>
          </a:p>
        </p:txBody>
      </p:sp>
      <p:sp>
        <p:nvSpPr>
          <p:cNvPr id="14" name="TextBox 13"/>
          <p:cNvSpPr txBox="1"/>
          <p:nvPr/>
        </p:nvSpPr>
        <p:spPr>
          <a:xfrm>
            <a:off x="7312477" y="3059668"/>
            <a:ext cx="2073730" cy="369332"/>
          </a:xfrm>
          <a:prstGeom prst="rect">
            <a:avLst/>
          </a:prstGeom>
          <a:noFill/>
        </p:spPr>
        <p:txBody>
          <a:bodyPr wrap="square" rtlCol="0">
            <a:spAutoFit/>
          </a:bodyPr>
          <a:lstStyle/>
          <a:p>
            <a:r>
              <a:rPr lang="en-US" dirty="0">
                <a:solidFill>
                  <a:schemeClr val="accent2">
                    <a:lumMod val="60000"/>
                    <a:lumOff val="40000"/>
                  </a:schemeClr>
                </a:solidFill>
              </a:rPr>
              <a:t>g</a:t>
            </a:r>
            <a:r>
              <a:rPr lang="en-US" dirty="0" smtClean="0">
                <a:solidFill>
                  <a:schemeClr val="accent2">
                    <a:lumMod val="60000"/>
                    <a:lumOff val="40000"/>
                  </a:schemeClr>
                </a:solidFill>
              </a:rPr>
              <a:t>overnment entity</a:t>
            </a:r>
            <a:endParaRPr lang="en-US" dirty="0">
              <a:solidFill>
                <a:schemeClr val="accent2">
                  <a:lumMod val="60000"/>
                  <a:lumOff val="40000"/>
                </a:schemeClr>
              </a:solidFill>
            </a:endParaRPr>
          </a:p>
        </p:txBody>
      </p:sp>
      <p:pic>
        <p:nvPicPr>
          <p:cNvPr id="15" name="Content Placeholder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7010400" y="219714"/>
            <a:ext cx="2133600" cy="938015"/>
          </a:xfrm>
          <a:prstGeom prst="rect">
            <a:avLst/>
          </a:prstGeom>
        </p:spPr>
      </p:pic>
      <p:sp>
        <p:nvSpPr>
          <p:cNvPr id="16" name="Rectangle 15"/>
          <p:cNvSpPr/>
          <p:nvPr/>
        </p:nvSpPr>
        <p:spPr>
          <a:xfrm>
            <a:off x="7045008" y="907355"/>
            <a:ext cx="2479992" cy="523220"/>
          </a:xfrm>
          <a:prstGeom prst="rect">
            <a:avLst/>
          </a:prstGeom>
        </p:spPr>
        <p:txBody>
          <a:bodyPr wrap="square">
            <a:spAutoFit/>
          </a:bodyPr>
          <a:lstStyle/>
          <a:p>
            <a:pPr marL="0" indent="0">
              <a:buFont typeface="Wingdings" pitchFamily="2" charset="2"/>
              <a:buNone/>
              <a:defRPr/>
            </a:pPr>
            <a:r>
              <a:rPr lang="en-US" sz="1400" b="1" dirty="0">
                <a:solidFill>
                  <a:srgbClr val="000000"/>
                </a:solidFill>
              </a:rPr>
              <a:t>Cabarrus Farm and Food Council *</a:t>
            </a:r>
            <a:r>
              <a:rPr lang="en-US" sz="1400" b="1" dirty="0" err="1">
                <a:solidFill>
                  <a:srgbClr val="000000"/>
                </a:solidFill>
              </a:rPr>
              <a:t>est</a:t>
            </a:r>
            <a:r>
              <a:rPr lang="en-US" sz="1400" b="1" dirty="0">
                <a:solidFill>
                  <a:srgbClr val="000000"/>
                </a:solidFill>
              </a:rPr>
              <a:t> 2010</a:t>
            </a:r>
          </a:p>
        </p:txBody>
      </p:sp>
      <p:pic>
        <p:nvPicPr>
          <p:cNvPr id="17" name="Content Placeholder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14687" y="345375"/>
            <a:ext cx="2113827" cy="943458"/>
          </a:xfrm>
          <a:prstGeom prst="rect">
            <a:avLst/>
          </a:prstGeom>
        </p:spPr>
      </p:pic>
      <p:sp>
        <p:nvSpPr>
          <p:cNvPr id="18" name="Rectangle 17"/>
          <p:cNvSpPr/>
          <p:nvPr/>
        </p:nvSpPr>
        <p:spPr>
          <a:xfrm>
            <a:off x="304800" y="1066800"/>
            <a:ext cx="2971800" cy="523220"/>
          </a:xfrm>
          <a:prstGeom prst="rect">
            <a:avLst/>
          </a:prstGeom>
        </p:spPr>
        <p:txBody>
          <a:bodyPr wrap="square">
            <a:spAutoFit/>
          </a:bodyPr>
          <a:lstStyle/>
          <a:p>
            <a:pPr marL="0" indent="0">
              <a:buFont typeface="Wingdings" pitchFamily="2" charset="2"/>
              <a:buNone/>
              <a:defRPr/>
            </a:pPr>
            <a:r>
              <a:rPr lang="en-US" sz="1400" b="1" dirty="0">
                <a:solidFill>
                  <a:srgbClr val="000000"/>
                </a:solidFill>
              </a:rPr>
              <a:t>Charlotte-Mecklenburg</a:t>
            </a:r>
            <a:br>
              <a:rPr lang="en-US" sz="1400" b="1" dirty="0">
                <a:solidFill>
                  <a:srgbClr val="000000"/>
                </a:solidFill>
              </a:rPr>
            </a:br>
            <a:r>
              <a:rPr lang="en-US" sz="1400" b="1" dirty="0">
                <a:solidFill>
                  <a:srgbClr val="000000"/>
                </a:solidFill>
              </a:rPr>
              <a:t>Food Policy </a:t>
            </a:r>
            <a:r>
              <a:rPr lang="en-US" sz="1400" b="1" dirty="0" smtClean="0">
                <a:solidFill>
                  <a:srgbClr val="000000"/>
                </a:solidFill>
              </a:rPr>
              <a:t>Council *</a:t>
            </a:r>
            <a:r>
              <a:rPr lang="en-US" sz="1400" b="1" dirty="0" err="1" smtClean="0">
                <a:solidFill>
                  <a:srgbClr val="000000"/>
                </a:solidFill>
              </a:rPr>
              <a:t>est</a:t>
            </a:r>
            <a:r>
              <a:rPr lang="en-US" sz="1400" b="1" dirty="0" smtClean="0">
                <a:solidFill>
                  <a:srgbClr val="000000"/>
                </a:solidFill>
              </a:rPr>
              <a:t> 2010</a:t>
            </a:r>
            <a:endParaRPr lang="en-US" sz="1400" b="1" dirty="0">
              <a:solidFill>
                <a:srgbClr val="FFFFFF"/>
              </a:solidFill>
            </a:endParaRPr>
          </a:p>
        </p:txBody>
      </p:sp>
      <p:pic>
        <p:nvPicPr>
          <p:cNvPr id="19" name="Content Placeholder 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247395" y="5010359"/>
            <a:ext cx="2209800" cy="972000"/>
          </a:xfrm>
          <a:prstGeom prst="rect">
            <a:avLst/>
          </a:prstGeom>
        </p:spPr>
      </p:pic>
      <p:pic>
        <p:nvPicPr>
          <p:cNvPr id="20" name="Picture 8"/>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45013" y="5381902"/>
            <a:ext cx="838200" cy="1139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8054452" y="147935"/>
            <a:ext cx="1083299" cy="7504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1"/>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1390728" y="194560"/>
            <a:ext cx="764429" cy="7644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Rectangle 22"/>
          <p:cNvSpPr/>
          <p:nvPr/>
        </p:nvSpPr>
        <p:spPr>
          <a:xfrm>
            <a:off x="1355352" y="5789715"/>
            <a:ext cx="3505200" cy="523220"/>
          </a:xfrm>
          <a:prstGeom prst="rect">
            <a:avLst/>
          </a:prstGeom>
        </p:spPr>
        <p:txBody>
          <a:bodyPr wrap="square">
            <a:spAutoFit/>
          </a:bodyPr>
          <a:lstStyle/>
          <a:p>
            <a:pPr marL="0" indent="0" eaLnBrk="1" hangingPunct="1">
              <a:spcBef>
                <a:spcPts val="600"/>
              </a:spcBef>
              <a:buFont typeface="Wingdings" pitchFamily="2" charset="2"/>
              <a:buNone/>
              <a:defRPr/>
            </a:pPr>
            <a:r>
              <a:rPr lang="en-US" altLang="en-US" sz="1400" b="1" dirty="0">
                <a:solidFill>
                  <a:srgbClr val="000000"/>
                </a:solidFill>
              </a:rPr>
              <a:t>Forsyth Community </a:t>
            </a:r>
            <a:br>
              <a:rPr lang="en-US" altLang="en-US" sz="1400" b="1" dirty="0">
                <a:solidFill>
                  <a:srgbClr val="000000"/>
                </a:solidFill>
              </a:rPr>
            </a:br>
            <a:r>
              <a:rPr lang="en-US" altLang="en-US" sz="1400" b="1" dirty="0">
                <a:solidFill>
                  <a:srgbClr val="000000"/>
                </a:solidFill>
              </a:rPr>
              <a:t>Food System Consortium *</a:t>
            </a:r>
            <a:r>
              <a:rPr lang="en-US" altLang="en-US" sz="1400" b="1" dirty="0" err="1">
                <a:solidFill>
                  <a:srgbClr val="000000"/>
                </a:solidFill>
              </a:rPr>
              <a:t>est</a:t>
            </a:r>
            <a:r>
              <a:rPr lang="en-US" altLang="en-US" sz="1400" b="1" dirty="0">
                <a:solidFill>
                  <a:srgbClr val="000000"/>
                </a:solidFill>
              </a:rPr>
              <a:t> 2013</a:t>
            </a:r>
          </a:p>
        </p:txBody>
      </p:sp>
      <p:cxnSp>
        <p:nvCxnSpPr>
          <p:cNvPr id="25" name="Straight Arrow Connector 24"/>
          <p:cNvCxnSpPr/>
          <p:nvPr/>
        </p:nvCxnSpPr>
        <p:spPr>
          <a:xfrm flipV="1">
            <a:off x="3276600" y="2822529"/>
            <a:ext cx="848089" cy="2673830"/>
          </a:xfrm>
          <a:prstGeom prst="straightConnector1">
            <a:avLst/>
          </a:prstGeom>
          <a:ln w="19050">
            <a:solidFill>
              <a:schemeClr val="accent1">
                <a:alpha val="41000"/>
              </a:schemeClr>
            </a:solidFill>
            <a:prstDash val="sysDash"/>
            <a:tailEnd type="diamond"/>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3886200" y="1447799"/>
            <a:ext cx="3733800" cy="0"/>
          </a:xfrm>
          <a:prstGeom prst="straightConnector1">
            <a:avLst/>
          </a:prstGeom>
          <a:ln w="22225">
            <a:solidFill>
              <a:schemeClr val="accent1">
                <a:alpha val="43000"/>
              </a:schemeClr>
            </a:solidFill>
            <a:prstDash val="sysDash"/>
            <a:tailEnd type="triangle"/>
          </a:ln>
        </p:spPr>
        <p:style>
          <a:lnRef idx="2">
            <a:schemeClr val="accent1"/>
          </a:lnRef>
          <a:fillRef idx="0">
            <a:schemeClr val="accent1"/>
          </a:fillRef>
          <a:effectRef idx="1">
            <a:schemeClr val="accent1"/>
          </a:effectRef>
          <a:fontRef idx="minor">
            <a:schemeClr val="tx1"/>
          </a:fontRef>
        </p:style>
      </p:cxnSp>
      <p:pic>
        <p:nvPicPr>
          <p:cNvPr id="29" name="Content Placeholder 5"/>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1860706" y="3874117"/>
            <a:ext cx="1913417" cy="841633"/>
          </a:xfrm>
          <a:prstGeom prst="rect">
            <a:avLst/>
          </a:prstGeom>
        </p:spPr>
      </p:pic>
      <p:sp>
        <p:nvSpPr>
          <p:cNvPr id="30" name="Rectangle 29"/>
          <p:cNvSpPr/>
          <p:nvPr/>
        </p:nvSpPr>
        <p:spPr>
          <a:xfrm>
            <a:off x="1860706" y="4314321"/>
            <a:ext cx="2438400" cy="523220"/>
          </a:xfrm>
          <a:prstGeom prst="rect">
            <a:avLst/>
          </a:prstGeom>
        </p:spPr>
        <p:txBody>
          <a:bodyPr wrap="square">
            <a:spAutoFit/>
          </a:bodyPr>
          <a:lstStyle/>
          <a:p>
            <a:pPr marL="0" indent="0">
              <a:buFont typeface="Wingdings" pitchFamily="2" charset="2"/>
              <a:buNone/>
              <a:defRPr/>
            </a:pPr>
            <a:r>
              <a:rPr lang="en-US" sz="1400" b="1" dirty="0"/>
              <a:t>Western NC</a:t>
            </a:r>
            <a:br>
              <a:rPr lang="en-US" sz="1400" b="1" dirty="0"/>
            </a:br>
            <a:r>
              <a:rPr lang="en-US" sz="1400" b="1" dirty="0"/>
              <a:t>Food Policy Council *</a:t>
            </a:r>
            <a:r>
              <a:rPr lang="en-US" sz="1400" b="1" dirty="0" err="1"/>
              <a:t>est</a:t>
            </a:r>
            <a:r>
              <a:rPr lang="en-US" sz="1400" b="1" dirty="0"/>
              <a:t> 2011</a:t>
            </a:r>
            <a:endParaRPr lang="en-US" sz="1400" dirty="0"/>
          </a:p>
        </p:txBody>
      </p:sp>
      <p:cxnSp>
        <p:nvCxnSpPr>
          <p:cNvPr id="31" name="Straight Arrow Connector 30"/>
          <p:cNvCxnSpPr/>
          <p:nvPr/>
        </p:nvCxnSpPr>
        <p:spPr>
          <a:xfrm>
            <a:off x="3457195" y="4402857"/>
            <a:ext cx="200405" cy="1093502"/>
          </a:xfrm>
          <a:prstGeom prst="straightConnector1">
            <a:avLst/>
          </a:prstGeom>
          <a:ln w="22225">
            <a:solidFill>
              <a:schemeClr val="accent1">
                <a:alpha val="43000"/>
              </a:schemeClr>
            </a:solidFill>
            <a:prstDash val="sysDash"/>
            <a:tailEnd type="triangle"/>
          </a:ln>
        </p:spPr>
        <p:style>
          <a:lnRef idx="2">
            <a:schemeClr val="accent1"/>
          </a:lnRef>
          <a:fillRef idx="0">
            <a:schemeClr val="accent1"/>
          </a:fillRef>
          <a:effectRef idx="1">
            <a:schemeClr val="accent1"/>
          </a:effectRef>
          <a:fontRef idx="minor">
            <a:schemeClr val="tx1"/>
          </a:fontRef>
        </p:style>
      </p:cxnSp>
      <p:pic>
        <p:nvPicPr>
          <p:cNvPr id="39" name="Content Placeholder 5"/>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3909505" y="2655708"/>
            <a:ext cx="1792809" cy="788583"/>
          </a:xfrm>
          <a:prstGeom prst="rect">
            <a:avLst/>
          </a:prstGeom>
        </p:spPr>
      </p:pic>
      <p:pic>
        <p:nvPicPr>
          <p:cNvPr id="40" name="Picture 5"/>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321685" y="2526244"/>
            <a:ext cx="1423310" cy="2988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 name="Content Placeholder 5"/>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836276" y="2543680"/>
            <a:ext cx="1997749" cy="8787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 name="Rectangle 41"/>
          <p:cNvSpPr/>
          <p:nvPr/>
        </p:nvSpPr>
        <p:spPr>
          <a:xfrm>
            <a:off x="4027404" y="3150726"/>
            <a:ext cx="2479992" cy="523220"/>
          </a:xfrm>
          <a:prstGeom prst="rect">
            <a:avLst/>
          </a:prstGeom>
        </p:spPr>
        <p:txBody>
          <a:bodyPr wrap="square">
            <a:spAutoFit/>
          </a:bodyPr>
          <a:lstStyle/>
          <a:p>
            <a:pPr marL="0" indent="0">
              <a:buFont typeface="Wingdings" pitchFamily="2" charset="2"/>
              <a:buNone/>
              <a:defRPr/>
            </a:pPr>
            <a:r>
              <a:rPr lang="en-US" sz="1400" b="1" dirty="0" smtClean="0">
                <a:solidFill>
                  <a:srgbClr val="000000"/>
                </a:solidFill>
              </a:rPr>
              <a:t>Upper </a:t>
            </a:r>
            <a:r>
              <a:rPr lang="en-US" sz="1400" b="1" dirty="0" err="1" smtClean="0">
                <a:solidFill>
                  <a:srgbClr val="000000"/>
                </a:solidFill>
              </a:rPr>
              <a:t>PeeDee</a:t>
            </a:r>
            <a:r>
              <a:rPr lang="en-US" sz="1400" b="1" dirty="0" smtClean="0">
                <a:solidFill>
                  <a:srgbClr val="000000"/>
                </a:solidFill>
              </a:rPr>
              <a:t> Farm and Food Council*</a:t>
            </a:r>
            <a:r>
              <a:rPr lang="en-US" sz="1400" b="1" dirty="0" err="1" smtClean="0">
                <a:solidFill>
                  <a:srgbClr val="000000"/>
                </a:solidFill>
              </a:rPr>
              <a:t>est</a:t>
            </a:r>
            <a:r>
              <a:rPr lang="en-US" sz="1400" b="1" dirty="0" smtClean="0">
                <a:solidFill>
                  <a:srgbClr val="000000"/>
                </a:solidFill>
              </a:rPr>
              <a:t> 2012</a:t>
            </a:r>
            <a:endParaRPr lang="en-US" sz="1400" b="1" dirty="0">
              <a:solidFill>
                <a:srgbClr val="000000"/>
              </a:solidFill>
            </a:endParaRPr>
          </a:p>
        </p:txBody>
      </p:sp>
      <p:sp>
        <p:nvSpPr>
          <p:cNvPr id="43" name="Rectangle 42"/>
          <p:cNvSpPr/>
          <p:nvPr/>
        </p:nvSpPr>
        <p:spPr>
          <a:xfrm>
            <a:off x="6024417" y="2210430"/>
            <a:ext cx="2479992" cy="523220"/>
          </a:xfrm>
          <a:prstGeom prst="rect">
            <a:avLst/>
          </a:prstGeom>
        </p:spPr>
        <p:txBody>
          <a:bodyPr wrap="square">
            <a:spAutoFit/>
          </a:bodyPr>
          <a:lstStyle/>
          <a:p>
            <a:pPr marL="0" indent="0">
              <a:buFont typeface="Wingdings" pitchFamily="2" charset="2"/>
              <a:buNone/>
              <a:defRPr/>
            </a:pPr>
            <a:r>
              <a:rPr lang="en-US" sz="1400" b="1" dirty="0" smtClean="0">
                <a:solidFill>
                  <a:srgbClr val="000000"/>
                </a:solidFill>
              </a:rPr>
              <a:t>Chatham Community Food Council*</a:t>
            </a:r>
            <a:r>
              <a:rPr lang="en-US" sz="1400" b="1" dirty="0" err="1" smtClean="0">
                <a:solidFill>
                  <a:srgbClr val="000000"/>
                </a:solidFill>
              </a:rPr>
              <a:t>est</a:t>
            </a:r>
            <a:r>
              <a:rPr lang="en-US" sz="1400" b="1" dirty="0" smtClean="0">
                <a:solidFill>
                  <a:srgbClr val="000000"/>
                </a:solidFill>
              </a:rPr>
              <a:t> 2014</a:t>
            </a:r>
            <a:endParaRPr lang="en-US" sz="1400" b="1" dirty="0">
              <a:solidFill>
                <a:srgbClr val="000000"/>
              </a:solidFill>
            </a:endParaRPr>
          </a:p>
        </p:txBody>
      </p:sp>
    </p:spTree>
    <p:extLst>
      <p:ext uri="{BB962C8B-B14F-4D97-AF65-F5344CB8AC3E}">
        <p14:creationId xmlns:p14="http://schemas.microsoft.com/office/powerpoint/2010/main" val="1697311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What is a food council?</a:t>
            </a:r>
            <a:endParaRPr lang="en-US" dirty="0"/>
          </a:p>
        </p:txBody>
      </p:sp>
      <p:sp>
        <p:nvSpPr>
          <p:cNvPr id="3" name="Content Placeholder 2"/>
          <p:cNvSpPr>
            <a:spLocks noGrp="1"/>
          </p:cNvSpPr>
          <p:nvPr>
            <p:ph idx="1"/>
          </p:nvPr>
        </p:nvSpPr>
        <p:spPr/>
        <p:txBody>
          <a:bodyPr/>
          <a:lstStyle/>
          <a:p>
            <a:pPr marL="0" indent="0">
              <a:buNone/>
            </a:pPr>
            <a:endParaRPr lang="en-US" dirty="0"/>
          </a:p>
          <a:p>
            <a:pPr marL="0" indent="0">
              <a:buNone/>
            </a:pPr>
            <a:endParaRPr lang="en-US" dirty="0" smtClean="0"/>
          </a:p>
          <a:p>
            <a:pPr marL="0" indent="0">
              <a:buNone/>
            </a:pPr>
            <a:endParaRPr lang="en-US" dirty="0"/>
          </a:p>
          <a:p>
            <a:pPr marL="0" indent="0">
              <a:buNone/>
            </a:pPr>
            <a:endParaRPr lang="en-US" dirty="0"/>
          </a:p>
        </p:txBody>
      </p:sp>
      <p:pic>
        <p:nvPicPr>
          <p:cNvPr id="4" name="Picture 3">
            <a:hlinkClick r:id="rId3"/>
          </p:cNvPr>
          <p:cNvPicPr>
            <a:picLocks noChangeAspect="1"/>
          </p:cNvPicPr>
          <p:nvPr/>
        </p:nvPicPr>
        <p:blipFill>
          <a:blip r:embed="rId4"/>
          <a:stretch>
            <a:fillRect/>
          </a:stretch>
        </p:blipFill>
        <p:spPr>
          <a:xfrm>
            <a:off x="1600200" y="1371600"/>
            <a:ext cx="5715000" cy="2820477"/>
          </a:xfrm>
          <a:prstGeom prst="rect">
            <a:avLst/>
          </a:prstGeom>
        </p:spPr>
      </p:pic>
      <p:sp>
        <p:nvSpPr>
          <p:cNvPr id="6" name="Rectangle 5"/>
          <p:cNvSpPr/>
          <p:nvPr/>
        </p:nvSpPr>
        <p:spPr>
          <a:xfrm>
            <a:off x="2133600" y="3822745"/>
            <a:ext cx="5486400" cy="369332"/>
          </a:xfrm>
          <a:prstGeom prst="rect">
            <a:avLst/>
          </a:prstGeom>
        </p:spPr>
        <p:txBody>
          <a:bodyPr wrap="square">
            <a:spAutoFit/>
          </a:bodyPr>
          <a:lstStyle/>
          <a:p>
            <a:r>
              <a:rPr lang="en-US" dirty="0"/>
              <a:t>https://www.youtube.com/watch?v=ooe8dURgHsA</a:t>
            </a:r>
          </a:p>
        </p:txBody>
      </p:sp>
      <p:sp>
        <p:nvSpPr>
          <p:cNvPr id="9" name="Rectangle 8"/>
          <p:cNvSpPr/>
          <p:nvPr/>
        </p:nvSpPr>
        <p:spPr>
          <a:xfrm>
            <a:off x="762000" y="4338405"/>
            <a:ext cx="7848600" cy="1376595"/>
          </a:xfrm>
          <a:prstGeom prst="rect">
            <a:avLst/>
          </a:prstGeom>
        </p:spPr>
        <p:txBody>
          <a:bodyPr wrap="square">
            <a:spAutoFit/>
          </a:bodyPr>
          <a:lstStyle/>
          <a:p>
            <a:pPr marL="0" marR="0">
              <a:lnSpc>
                <a:spcPct val="107000"/>
              </a:lnSpc>
              <a:spcBef>
                <a:spcPts val="0"/>
              </a:spcBef>
              <a:spcAft>
                <a:spcPts val="800"/>
              </a:spcAft>
            </a:pPr>
            <a:r>
              <a:rPr lang="en-US" dirty="0">
                <a:solidFill>
                  <a:srgbClr val="444444"/>
                </a:solidFill>
                <a:latin typeface="Trebuchet MS" panose="020B0603020202020204" pitchFamily="34" charset="0"/>
                <a:ea typeface="Calibri" panose="020F0502020204030204" pitchFamily="34" charset="0"/>
                <a:cs typeface="Times New Roman" panose="02020603050405020304" pitchFamily="18" charset="0"/>
              </a:rPr>
              <a:t>Food </a:t>
            </a:r>
            <a:r>
              <a:rPr lang="en-US" dirty="0" smtClean="0">
                <a:solidFill>
                  <a:srgbClr val="444444"/>
                </a:solidFill>
                <a:latin typeface="Trebuchet MS" panose="020B0603020202020204" pitchFamily="34" charset="0"/>
                <a:ea typeface="Calibri" panose="020F0502020204030204" pitchFamily="34" charset="0"/>
                <a:cs typeface="Times New Roman" panose="02020603050405020304" pitchFamily="18" charset="0"/>
              </a:rPr>
              <a:t>councils are community organizations that </a:t>
            </a:r>
            <a:r>
              <a:rPr lang="en-US" dirty="0">
                <a:solidFill>
                  <a:srgbClr val="444444"/>
                </a:solidFill>
                <a:latin typeface="Trebuchet MS" panose="020B0603020202020204" pitchFamily="34" charset="0"/>
                <a:ea typeface="Calibri" panose="020F0502020204030204" pitchFamily="34" charset="0"/>
                <a:cs typeface="Times New Roman" panose="02020603050405020304" pitchFamily="18" charset="0"/>
              </a:rPr>
              <a:t>help promote stronger local food </a:t>
            </a:r>
            <a:r>
              <a:rPr lang="en-US" dirty="0" smtClean="0">
                <a:solidFill>
                  <a:srgbClr val="444444"/>
                </a:solidFill>
                <a:latin typeface="Trebuchet MS" panose="020B0603020202020204" pitchFamily="34" charset="0"/>
                <a:ea typeface="Calibri" panose="020F0502020204030204" pitchFamily="34" charset="0"/>
                <a:cs typeface="Times New Roman" panose="02020603050405020304" pitchFamily="18" charset="0"/>
              </a:rPr>
              <a:t>systems. </a:t>
            </a:r>
            <a:r>
              <a:rPr lang="en-US" dirty="0">
                <a:solidFill>
                  <a:srgbClr val="444444"/>
                </a:solidFill>
                <a:latin typeface="Trebuchet MS" panose="020B0603020202020204" pitchFamily="34" charset="0"/>
                <a:ea typeface="Calibri" panose="020F0502020204030204" pitchFamily="34" charset="0"/>
                <a:cs typeface="Times New Roman" panose="02020603050405020304" pitchFamily="18" charset="0"/>
              </a:rPr>
              <a:t>They assess the current food situation, make recommendations on how to improve it and communicate recommendations to policymakers and organizations that can take action.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7468996"/>
      </p:ext>
    </p:extLst>
  </p:cSld>
  <p:clrMapOvr>
    <a:masterClrMapping/>
  </p:clrMapOvr>
  <mc:AlternateContent xmlns:mc="http://schemas.openxmlformats.org/markup-compatibility/2006" xmlns:p14="http://schemas.microsoft.com/office/powerpoint/2010/main">
    <mc:Choice Requires="p14">
      <p:transition spd="slow" p14:dur="2000" advClick="0" advTm="300"/>
    </mc:Choice>
    <mc:Fallback xmlns="">
      <p:transition spd="slow" advClick="0" advTm="3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4096" y="0"/>
            <a:ext cx="6089904" cy="6858000"/>
          </a:xfrm>
        </p:spPr>
        <p:txBody>
          <a:bodyPr/>
          <a:lstStyle/>
          <a:p>
            <a:pPr algn="l"/>
            <a:endParaRPr lang="en-US" dirty="0"/>
          </a:p>
        </p:txBody>
      </p:sp>
      <p:sp>
        <p:nvSpPr>
          <p:cNvPr id="3" name="TextBox 2"/>
          <p:cNvSpPr txBox="1"/>
          <p:nvPr/>
        </p:nvSpPr>
        <p:spPr>
          <a:xfrm>
            <a:off x="457200" y="2875002"/>
            <a:ext cx="2157963" cy="1107996"/>
          </a:xfrm>
          <a:prstGeom prst="rect">
            <a:avLst/>
          </a:prstGeom>
          <a:solidFill>
            <a:schemeClr val="tx2"/>
          </a:solidFill>
        </p:spPr>
        <p:txBody>
          <a:bodyPr wrap="none" rtlCol="0">
            <a:spAutoFit/>
          </a:bodyPr>
          <a:lstStyle/>
          <a:p>
            <a:r>
              <a:rPr lang="en-US" sz="6600" b="1" dirty="0" smtClean="0">
                <a:solidFill>
                  <a:schemeClr val="tx1">
                    <a:lumMod val="65000"/>
                    <a:lumOff val="35000"/>
                  </a:schemeClr>
                </a:solidFill>
              </a:rPr>
              <a:t>WHY</a:t>
            </a:r>
            <a:endParaRPr lang="en-US" b="1" dirty="0">
              <a:solidFill>
                <a:schemeClr val="tx1">
                  <a:lumMod val="65000"/>
                  <a:lumOff val="35000"/>
                </a:schemeClr>
              </a:solidFill>
            </a:endParaRPr>
          </a:p>
        </p:txBody>
      </p:sp>
      <p:sp>
        <p:nvSpPr>
          <p:cNvPr id="4" name="Title 3"/>
          <p:cNvSpPr txBox="1">
            <a:spLocks/>
          </p:cNvSpPr>
          <p:nvPr/>
        </p:nvSpPr>
        <p:spPr bwMode="auto">
          <a:xfrm>
            <a:off x="3048000" y="0"/>
            <a:ext cx="6096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ctr" rtl="0" eaLnBrk="1" fontAlgn="base" hangingPunct="1">
              <a:spcBef>
                <a:spcPct val="0"/>
              </a:spcBef>
              <a:spcAft>
                <a:spcPct val="0"/>
              </a:spcAft>
              <a:defRPr sz="3200" kern="1200">
                <a:solidFill>
                  <a:schemeClr val="bg1"/>
                </a:solidFill>
                <a:latin typeface="+mj-lt"/>
                <a:ea typeface="+mj-ea"/>
                <a:cs typeface="+mj-cs"/>
              </a:defRPr>
            </a:lvl1pPr>
            <a:lvl2pPr algn="ctr" rtl="0" eaLnBrk="1" fontAlgn="base" hangingPunct="1">
              <a:spcBef>
                <a:spcPct val="0"/>
              </a:spcBef>
              <a:spcAft>
                <a:spcPct val="0"/>
              </a:spcAft>
              <a:defRPr sz="3200">
                <a:solidFill>
                  <a:schemeClr val="tx1"/>
                </a:solidFill>
                <a:latin typeface="Calibri" pitchFamily="34" charset="0"/>
              </a:defRPr>
            </a:lvl2pPr>
            <a:lvl3pPr algn="ctr" rtl="0" eaLnBrk="1" fontAlgn="base" hangingPunct="1">
              <a:spcBef>
                <a:spcPct val="0"/>
              </a:spcBef>
              <a:spcAft>
                <a:spcPct val="0"/>
              </a:spcAft>
              <a:defRPr sz="3200">
                <a:solidFill>
                  <a:schemeClr val="tx1"/>
                </a:solidFill>
                <a:latin typeface="Calibri" pitchFamily="34" charset="0"/>
              </a:defRPr>
            </a:lvl3pPr>
            <a:lvl4pPr algn="ctr" rtl="0" eaLnBrk="1" fontAlgn="base" hangingPunct="1">
              <a:spcBef>
                <a:spcPct val="0"/>
              </a:spcBef>
              <a:spcAft>
                <a:spcPct val="0"/>
              </a:spcAft>
              <a:defRPr sz="3200">
                <a:solidFill>
                  <a:schemeClr val="tx1"/>
                </a:solidFill>
                <a:latin typeface="Calibri" pitchFamily="34" charset="0"/>
              </a:defRPr>
            </a:lvl4pPr>
            <a:lvl5pPr algn="ctr" rtl="0" eaLnBrk="1" fontAlgn="base" hangingPunct="1">
              <a:spcBef>
                <a:spcPct val="0"/>
              </a:spcBef>
              <a:spcAft>
                <a:spcPct val="0"/>
              </a:spcAft>
              <a:defRPr sz="3200">
                <a:solidFill>
                  <a:schemeClr val="tx1"/>
                </a:solidFill>
                <a:latin typeface="Calibri" pitchFamily="34" charset="0"/>
              </a:defRPr>
            </a:lvl5pPr>
            <a:lvl6pPr marL="457200" algn="ctr" rtl="0" eaLnBrk="1" fontAlgn="base" hangingPunct="1">
              <a:spcBef>
                <a:spcPct val="0"/>
              </a:spcBef>
              <a:spcAft>
                <a:spcPct val="0"/>
              </a:spcAft>
              <a:defRPr sz="3200">
                <a:solidFill>
                  <a:schemeClr val="tx1"/>
                </a:solidFill>
                <a:latin typeface="Calibri" pitchFamily="34" charset="0"/>
              </a:defRPr>
            </a:lvl6pPr>
            <a:lvl7pPr marL="914400" algn="ctr" rtl="0" eaLnBrk="1" fontAlgn="base" hangingPunct="1">
              <a:spcBef>
                <a:spcPct val="0"/>
              </a:spcBef>
              <a:spcAft>
                <a:spcPct val="0"/>
              </a:spcAft>
              <a:defRPr sz="3200">
                <a:solidFill>
                  <a:schemeClr val="tx1"/>
                </a:solidFill>
                <a:latin typeface="Calibri" pitchFamily="34" charset="0"/>
              </a:defRPr>
            </a:lvl7pPr>
            <a:lvl8pPr marL="1371600" algn="ctr" rtl="0" eaLnBrk="1" fontAlgn="base" hangingPunct="1">
              <a:spcBef>
                <a:spcPct val="0"/>
              </a:spcBef>
              <a:spcAft>
                <a:spcPct val="0"/>
              </a:spcAft>
              <a:defRPr sz="3200">
                <a:solidFill>
                  <a:schemeClr val="tx1"/>
                </a:solidFill>
                <a:latin typeface="Calibri" pitchFamily="34" charset="0"/>
              </a:defRPr>
            </a:lvl8pPr>
            <a:lvl9pPr marL="1828800" algn="ctr" rtl="0" eaLnBrk="1" fontAlgn="base" hangingPunct="1">
              <a:spcBef>
                <a:spcPct val="0"/>
              </a:spcBef>
              <a:spcAft>
                <a:spcPct val="0"/>
              </a:spcAft>
              <a:defRPr sz="3200">
                <a:solidFill>
                  <a:schemeClr val="tx1"/>
                </a:solidFill>
                <a:latin typeface="Calibri" pitchFamily="34" charset="0"/>
              </a:defRPr>
            </a:lvl9pPr>
          </a:lstStyle>
          <a:p>
            <a:pPr algn="l"/>
            <a:r>
              <a:rPr lang="en-US" dirty="0"/>
              <a:t>…are food councils needed</a:t>
            </a:r>
            <a:r>
              <a:rPr lang="en-US" dirty="0" smtClean="0"/>
              <a:t>?</a:t>
            </a:r>
          </a:p>
        </p:txBody>
      </p:sp>
      <p:grpSp>
        <p:nvGrpSpPr>
          <p:cNvPr id="9" name="Group 8"/>
          <p:cNvGrpSpPr/>
          <p:nvPr/>
        </p:nvGrpSpPr>
        <p:grpSpPr>
          <a:xfrm>
            <a:off x="5520407" y="4538757"/>
            <a:ext cx="1168286" cy="1377042"/>
            <a:chOff x="3968242" y="4538757"/>
            <a:chExt cx="1168286" cy="1377042"/>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8242" y="4538757"/>
              <a:ext cx="1168286" cy="920998"/>
            </a:xfrm>
            <a:prstGeom prst="rect">
              <a:avLst/>
            </a:prstGeom>
          </p:spPr>
        </p:pic>
        <p:sp>
          <p:nvSpPr>
            <p:cNvPr id="8" name="TextBox 7"/>
            <p:cNvSpPr txBox="1"/>
            <p:nvPr/>
          </p:nvSpPr>
          <p:spPr>
            <a:xfrm>
              <a:off x="4071933" y="5638800"/>
              <a:ext cx="960905" cy="276999"/>
            </a:xfrm>
            <a:prstGeom prst="rect">
              <a:avLst/>
            </a:prstGeom>
            <a:noFill/>
          </p:spPr>
          <p:txBody>
            <a:bodyPr wrap="none" rtlCol="0">
              <a:spAutoFit/>
            </a:bodyPr>
            <a:lstStyle/>
            <a:p>
              <a:pPr algn="ctr"/>
              <a:r>
                <a:rPr lang="en-US" sz="1200" dirty="0" smtClean="0">
                  <a:solidFill>
                    <a:schemeClr val="bg1"/>
                  </a:solidFill>
                </a:rPr>
                <a:t>Shared View</a:t>
              </a:r>
              <a:endParaRPr lang="en-US" sz="1200" dirty="0">
                <a:solidFill>
                  <a:schemeClr val="bg1"/>
                </a:solidFill>
              </a:endParaRPr>
            </a:p>
          </p:txBody>
        </p:sp>
      </p:grpSp>
      <p:grpSp>
        <p:nvGrpSpPr>
          <p:cNvPr id="12" name="Group 11"/>
          <p:cNvGrpSpPr/>
          <p:nvPr/>
        </p:nvGrpSpPr>
        <p:grpSpPr>
          <a:xfrm>
            <a:off x="3981460" y="4566448"/>
            <a:ext cx="1370370" cy="1349351"/>
            <a:chOff x="5373740" y="4566448"/>
            <a:chExt cx="1370370" cy="1349351"/>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3740" y="4566448"/>
              <a:ext cx="1370370" cy="865616"/>
            </a:xfrm>
            <a:prstGeom prst="rect">
              <a:avLst/>
            </a:prstGeom>
          </p:spPr>
        </p:pic>
        <p:sp>
          <p:nvSpPr>
            <p:cNvPr id="10" name="TextBox 9"/>
            <p:cNvSpPr txBox="1"/>
            <p:nvPr/>
          </p:nvSpPr>
          <p:spPr>
            <a:xfrm>
              <a:off x="5546477" y="5638800"/>
              <a:ext cx="1024896" cy="276999"/>
            </a:xfrm>
            <a:prstGeom prst="rect">
              <a:avLst/>
            </a:prstGeom>
            <a:noFill/>
          </p:spPr>
          <p:txBody>
            <a:bodyPr wrap="none" rtlCol="0">
              <a:spAutoFit/>
            </a:bodyPr>
            <a:lstStyle/>
            <a:p>
              <a:pPr algn="ctr"/>
              <a:r>
                <a:rPr lang="en-US" sz="1200" dirty="0" smtClean="0">
                  <a:solidFill>
                    <a:schemeClr val="bg1"/>
                  </a:solidFill>
                </a:rPr>
                <a:t>Collaboration</a:t>
              </a:r>
              <a:endParaRPr lang="en-US" sz="1200" dirty="0">
                <a:solidFill>
                  <a:schemeClr val="bg1"/>
                </a:solidFill>
              </a:endParaRPr>
            </a:p>
          </p:txBody>
        </p:sp>
      </p:grpSp>
      <p:grpSp>
        <p:nvGrpSpPr>
          <p:cNvPr id="13" name="Group 12"/>
          <p:cNvGrpSpPr/>
          <p:nvPr/>
        </p:nvGrpSpPr>
        <p:grpSpPr>
          <a:xfrm>
            <a:off x="6938146" y="4515672"/>
            <a:ext cx="1289558" cy="1400127"/>
            <a:chOff x="6938146" y="4515672"/>
            <a:chExt cx="1289558" cy="1400127"/>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8146" y="4515672"/>
              <a:ext cx="1289558" cy="967168"/>
            </a:xfrm>
            <a:prstGeom prst="rect">
              <a:avLst/>
            </a:prstGeom>
          </p:spPr>
        </p:pic>
        <p:sp>
          <p:nvSpPr>
            <p:cNvPr id="11" name="TextBox 10"/>
            <p:cNvSpPr txBox="1"/>
            <p:nvPr/>
          </p:nvSpPr>
          <p:spPr>
            <a:xfrm>
              <a:off x="7070445" y="5638800"/>
              <a:ext cx="1024961" cy="276999"/>
            </a:xfrm>
            <a:prstGeom prst="rect">
              <a:avLst/>
            </a:prstGeom>
            <a:noFill/>
          </p:spPr>
          <p:txBody>
            <a:bodyPr wrap="none" rtlCol="0">
              <a:spAutoFit/>
            </a:bodyPr>
            <a:lstStyle/>
            <a:p>
              <a:pPr algn="ctr"/>
              <a:r>
                <a:rPr lang="en-US" sz="1200" dirty="0" smtClean="0">
                  <a:solidFill>
                    <a:schemeClr val="bg1"/>
                  </a:solidFill>
                </a:rPr>
                <a:t>What Works?</a:t>
              </a:r>
              <a:endParaRPr lang="en-US" sz="1200" dirty="0">
                <a:solidFill>
                  <a:schemeClr val="bg1"/>
                </a:solidFill>
              </a:endParaRPr>
            </a:p>
          </p:txBody>
        </p:sp>
      </p:grpSp>
    </p:spTree>
    <p:extLst>
      <p:ext uri="{BB962C8B-B14F-4D97-AF65-F5344CB8AC3E}">
        <p14:creationId xmlns:p14="http://schemas.microsoft.com/office/powerpoint/2010/main" val="25510117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edelman-zippykid.netdna-ssl.com/assets/uploads/2013/10/Tre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33600"/>
            <a:ext cx="9298816" cy="47244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3"/>
          <p:cNvSpPr txBox="1">
            <a:spLocks/>
          </p:cNvSpPr>
          <p:nvPr/>
        </p:nvSpPr>
        <p:spPr>
          <a:xfrm>
            <a:off x="0" y="609600"/>
            <a:ext cx="9144000" cy="1143000"/>
          </a:xfrm>
          <a:prstGeom prst="rect">
            <a:avLst/>
          </a:prstGeom>
        </p:spPr>
        <p:txBody>
          <a:bodyPr/>
          <a:lstStyle>
            <a:lvl1pPr algn="ctr" rtl="0" eaLnBrk="0" fontAlgn="base" hangingPunct="0">
              <a:lnSpc>
                <a:spcPts val="3900"/>
              </a:lnSpc>
              <a:spcBef>
                <a:spcPct val="0"/>
              </a:spcBef>
              <a:spcAft>
                <a:spcPct val="0"/>
              </a:spcAft>
              <a:defRPr sz="3800" b="1">
                <a:solidFill>
                  <a:schemeClr val="tx2"/>
                </a:solidFill>
                <a:latin typeface="+mj-lt"/>
                <a:ea typeface="+mj-ea"/>
                <a:cs typeface="ＭＳ Ｐゴシック" charset="0"/>
              </a:defRPr>
            </a:lvl1pPr>
            <a:lvl2pPr algn="ctr" rtl="0" eaLnBrk="0" fontAlgn="base" hangingPunct="0">
              <a:lnSpc>
                <a:spcPts val="3900"/>
              </a:lnSpc>
              <a:spcBef>
                <a:spcPct val="0"/>
              </a:spcBef>
              <a:spcAft>
                <a:spcPct val="0"/>
              </a:spcAft>
              <a:defRPr sz="3800" b="1">
                <a:solidFill>
                  <a:schemeClr val="tx2"/>
                </a:solidFill>
                <a:latin typeface="Arial" charset="0"/>
                <a:ea typeface="ＭＳ Ｐゴシック" charset="0"/>
                <a:cs typeface="ＭＳ Ｐゴシック" charset="0"/>
              </a:defRPr>
            </a:lvl2pPr>
            <a:lvl3pPr algn="ctr" rtl="0" eaLnBrk="0" fontAlgn="base" hangingPunct="0">
              <a:lnSpc>
                <a:spcPts val="3900"/>
              </a:lnSpc>
              <a:spcBef>
                <a:spcPct val="0"/>
              </a:spcBef>
              <a:spcAft>
                <a:spcPct val="0"/>
              </a:spcAft>
              <a:defRPr sz="3800" b="1">
                <a:solidFill>
                  <a:schemeClr val="tx2"/>
                </a:solidFill>
                <a:latin typeface="Arial" charset="0"/>
                <a:ea typeface="ＭＳ Ｐゴシック" charset="0"/>
                <a:cs typeface="ＭＳ Ｐゴシック" charset="0"/>
              </a:defRPr>
            </a:lvl3pPr>
            <a:lvl4pPr algn="ctr" rtl="0" eaLnBrk="0" fontAlgn="base" hangingPunct="0">
              <a:lnSpc>
                <a:spcPts val="3900"/>
              </a:lnSpc>
              <a:spcBef>
                <a:spcPct val="0"/>
              </a:spcBef>
              <a:spcAft>
                <a:spcPct val="0"/>
              </a:spcAft>
              <a:defRPr sz="3800" b="1">
                <a:solidFill>
                  <a:schemeClr val="tx2"/>
                </a:solidFill>
                <a:latin typeface="Arial" charset="0"/>
                <a:ea typeface="ＭＳ Ｐゴシック" charset="0"/>
                <a:cs typeface="ＭＳ Ｐゴシック" charset="0"/>
              </a:defRPr>
            </a:lvl4pPr>
            <a:lvl5pPr algn="ctr" rtl="0" eaLnBrk="0" fontAlgn="base" hangingPunct="0">
              <a:lnSpc>
                <a:spcPts val="3900"/>
              </a:lnSpc>
              <a:spcBef>
                <a:spcPct val="0"/>
              </a:spcBef>
              <a:spcAft>
                <a:spcPct val="0"/>
              </a:spcAft>
              <a:defRPr sz="3800" b="1">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r>
              <a:rPr lang="en-US" sz="3000" kern="0" dirty="0" smtClean="0">
                <a:solidFill>
                  <a:schemeClr val="accent2"/>
                </a:solidFill>
              </a:rPr>
              <a:t>Food councils provide a shared way of thinking about the whole community food system.</a:t>
            </a:r>
            <a:endParaRPr lang="en-US" sz="3000" kern="0" dirty="0">
              <a:solidFill>
                <a:schemeClr val="accent2"/>
              </a:solidFill>
            </a:endParaRPr>
          </a:p>
        </p:txBody>
      </p:sp>
    </p:spTree>
    <p:extLst>
      <p:ext uri="{BB962C8B-B14F-4D97-AF65-F5344CB8AC3E}">
        <p14:creationId xmlns:p14="http://schemas.microsoft.com/office/powerpoint/2010/main" val="16625436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04" y="453487"/>
            <a:ext cx="9138296" cy="5947313"/>
          </a:xfrm>
          <a:prstGeom prst="rect">
            <a:avLst/>
          </a:prstGeom>
        </p:spPr>
      </p:pic>
    </p:spTree>
    <p:extLst>
      <p:ext uri="{BB962C8B-B14F-4D97-AF65-F5344CB8AC3E}">
        <p14:creationId xmlns:p14="http://schemas.microsoft.com/office/powerpoint/2010/main" val="26651220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3500" y="6520190"/>
            <a:ext cx="6477000" cy="261610"/>
          </a:xfrm>
          <a:prstGeom prst="rect">
            <a:avLst/>
          </a:prstGeom>
        </p:spPr>
        <p:txBody>
          <a:bodyPr wrap="square">
            <a:spAutoFit/>
          </a:bodyPr>
          <a:lstStyle/>
          <a:p>
            <a:pPr algn="ctr"/>
            <a:r>
              <a:rPr lang="en-US" sz="1050" dirty="0"/>
              <a:t>Blind Men and the Elephant By John Godfrey Saxe (</a:t>
            </a:r>
            <a:r>
              <a:rPr lang="en-US" sz="1050" dirty="0" smtClean="0"/>
              <a:t>1816–1887)</a:t>
            </a:r>
            <a:endParaRPr lang="en-US" sz="16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04800"/>
            <a:ext cx="8458200" cy="6214428"/>
          </a:xfrm>
          <a:prstGeom prst="rect">
            <a:avLst/>
          </a:prstGeom>
        </p:spPr>
      </p:pic>
      <p:sp>
        <p:nvSpPr>
          <p:cNvPr id="5" name="TextBox 4"/>
          <p:cNvSpPr txBox="1"/>
          <p:nvPr/>
        </p:nvSpPr>
        <p:spPr>
          <a:xfrm>
            <a:off x="8429484" y="6529625"/>
            <a:ext cx="638316" cy="307777"/>
          </a:xfrm>
          <a:prstGeom prst="rect">
            <a:avLst/>
          </a:prstGeom>
          <a:noFill/>
        </p:spPr>
        <p:txBody>
          <a:bodyPr wrap="none" rtlCol="0">
            <a:spAutoFit/>
          </a:bodyPr>
          <a:lstStyle/>
          <a:p>
            <a:r>
              <a:rPr lang="en-US" sz="1400" b="1" dirty="0" smtClean="0">
                <a:solidFill>
                  <a:schemeClr val="bg1">
                    <a:lumMod val="65000"/>
                  </a:schemeClr>
                </a:solidFill>
              </a:rPr>
              <a:t>WHY?</a:t>
            </a:r>
            <a:endParaRPr lang="en-US" sz="300" b="1" dirty="0">
              <a:solidFill>
                <a:schemeClr val="bg1">
                  <a:lumMod val="65000"/>
                </a:schemeClr>
              </a:solidFill>
            </a:endParaRPr>
          </a:p>
        </p:txBody>
      </p:sp>
    </p:spTree>
    <p:extLst>
      <p:ext uri="{BB962C8B-B14F-4D97-AF65-F5344CB8AC3E}">
        <p14:creationId xmlns:p14="http://schemas.microsoft.com/office/powerpoint/2010/main" val="62706894"/>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10978</TotalTime>
  <Words>2068</Words>
  <Application>Microsoft Office PowerPoint</Application>
  <PresentationFormat>On-screen Show (4:3)</PresentationFormat>
  <Paragraphs>409</Paragraphs>
  <Slides>46</Slides>
  <Notes>15</Notes>
  <HiddenSlides>2</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8" baseType="lpstr">
      <vt:lpstr>ＭＳ Ｐゴシック</vt:lpstr>
      <vt:lpstr>Adobe Hebrew</vt:lpstr>
      <vt:lpstr>Arial</vt:lpstr>
      <vt:lpstr>Calibri</vt:lpstr>
      <vt:lpstr>Corbel</vt:lpstr>
      <vt:lpstr>Georgia</vt:lpstr>
      <vt:lpstr>Times New Roman</vt:lpstr>
      <vt:lpstr>Trebuchet MS</vt:lpstr>
      <vt:lpstr>Wingdings</vt:lpstr>
      <vt:lpstr>Wingdings 2</vt:lpstr>
      <vt:lpstr>Default Design</vt:lpstr>
      <vt:lpstr>Document</vt:lpstr>
      <vt:lpstr>PowerPoint Presentation</vt:lpstr>
      <vt:lpstr>PowerPoint Presentation</vt:lpstr>
      <vt:lpstr>Session Take-Aways</vt:lpstr>
      <vt:lpstr>PowerPoint Presentation</vt:lpstr>
      <vt:lpstr>What is a food council?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35 Councils representing 43 counties  are existing or emerging in NC.  </vt:lpstr>
      <vt:lpstr>Some best practices are emerging:</vt:lpstr>
      <vt:lpstr>Three Charlotte Region  Food Councils are improving our community food systems: </vt:lpstr>
      <vt:lpstr>PowerPoint Presentation</vt:lpstr>
      <vt:lpstr>Our Top Food Policy Issues</vt:lpstr>
      <vt:lpstr>CMFPC Structure</vt:lpstr>
      <vt:lpstr>CMFPC Vision, Mission, Focus &amp; Goals</vt:lpstr>
      <vt:lpstr>CMFPC’s Role in the Community Examples of our Work</vt:lpstr>
      <vt:lpstr>CMFPC Audiences</vt:lpstr>
      <vt:lpstr>CMFPC Roadmap Summary</vt:lpstr>
      <vt:lpstr>CMFPC History &amp; Accomplishments</vt:lpstr>
      <vt:lpstr>CMFPC History &amp; Accomplishments (cont)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Session Take-Aways</vt:lpstr>
      <vt:lpstr>PowerPoint Presentation</vt:lpstr>
      <vt:lpstr>PowerPoint Presentation</vt:lpstr>
      <vt:lpstr>PowerPoint Presentation</vt:lpstr>
      <vt:lpstr>PowerPoint Presentation</vt:lpstr>
    </vt:vector>
  </TitlesOfParts>
  <Company>JMS Communications &amp; Research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Centralina Council of Governments – CONNECT Our Future</dc:title>
  <dc:creator>JILL</dc:creator>
  <cp:lastModifiedBy>User</cp:lastModifiedBy>
  <cp:revision>228</cp:revision>
  <dcterms:created xsi:type="dcterms:W3CDTF">2014-05-10T16:57:29Z</dcterms:created>
  <dcterms:modified xsi:type="dcterms:W3CDTF">2015-12-01T13:38:04Z</dcterms:modified>
</cp:coreProperties>
</file>