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CWIXWybrWrYElXbUAMM9vw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04" r:id="rId2"/>
  </p:sldMasterIdLst>
  <p:notesMasterIdLst>
    <p:notesMasterId r:id="rId27"/>
  </p:notesMasterIdLst>
  <p:sldIdLst>
    <p:sldId id="256" r:id="rId3"/>
    <p:sldId id="286" r:id="rId4"/>
    <p:sldId id="289" r:id="rId5"/>
    <p:sldId id="287" r:id="rId6"/>
    <p:sldId id="288" r:id="rId7"/>
    <p:sldId id="290" r:id="rId8"/>
    <p:sldId id="257" r:id="rId9"/>
    <p:sldId id="264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92" r:id="rId18"/>
    <p:sldId id="293" r:id="rId19"/>
    <p:sldId id="294" r:id="rId20"/>
    <p:sldId id="295" r:id="rId21"/>
    <p:sldId id="296" r:id="rId22"/>
    <p:sldId id="297" r:id="rId23"/>
    <p:sldId id="277" r:id="rId24"/>
    <p:sldId id="298" r:id="rId25"/>
    <p:sldId id="285" r:id="rId26"/>
  </p:sldIdLst>
  <p:sldSz cx="12192000" cy="6858000"/>
  <p:notesSz cx="70104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A67726-0B18-48B7-B975-F7404F666AB0}">
          <p14:sldIdLst>
            <p14:sldId id="256"/>
            <p14:sldId id="286"/>
            <p14:sldId id="289"/>
            <p14:sldId id="287"/>
            <p14:sldId id="288"/>
            <p14:sldId id="290"/>
            <p14:sldId id="257"/>
            <p14:sldId id="264"/>
            <p14:sldId id="258"/>
            <p14:sldId id="265"/>
            <p14:sldId id="266"/>
            <p14:sldId id="267"/>
            <p14:sldId id="268"/>
            <p14:sldId id="269"/>
            <p14:sldId id="270"/>
            <p14:sldId id="292"/>
            <p14:sldId id="293"/>
            <p14:sldId id="294"/>
            <p14:sldId id="295"/>
            <p14:sldId id="296"/>
            <p14:sldId id="297"/>
            <p14:sldId id="277"/>
            <p14:sldId id="298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Miller" initials="LM" lastIdx="1" clrIdx="0">
    <p:extLst>
      <p:ext uri="{19B8F6BF-5375-455C-9EA6-DF929625EA0E}">
        <p15:presenceInfo xmlns:p15="http://schemas.microsoft.com/office/powerpoint/2012/main" userId="S-1-5-21-731322449-1219020883-2890223727-11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42" autoAdjust="0"/>
    <p:restoredTop sz="94660"/>
  </p:normalViewPr>
  <p:slideViewPr>
    <p:cSldViewPr snapToGrid="0">
      <p:cViewPr varScale="1">
        <p:scale>
          <a:sx n="65" d="100"/>
          <a:sy n="65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C47909F2-5335-4E22-978F-0E63A2ED7EF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71575"/>
            <a:ext cx="5622925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10564"/>
            <a:ext cx="5608320" cy="3690461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BCF60EAE-E073-4BB8-BB40-DAA951072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7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100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32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E51E1-3EE2-4D06-AA4A-D0F9A67979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438" y="6356350"/>
            <a:ext cx="4133850" cy="365125"/>
          </a:xfrm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en-US"/>
              <a:t>Florida Department of Elder Affairs</a:t>
            </a:r>
          </a:p>
        </p:txBody>
      </p:sp>
    </p:spTree>
    <p:extLst>
      <p:ext uri="{BB962C8B-B14F-4D97-AF65-F5344CB8AC3E}">
        <p14:creationId xmlns:p14="http://schemas.microsoft.com/office/powerpoint/2010/main" val="3149959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100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32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8C284-63DC-41F2-9EBE-4343A86A7E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438" y="6356350"/>
            <a:ext cx="4133850" cy="365125"/>
          </a:xfrm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en-US"/>
              <a:t>Florida Department of Elder Affairs</a:t>
            </a:r>
          </a:p>
        </p:txBody>
      </p:sp>
    </p:spTree>
    <p:extLst>
      <p:ext uri="{BB962C8B-B14F-4D97-AF65-F5344CB8AC3E}">
        <p14:creationId xmlns:p14="http://schemas.microsoft.com/office/powerpoint/2010/main" val="319467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100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32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1950E-316A-429D-A8E8-0950A17F21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438" y="6356350"/>
            <a:ext cx="4133850" cy="365125"/>
          </a:xfrm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en-US"/>
              <a:t>Florida Department of Elder Affairs</a:t>
            </a:r>
          </a:p>
        </p:txBody>
      </p:sp>
    </p:spTree>
    <p:extLst>
      <p:ext uri="{BB962C8B-B14F-4D97-AF65-F5344CB8AC3E}">
        <p14:creationId xmlns:p14="http://schemas.microsoft.com/office/powerpoint/2010/main" val="10118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21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9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93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45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1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21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58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15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0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609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63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922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78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13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701" r:id="rId17"/>
    <p:sldLayoutId id="2147483702" r:id="rId18"/>
    <p:sldLayoutId id="214748370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9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alalabamaaging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miller@centralina.org" TargetMode="External"/><Relationship Id="rId2" Type="http://schemas.openxmlformats.org/officeDocument/2006/relationships/hyperlink" Target="mailto:khebert@centralina.org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Susan.Segrest@adss.alabam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aa31GC_T6i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CWIXWybrWrYElXbUAMM9vw&amp;r=0&amp;pid=OfficeInsert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Dementia Friendly America logo">
            <a:extLst>
              <a:ext uri="{FF2B5EF4-FFF2-40B4-BE49-F238E27FC236}">
                <a16:creationId xmlns:a16="http://schemas.microsoft.com/office/drawing/2014/main" id="{604FE154-80E0-4A76-A67A-1F0E42CB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15" y="387695"/>
            <a:ext cx="3603911" cy="15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8E511-8631-4F67-8D73-DA9585379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947" y="2350094"/>
            <a:ext cx="9195537" cy="245471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u="sng" dirty="0"/>
              <a:t>Dementia Friendly </a:t>
            </a:r>
            <a:br>
              <a:rPr lang="en-US" sz="6000" u="sng" dirty="0"/>
            </a:br>
            <a:r>
              <a:rPr lang="en-US" sz="6000" u="sng" dirty="0"/>
              <a:t>Community Planning</a:t>
            </a:r>
            <a:r>
              <a:rPr lang="en-US" sz="6000" dirty="0"/>
              <a:t>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1510B-CA0B-45EA-8202-1EC96DD6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644" y="5270735"/>
            <a:ext cx="11536823" cy="132585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/>
              <a:t>Katherine Hebert, </a:t>
            </a:r>
            <a:r>
              <a:rPr lang="en-US" sz="2400" b="1" dirty="0" err="1"/>
              <a:t>Centralina</a:t>
            </a:r>
            <a:r>
              <a:rPr lang="en-US" sz="2400" b="1" dirty="0"/>
              <a:t> COG Healthy Community Design Specialist</a:t>
            </a:r>
          </a:p>
          <a:p>
            <a:pPr algn="l">
              <a:lnSpc>
                <a:spcPct val="90000"/>
              </a:lnSpc>
            </a:pPr>
            <a:r>
              <a:rPr lang="en-US" sz="2400" b="1" dirty="0"/>
              <a:t>Linda Miller, </a:t>
            </a:r>
            <a:r>
              <a:rPr lang="en-US" sz="2400" b="1" dirty="0" err="1"/>
              <a:t>Centralina</a:t>
            </a:r>
            <a:r>
              <a:rPr lang="en-US" sz="2400" b="1" dirty="0"/>
              <a:t> Area Agency on Aging Director</a:t>
            </a:r>
          </a:p>
          <a:p>
            <a:pPr algn="l">
              <a:lnSpc>
                <a:spcPct val="90000"/>
              </a:lnSpc>
            </a:pPr>
            <a:r>
              <a:rPr lang="en-US" sz="2400" b="1" dirty="0"/>
              <a:t>Susan </a:t>
            </a:r>
            <a:r>
              <a:rPr lang="en-US" sz="2400" b="1" dirty="0" err="1"/>
              <a:t>Segrest</a:t>
            </a:r>
            <a:r>
              <a:rPr lang="en-US" sz="2400" b="1" dirty="0"/>
              <a:t>, Central Alabama Aging Consortium Executive Director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F52EDD3-5F30-4E9D-899A-04102A5E9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126" y="232047"/>
            <a:ext cx="4515644" cy="19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6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6179-13EF-45C3-964F-F5168489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278859"/>
            <a:ext cx="9059994" cy="558629"/>
          </a:xfrm>
        </p:spPr>
        <p:txBody>
          <a:bodyPr>
            <a:noAutofit/>
          </a:bodyPr>
          <a:lstStyle/>
          <a:p>
            <a:pPr algn="r"/>
            <a:r>
              <a:rPr lang="en-US" sz="2800" u="sng" dirty="0"/>
              <a:t>Age and Dementia Friendly Communities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740AD-8534-4D10-9F9A-5F6FF9D3F7E4}"/>
              </a:ext>
            </a:extLst>
          </p:cNvPr>
          <p:cNvSpPr txBox="1"/>
          <p:nvPr/>
        </p:nvSpPr>
        <p:spPr>
          <a:xfrm>
            <a:off x="8978630" y="6507804"/>
            <a:ext cx="338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Reference Dementia Friendly America handout</a:t>
            </a:r>
          </a:p>
        </p:txBody>
      </p:sp>
      <p:pic>
        <p:nvPicPr>
          <p:cNvPr id="1026" name="Picture 2" descr="Image result for Dementia Friendly America logo">
            <a:extLst>
              <a:ext uri="{FF2B5EF4-FFF2-40B4-BE49-F238E27FC236}">
                <a16:creationId xmlns:a16="http://schemas.microsoft.com/office/drawing/2014/main" id="{38C011E4-B318-4D4F-B8FE-E9016EBF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23" y="174745"/>
            <a:ext cx="2081215" cy="9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E9225D-AA00-447D-8E7A-A22AC633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56986"/>
              </p:ext>
            </p:extLst>
          </p:nvPr>
        </p:nvGraphicFramePr>
        <p:xfrm>
          <a:off x="214009" y="994697"/>
          <a:ext cx="9519652" cy="261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826">
                  <a:extLst>
                    <a:ext uri="{9D8B030D-6E8A-4147-A177-3AD203B41FA5}">
                      <a16:colId xmlns:a16="http://schemas.microsoft.com/office/drawing/2014/main" val="1626632442"/>
                    </a:ext>
                  </a:extLst>
                </a:gridCol>
                <a:gridCol w="4759826">
                  <a:extLst>
                    <a:ext uri="{9D8B030D-6E8A-4147-A177-3AD203B41FA5}">
                      <a16:colId xmlns:a16="http://schemas.microsoft.com/office/drawing/2014/main" val="1217849835"/>
                    </a:ext>
                  </a:extLst>
                </a:gridCol>
              </a:tblGrid>
              <a:tr h="3921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 Social Participation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03491"/>
                  </a:ext>
                </a:extLst>
              </a:tr>
              <a:tr h="39211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Age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Dementia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74497"/>
                  </a:ext>
                </a:extLst>
              </a:tr>
              <a:tr h="849731">
                <a:tc>
                  <a:txBody>
                    <a:bodyPr/>
                    <a:lstStyle/>
                    <a:p>
                      <a:r>
                        <a:rPr lang="en-US" dirty="0"/>
                        <a:t>A wide-variety affordable activities is offered to older adults and their companions.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There are organized activities that are specific and appropriate for the needs of people with dementia.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20405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r>
                        <a:rPr lang="en-US" dirty="0"/>
                        <a:t>Events are held at times and places that are convenient and accessible to older people.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befriending service helps people with dementia to participate in community life and provides emotional support.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561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8B5A43-5690-47C0-AAF7-E9286FCB4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018454"/>
              </p:ext>
            </p:extLst>
          </p:nvPr>
        </p:nvGraphicFramePr>
        <p:xfrm>
          <a:off x="214009" y="3659978"/>
          <a:ext cx="9519652" cy="2375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826">
                  <a:extLst>
                    <a:ext uri="{9D8B030D-6E8A-4147-A177-3AD203B41FA5}">
                      <a16:colId xmlns:a16="http://schemas.microsoft.com/office/drawing/2014/main" val="1626632442"/>
                    </a:ext>
                  </a:extLst>
                </a:gridCol>
                <a:gridCol w="4759826">
                  <a:extLst>
                    <a:ext uri="{9D8B030D-6E8A-4147-A177-3AD203B41FA5}">
                      <a16:colId xmlns:a16="http://schemas.microsoft.com/office/drawing/2014/main" val="1217849835"/>
                    </a:ext>
                  </a:extLst>
                </a:gridCol>
              </a:tblGrid>
              <a:tr h="3921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 Transportation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03491"/>
                  </a:ext>
                </a:extLst>
              </a:tr>
              <a:tr h="39211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Age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Dementia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74497"/>
                  </a:ext>
                </a:extLst>
              </a:tr>
              <a:tr h="849731">
                <a:tc>
                  <a:txBody>
                    <a:bodyPr/>
                    <a:lstStyle/>
                    <a:p>
                      <a:r>
                        <a:rPr lang="en-US" dirty="0"/>
                        <a:t>Specialized transportation is available for disabled people.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Transportation escorts are available to help passengers with dementia use public transportation.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20405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r>
                        <a:rPr lang="en-US" dirty="0"/>
                        <a:t>Drivers are courteous and sensitive to older riders.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Transit drivers are trained to be sensitive to riders with dementia and how to help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5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04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6179-13EF-45C3-964F-F5168489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278859"/>
            <a:ext cx="9059994" cy="558629"/>
          </a:xfrm>
        </p:spPr>
        <p:txBody>
          <a:bodyPr>
            <a:noAutofit/>
          </a:bodyPr>
          <a:lstStyle/>
          <a:p>
            <a:pPr algn="r"/>
            <a:r>
              <a:rPr lang="en-US" sz="2800" u="sng" dirty="0"/>
              <a:t>Age and Dementia Friendly Communities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740AD-8534-4D10-9F9A-5F6FF9D3F7E4}"/>
              </a:ext>
            </a:extLst>
          </p:cNvPr>
          <p:cNvSpPr txBox="1"/>
          <p:nvPr/>
        </p:nvSpPr>
        <p:spPr>
          <a:xfrm>
            <a:off x="8978630" y="6507804"/>
            <a:ext cx="338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Reference Dementia Friendly America handout</a:t>
            </a:r>
          </a:p>
        </p:txBody>
      </p:sp>
      <p:pic>
        <p:nvPicPr>
          <p:cNvPr id="1026" name="Picture 2" descr="Image result for Dementia Friendly America logo">
            <a:extLst>
              <a:ext uri="{FF2B5EF4-FFF2-40B4-BE49-F238E27FC236}">
                <a16:creationId xmlns:a16="http://schemas.microsoft.com/office/drawing/2014/main" id="{38C011E4-B318-4D4F-B8FE-E9016EBF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23" y="174745"/>
            <a:ext cx="2081215" cy="9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E9225D-AA00-447D-8E7A-A22AC633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42394"/>
              </p:ext>
            </p:extLst>
          </p:nvPr>
        </p:nvGraphicFramePr>
        <p:xfrm>
          <a:off x="214009" y="994697"/>
          <a:ext cx="9519652" cy="254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826">
                  <a:extLst>
                    <a:ext uri="{9D8B030D-6E8A-4147-A177-3AD203B41FA5}">
                      <a16:colId xmlns:a16="http://schemas.microsoft.com/office/drawing/2014/main" val="1626632442"/>
                    </a:ext>
                  </a:extLst>
                </a:gridCol>
                <a:gridCol w="4759826">
                  <a:extLst>
                    <a:ext uri="{9D8B030D-6E8A-4147-A177-3AD203B41FA5}">
                      <a16:colId xmlns:a16="http://schemas.microsoft.com/office/drawing/2014/main" val="1217849835"/>
                    </a:ext>
                  </a:extLst>
                </a:gridCol>
              </a:tblGrid>
              <a:tr h="3921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 Respect and Social Inclusion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03491"/>
                  </a:ext>
                </a:extLst>
              </a:tr>
              <a:tr h="39211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Age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Dementia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74497"/>
                  </a:ext>
                </a:extLst>
              </a:tr>
              <a:tr h="849731">
                <a:tc>
                  <a:txBody>
                    <a:bodyPr/>
                    <a:lstStyle/>
                    <a:p>
                      <a:r>
                        <a:rPr lang="en-US" dirty="0"/>
                        <a:t>Older people are valued and respected by the community.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is dementia-aware and puts forth a spirit of support.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20405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r>
                        <a:rPr lang="en-US" dirty="0"/>
                        <a:t>Intergenerational activities are part of the community fabric and include older adults.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Staff at businesses learn to recognize signs of dementia  and how to support customers with dementia.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561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8B5A43-5690-47C0-AAF7-E9286FCB4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94429"/>
              </p:ext>
            </p:extLst>
          </p:nvPr>
        </p:nvGraphicFramePr>
        <p:xfrm>
          <a:off x="214009" y="3659978"/>
          <a:ext cx="9519652" cy="254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826">
                  <a:extLst>
                    <a:ext uri="{9D8B030D-6E8A-4147-A177-3AD203B41FA5}">
                      <a16:colId xmlns:a16="http://schemas.microsoft.com/office/drawing/2014/main" val="1626632442"/>
                    </a:ext>
                  </a:extLst>
                </a:gridCol>
                <a:gridCol w="4759826">
                  <a:extLst>
                    <a:ext uri="{9D8B030D-6E8A-4147-A177-3AD203B41FA5}">
                      <a16:colId xmlns:a16="http://schemas.microsoft.com/office/drawing/2014/main" val="1217849835"/>
                    </a:ext>
                  </a:extLst>
                </a:gridCol>
              </a:tblGrid>
              <a:tr h="3921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 Civic Participation and Employment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03491"/>
                  </a:ext>
                </a:extLst>
              </a:tr>
              <a:tr h="39211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Age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Dementia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74497"/>
                  </a:ext>
                </a:extLst>
              </a:tr>
              <a:tr h="849731">
                <a:tc>
                  <a:txBody>
                    <a:bodyPr/>
                    <a:lstStyle/>
                    <a:p>
                      <a:r>
                        <a:rPr lang="en-US" dirty="0"/>
                        <a:t>Workplaces are adapted to meet the needs of disabled people.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Employers’ policies accommodate caregivers’ responsibilities.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20405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r>
                        <a:rPr lang="en-US" dirty="0"/>
                        <a:t>A range of volunteer options is available.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with dementia have meaningful volunteer opportunities tailored to their interest and ability.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5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79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6179-13EF-45C3-964F-F5168489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530868"/>
            <a:ext cx="9059994" cy="558629"/>
          </a:xfrm>
        </p:spPr>
        <p:txBody>
          <a:bodyPr>
            <a:noAutofit/>
          </a:bodyPr>
          <a:lstStyle/>
          <a:p>
            <a:pPr algn="r"/>
            <a:r>
              <a:rPr lang="en-US" sz="2800" u="sng" dirty="0"/>
              <a:t>Age and Dementia Friendly Communities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740AD-8534-4D10-9F9A-5F6FF9D3F7E4}"/>
              </a:ext>
            </a:extLst>
          </p:cNvPr>
          <p:cNvSpPr txBox="1"/>
          <p:nvPr/>
        </p:nvSpPr>
        <p:spPr>
          <a:xfrm>
            <a:off x="8978630" y="6507804"/>
            <a:ext cx="338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Reference Dementia Friendly America handout</a:t>
            </a:r>
          </a:p>
        </p:txBody>
      </p:sp>
      <p:pic>
        <p:nvPicPr>
          <p:cNvPr id="1026" name="Picture 2" descr="Image result for Dementia Friendly America logo">
            <a:extLst>
              <a:ext uri="{FF2B5EF4-FFF2-40B4-BE49-F238E27FC236}">
                <a16:creationId xmlns:a16="http://schemas.microsoft.com/office/drawing/2014/main" id="{38C011E4-B318-4D4F-B8FE-E9016EBF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23" y="174745"/>
            <a:ext cx="2081215" cy="9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E9225D-AA00-447D-8E7A-A22AC633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41244"/>
              </p:ext>
            </p:extLst>
          </p:nvPr>
        </p:nvGraphicFramePr>
        <p:xfrm>
          <a:off x="214009" y="1738181"/>
          <a:ext cx="9519652" cy="316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826">
                  <a:extLst>
                    <a:ext uri="{9D8B030D-6E8A-4147-A177-3AD203B41FA5}">
                      <a16:colId xmlns:a16="http://schemas.microsoft.com/office/drawing/2014/main" val="1626632442"/>
                    </a:ext>
                  </a:extLst>
                </a:gridCol>
                <a:gridCol w="4759826">
                  <a:extLst>
                    <a:ext uri="{9D8B030D-6E8A-4147-A177-3AD203B41FA5}">
                      <a16:colId xmlns:a16="http://schemas.microsoft.com/office/drawing/2014/main" val="1217849835"/>
                    </a:ext>
                  </a:extLst>
                </a:gridCol>
              </a:tblGrid>
              <a:tr h="3921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 Communication and Information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03491"/>
                  </a:ext>
                </a:extLst>
              </a:tr>
              <a:tr h="39211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Age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Dementia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74497"/>
                  </a:ext>
                </a:extLst>
              </a:tr>
              <a:tr h="849731">
                <a:tc>
                  <a:txBody>
                    <a:bodyPr/>
                    <a:lstStyle/>
                    <a:p>
                      <a:r>
                        <a:rPr lang="en-US" dirty="0"/>
                        <a:t>There is reliable and regular distribution of information to seniors, and in accessible formats that they prefer, including seniors who have hearing or vision loss.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There is work to break down the stigma of dementia, especially seldom heard communities (such as some ethnic minorities).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20405"/>
                  </a:ext>
                </a:extLst>
              </a:tr>
              <a:tr h="724966">
                <a:tc>
                  <a:txBody>
                    <a:bodyPr/>
                    <a:lstStyle/>
                    <a:p>
                      <a:r>
                        <a:rPr lang="en-US" dirty="0"/>
                        <a:t>Seniors are kept connected to news, events and activities.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outreach to people with dementia and their caregivers keeps then connected and informed of social activities and services.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5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30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6179-13EF-45C3-964F-F5168489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75" y="596929"/>
            <a:ext cx="9059994" cy="558629"/>
          </a:xfrm>
        </p:spPr>
        <p:txBody>
          <a:bodyPr>
            <a:noAutofit/>
          </a:bodyPr>
          <a:lstStyle/>
          <a:p>
            <a:pPr algn="r"/>
            <a:r>
              <a:rPr lang="en-US" sz="2800" u="sng" dirty="0"/>
              <a:t>Age and Dementia Friendly Communities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740AD-8534-4D10-9F9A-5F6FF9D3F7E4}"/>
              </a:ext>
            </a:extLst>
          </p:cNvPr>
          <p:cNvSpPr txBox="1"/>
          <p:nvPr/>
        </p:nvSpPr>
        <p:spPr>
          <a:xfrm>
            <a:off x="8978630" y="6507804"/>
            <a:ext cx="338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Reference Dementia Friendly America handout</a:t>
            </a:r>
          </a:p>
        </p:txBody>
      </p:sp>
      <p:pic>
        <p:nvPicPr>
          <p:cNvPr id="1026" name="Picture 2" descr="Image result for Dementia Friendly America logo">
            <a:extLst>
              <a:ext uri="{FF2B5EF4-FFF2-40B4-BE49-F238E27FC236}">
                <a16:creationId xmlns:a16="http://schemas.microsoft.com/office/drawing/2014/main" id="{38C011E4-B318-4D4F-B8FE-E9016EBF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23" y="174745"/>
            <a:ext cx="2081215" cy="9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8B5A43-5690-47C0-AAF7-E9286FCB4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6809"/>
              </p:ext>
            </p:extLst>
          </p:nvPr>
        </p:nvGraphicFramePr>
        <p:xfrm>
          <a:off x="279375" y="1813409"/>
          <a:ext cx="9519652" cy="337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826">
                  <a:extLst>
                    <a:ext uri="{9D8B030D-6E8A-4147-A177-3AD203B41FA5}">
                      <a16:colId xmlns:a16="http://schemas.microsoft.com/office/drawing/2014/main" val="1626632442"/>
                    </a:ext>
                  </a:extLst>
                </a:gridCol>
                <a:gridCol w="4759826">
                  <a:extLst>
                    <a:ext uri="{9D8B030D-6E8A-4147-A177-3AD203B41FA5}">
                      <a16:colId xmlns:a16="http://schemas.microsoft.com/office/drawing/2014/main" val="1217849835"/>
                    </a:ext>
                  </a:extLst>
                </a:gridCol>
              </a:tblGrid>
              <a:tr h="37161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 Community and Health Services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03491"/>
                  </a:ext>
                </a:extLst>
              </a:tr>
              <a:tr h="371618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Age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Dementia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74497"/>
                  </a:ext>
                </a:extLst>
              </a:tr>
              <a:tr h="805315">
                <a:tc>
                  <a:txBody>
                    <a:bodyPr/>
                    <a:lstStyle/>
                    <a:p>
                      <a:r>
                        <a:rPr lang="en-US" dirty="0"/>
                        <a:t>An adequate range of health and community support services is offered.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access to diagnosis and post-diagnostic support exists for patients and caregivers.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20405"/>
                  </a:ext>
                </a:extLst>
              </a:tr>
              <a:tr h="641423">
                <a:tc>
                  <a:txBody>
                    <a:bodyPr/>
                    <a:lstStyle/>
                    <a:p>
                      <a:r>
                        <a:rPr lang="en-US" dirty="0"/>
                        <a:t>Home care services include health, personal care and housekeeping.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Dementia-focused programs such as Dementia Friends and community trainings can leverage the broader community in providing a support network.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56149"/>
                  </a:ext>
                </a:extLst>
              </a:tr>
              <a:tr h="641423">
                <a:tc>
                  <a:txBody>
                    <a:bodyPr/>
                    <a:lstStyle/>
                    <a:p>
                      <a:r>
                        <a:rPr lang="en-US" dirty="0"/>
                        <a:t>All staff is respectful, helpful and trained to serve older people.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At-home services help people with dementia adjust to changing needs.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544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46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9727-B3C1-46C3-819F-2AC32291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9043"/>
            <a:ext cx="8596668" cy="826093"/>
          </a:xfrm>
        </p:spPr>
        <p:txBody>
          <a:bodyPr/>
          <a:lstStyle/>
          <a:p>
            <a:r>
              <a:rPr lang="en-US" u="sng" dirty="0"/>
              <a:t>Dementia-Capable North Carolina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3DB14-1E1B-47E6-A9E6-3F9A30A2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12605"/>
            <a:ext cx="6338763" cy="502492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NC wrote their first strategic plan to address Alzheimer’s disease and related dementias (Completed March 2016)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u="sng" dirty="0"/>
              <a:t>Framing the Plan</a:t>
            </a:r>
            <a:r>
              <a:rPr lang="en-US" sz="2400" dirty="0"/>
              <a:t>: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Raising awareness about dementia and transforming attitudes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Having supportive options that foster quality of life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Supporting caregivers and families touched by the disease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Promoting meaningful participation in community life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Reaching those who are underserved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2052" name="Picture 4" descr="Image result for Dementia Capable NC strategic plan">
            <a:extLst>
              <a:ext uri="{FF2B5EF4-FFF2-40B4-BE49-F238E27FC236}">
                <a16:creationId xmlns:a16="http://schemas.microsoft.com/office/drawing/2014/main" id="{E37ED95F-C5FE-4EE9-8013-E0C986FA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605" y="1982624"/>
            <a:ext cx="4611406" cy="296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2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9727-B3C1-46C3-819F-2AC32291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2129"/>
            <a:ext cx="8596668" cy="826093"/>
          </a:xfrm>
        </p:spPr>
        <p:txBody>
          <a:bodyPr/>
          <a:lstStyle/>
          <a:p>
            <a:r>
              <a:rPr lang="en-US" u="sng" dirty="0"/>
              <a:t>Dementia-Capable North Carolina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3DB14-1E1B-47E6-A9E6-3F9A30A2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93" y="1068222"/>
            <a:ext cx="9648202" cy="5640227"/>
          </a:xfrm>
        </p:spPr>
        <p:txBody>
          <a:bodyPr>
            <a:normAutofit/>
          </a:bodyPr>
          <a:lstStyle/>
          <a:p>
            <a:r>
              <a:rPr lang="en-US" sz="2400" dirty="0"/>
              <a:t>2016-2017 Plan Roll Out across NC</a:t>
            </a:r>
          </a:p>
          <a:p>
            <a:r>
              <a:rPr lang="en-US" sz="2400" dirty="0"/>
              <a:t>Selected sites to serve as pilots- including Charlotte</a:t>
            </a:r>
          </a:p>
          <a:p>
            <a:r>
              <a:rPr lang="en-US" sz="2400" dirty="0"/>
              <a:t>Each pilot had a “Kick Off” event and focus group to gather local input</a:t>
            </a:r>
          </a:p>
          <a:p>
            <a:r>
              <a:rPr lang="en-US" sz="2400" dirty="0"/>
              <a:t>Focus on using Dementia Friendly America Toolkit</a:t>
            </a:r>
          </a:p>
          <a:p>
            <a:r>
              <a:rPr lang="en-US" sz="2400" dirty="0"/>
              <a:t>NC4A purchased Dementia Friendly state license for awareness outreach</a:t>
            </a:r>
          </a:p>
          <a:p>
            <a:r>
              <a:rPr lang="en-US" sz="2400" dirty="0"/>
              <a:t>Attending other “age friendly” planning efforts within </a:t>
            </a:r>
            <a:r>
              <a:rPr lang="en-US" sz="2400" dirty="0" err="1"/>
              <a:t>Centralina</a:t>
            </a:r>
            <a:r>
              <a:rPr lang="en-US" sz="2400" dirty="0"/>
              <a:t> region to ensure that there is a “dementia friendly lens”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4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731" y="1438879"/>
            <a:ext cx="6809014" cy="13177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977" y="298496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Promoting Dementia Friendly Communities</a:t>
            </a:r>
          </a:p>
          <a:p>
            <a:r>
              <a:rPr lang="en-US" sz="2800" dirty="0"/>
              <a:t>Do your PART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768" y="4230074"/>
            <a:ext cx="1174050" cy="1787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238" y="4038010"/>
            <a:ext cx="1449523" cy="1417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023" y="3852837"/>
            <a:ext cx="1174050" cy="17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79" y="372964"/>
            <a:ext cx="6809822" cy="1322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94590"/>
          </a:xfrm>
        </p:spPr>
        <p:txBody>
          <a:bodyPr>
            <a:normAutofit/>
          </a:bodyPr>
          <a:lstStyle/>
          <a:p>
            <a:r>
              <a:rPr lang="en-US" sz="2400" dirty="0"/>
              <a:t>Central Alabama Aging Consortium – CAAC</a:t>
            </a:r>
          </a:p>
          <a:p>
            <a:pPr lvl="1"/>
            <a:r>
              <a:rPr lang="en-US" sz="2400" dirty="0"/>
              <a:t>Serving 3 counties in Central Alabama</a:t>
            </a:r>
          </a:p>
          <a:p>
            <a:pPr lvl="1"/>
            <a:r>
              <a:rPr lang="en-US" sz="2400" dirty="0"/>
              <a:t>Capital City of Montgomery</a:t>
            </a:r>
          </a:p>
          <a:p>
            <a:pPr lvl="1"/>
            <a:r>
              <a:rPr lang="en-US" sz="2400" dirty="0">
                <a:hlinkClick r:id="rId3"/>
              </a:rPr>
              <a:t>http://centralalabamaaging.org/</a:t>
            </a:r>
            <a:r>
              <a:rPr lang="en-US" sz="2400" dirty="0"/>
              <a:t>  (Updated web-site to include DFA Tab)</a:t>
            </a:r>
          </a:p>
          <a:p>
            <a:r>
              <a:rPr lang="en-US" sz="2400" dirty="0"/>
              <a:t>Funding</a:t>
            </a:r>
          </a:p>
          <a:p>
            <a:pPr lvl="1"/>
            <a:r>
              <a:rPr lang="en-US" sz="2400" dirty="0"/>
              <a:t>2015/16 - $50,000 State Grant</a:t>
            </a:r>
          </a:p>
          <a:p>
            <a:pPr lvl="1"/>
            <a:r>
              <a:rPr lang="en-US" sz="2400" dirty="0"/>
              <a:t>2016/17 - $100,000 State Grant </a:t>
            </a:r>
          </a:p>
          <a:p>
            <a:pPr lvl="1"/>
            <a:r>
              <a:rPr lang="en-US" sz="2400" dirty="0"/>
              <a:t>2017/18 - $100,000 State Grant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20" y="4412892"/>
            <a:ext cx="1319834" cy="2009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354" y="1841252"/>
            <a:ext cx="1116529" cy="10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9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96" y="421042"/>
            <a:ext cx="8258475" cy="1322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34" y="1743989"/>
            <a:ext cx="10515600" cy="5168942"/>
          </a:xfrm>
        </p:spPr>
        <p:txBody>
          <a:bodyPr>
            <a:normAutofit/>
          </a:bodyPr>
          <a:lstStyle/>
          <a:p>
            <a:r>
              <a:rPr lang="en-US" dirty="0"/>
              <a:t>Communities commit to do their PART – Local Officials </a:t>
            </a:r>
          </a:p>
          <a:p>
            <a:pPr lvl="1"/>
            <a:r>
              <a:rPr lang="en-US" sz="1800" dirty="0">
                <a:solidFill>
                  <a:srgbClr val="7030A0"/>
                </a:solidFill>
              </a:rPr>
              <a:t>P</a:t>
            </a:r>
            <a:r>
              <a:rPr lang="en-US" sz="1800" dirty="0"/>
              <a:t>artnerships</a:t>
            </a:r>
          </a:p>
          <a:p>
            <a:pPr lvl="1"/>
            <a:r>
              <a:rPr lang="en-US" sz="1800" dirty="0">
                <a:solidFill>
                  <a:srgbClr val="7030A0"/>
                </a:solidFill>
              </a:rPr>
              <a:t>A</a:t>
            </a:r>
            <a:r>
              <a:rPr lang="en-US" sz="1800" dirty="0"/>
              <a:t>cademic Education</a:t>
            </a:r>
          </a:p>
          <a:p>
            <a:pPr lvl="1"/>
            <a:r>
              <a:rPr lang="en-US" sz="1800" dirty="0">
                <a:solidFill>
                  <a:srgbClr val="7030A0"/>
                </a:solidFill>
              </a:rPr>
              <a:t>R</a:t>
            </a:r>
            <a:r>
              <a:rPr lang="en-US" sz="1800" dirty="0"/>
              <a:t>esources</a:t>
            </a:r>
          </a:p>
          <a:p>
            <a:pPr lvl="1"/>
            <a:r>
              <a:rPr lang="en-US" sz="1800" dirty="0">
                <a:solidFill>
                  <a:srgbClr val="7030A0"/>
                </a:solidFill>
              </a:rPr>
              <a:t>T</a:t>
            </a:r>
            <a:r>
              <a:rPr lang="en-US" sz="1800" dirty="0"/>
              <a:t>raining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Year 1 </a:t>
            </a:r>
            <a:r>
              <a:rPr lang="en-US" sz="1800" dirty="0">
                <a:solidFill>
                  <a:srgbClr val="7030A0"/>
                </a:solidFill>
              </a:rPr>
              <a:t>– Developed logo, face book page, revised web-site, DFA business decal, promotional items, partnerships, Care to Plan web-based tool, education in schools, community education, including VDT;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Year 2 </a:t>
            </a:r>
            <a:r>
              <a:rPr lang="en-US" sz="1800" dirty="0">
                <a:solidFill>
                  <a:srgbClr val="7030A0"/>
                </a:solidFill>
              </a:rPr>
              <a:t>– Finalized </a:t>
            </a:r>
            <a:r>
              <a:rPr lang="en-US" sz="1800" dirty="0" err="1">
                <a:solidFill>
                  <a:srgbClr val="7030A0"/>
                </a:solidFill>
              </a:rPr>
              <a:t>CtP</a:t>
            </a:r>
            <a:r>
              <a:rPr lang="en-US" sz="1800" dirty="0">
                <a:solidFill>
                  <a:srgbClr val="7030A0"/>
                </a:solidFill>
              </a:rPr>
              <a:t> web-based tool, Dementia Resource Guide, DFA business, partnerships, First Responder Training, education in schools, community education, mini-grants; 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Year 3 </a:t>
            </a:r>
            <a:r>
              <a:rPr lang="en-US" sz="1800" dirty="0">
                <a:solidFill>
                  <a:srgbClr val="7030A0"/>
                </a:solidFill>
              </a:rPr>
              <a:t>-  Began in July 2017 – Revise and re-print resource guide, continue education in schools, businesses, and community, physician education, partnership development, issue RFP and                     mini-grants – Writing grants to sustain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52" y="1988893"/>
            <a:ext cx="966805" cy="14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2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5" y="352081"/>
            <a:ext cx="8142972" cy="1322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121" y="1828240"/>
            <a:ext cx="10707757" cy="435133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Partners (Partial List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Dementia Friendly America (A4A and other national partners)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State Unit on Aging - Alabama Department of Senior Services (ADSS)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Local Officials – Mayors, County Commissioners, Police Depts., Planning Commissions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Alabama Law Enforcement Agency (ALEA)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First UMC Dementia Respite Program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Local Housing Authorities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Montgomery Police Department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Jones School of Law – Faulkner University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Banks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Mini-Grant Recipients – Including Healthcare providers – clinics, physicians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Alzheimer’s of Central Alabama (ACA) , Resources, &amp; Services (AERS)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1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67F7-3DB1-4923-9FC9-462CDA3F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8575"/>
            <a:ext cx="8596668" cy="1320800"/>
          </a:xfrm>
        </p:spPr>
        <p:txBody>
          <a:bodyPr/>
          <a:lstStyle/>
          <a:p>
            <a:r>
              <a:rPr lang="en-US" dirty="0"/>
              <a:t>Defining Dementia &amp; Alzheimer’s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78481D-1A46-4915-99D0-7F9049AD9EE3}"/>
              </a:ext>
            </a:extLst>
          </p:cNvPr>
          <p:cNvSpPr/>
          <p:nvPr/>
        </p:nvSpPr>
        <p:spPr>
          <a:xfrm>
            <a:off x="1037491" y="756138"/>
            <a:ext cx="8188571" cy="5986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40674-84D6-4C4D-8573-06BFC7DCFF6C}"/>
              </a:ext>
            </a:extLst>
          </p:cNvPr>
          <p:cNvSpPr txBox="1"/>
          <p:nvPr/>
        </p:nvSpPr>
        <p:spPr>
          <a:xfrm>
            <a:off x="3015109" y="1153608"/>
            <a:ext cx="4233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Dementia: </a:t>
            </a:r>
            <a:r>
              <a:rPr lang="en-US" dirty="0">
                <a:solidFill>
                  <a:schemeClr val="bg1"/>
                </a:solidFill>
              </a:rPr>
              <a:t>loss of memory and other mental abilities severe enough to interfere with daily life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BF86AD-8300-4BAB-B7CB-B37BF65162A9}"/>
              </a:ext>
            </a:extLst>
          </p:cNvPr>
          <p:cNvGrpSpPr/>
          <p:nvPr/>
        </p:nvGrpSpPr>
        <p:grpSpPr>
          <a:xfrm>
            <a:off x="1758462" y="2076938"/>
            <a:ext cx="6743700" cy="4665637"/>
            <a:chOff x="1758462" y="2076938"/>
            <a:chExt cx="6743700" cy="46656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F4999CC-2408-4D38-A687-3F1BC58779F9}"/>
                </a:ext>
              </a:extLst>
            </p:cNvPr>
            <p:cNvSpPr/>
            <p:nvPr/>
          </p:nvSpPr>
          <p:spPr>
            <a:xfrm>
              <a:off x="1758462" y="2076938"/>
              <a:ext cx="6743700" cy="46656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A4003F-A7D1-4E02-B508-74A12A4B1813}"/>
                </a:ext>
              </a:extLst>
            </p:cNvPr>
            <p:cNvSpPr txBox="1"/>
            <p:nvPr/>
          </p:nvSpPr>
          <p:spPr>
            <a:xfrm>
              <a:off x="2571750" y="2694501"/>
              <a:ext cx="5117123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Alzheimer’s: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/>
                <a:t>Most common form of dementia </a:t>
              </a:r>
              <a:br>
                <a:rPr lang="en-US" dirty="0"/>
              </a:br>
              <a:r>
                <a:rPr lang="en-US" dirty="0"/>
                <a:t>(60-80% of cases)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/>
                <a:t>Symptoms include- difficulty remembering new information/memories, disorientation, mood/behavior changes, deepening confusion, unfounded suspicions, difficulty speaking, swallowing and walking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/>
                <a:t>Majority of cases occur in person age 65+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/>
                <a:t>No cure, early detection and prevention important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15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36" y="316455"/>
            <a:ext cx="8142972" cy="1322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7" y="2160588"/>
            <a:ext cx="9678388" cy="4845853"/>
          </a:xfrm>
        </p:spPr>
        <p:txBody>
          <a:bodyPr/>
          <a:lstStyle/>
          <a:p>
            <a:r>
              <a:rPr lang="en-US" sz="2000" b="1" dirty="0">
                <a:solidFill>
                  <a:srgbClr val="7030A0"/>
                </a:solidFill>
              </a:rPr>
              <a:t>Academic Education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Troy University – Virtual Dementia Tours for Nursing Students and Social Work Students assist with classes for high school students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Auburn University-Montgomery &amp; Virginia College – Virtual Dementia Tours for Nursing students &amp; former participants come back and help with the VDT the next semester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Tools/promotional items/educational materials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Loveless Academic Magnet School – 1</a:t>
            </a:r>
            <a:r>
              <a:rPr lang="en-US" sz="2000" baseline="30000" dirty="0">
                <a:solidFill>
                  <a:srgbClr val="7030A0"/>
                </a:solidFill>
              </a:rPr>
              <a:t>st</a:t>
            </a:r>
            <a:r>
              <a:rPr lang="en-US" sz="2000" dirty="0">
                <a:solidFill>
                  <a:srgbClr val="7030A0"/>
                </a:solidFill>
              </a:rPr>
              <a:t> School - 9</a:t>
            </a:r>
            <a:r>
              <a:rPr lang="en-US" sz="2000" baseline="30000" dirty="0">
                <a:solidFill>
                  <a:srgbClr val="7030A0"/>
                </a:solidFill>
              </a:rPr>
              <a:t>th</a:t>
            </a:r>
            <a:r>
              <a:rPr lang="en-US" sz="2000" dirty="0">
                <a:solidFill>
                  <a:srgbClr val="7030A0"/>
                </a:solidFill>
              </a:rPr>
              <a:t> Grade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Current School – Vaughn Road Elementary – 4</a:t>
            </a:r>
            <a:r>
              <a:rPr lang="en-US" sz="2000" baseline="30000" dirty="0">
                <a:solidFill>
                  <a:srgbClr val="7030A0"/>
                </a:solidFill>
              </a:rPr>
              <a:t>th</a:t>
            </a:r>
            <a:r>
              <a:rPr lang="en-US" sz="2000" dirty="0">
                <a:solidFill>
                  <a:srgbClr val="7030A0"/>
                </a:solidFill>
              </a:rPr>
              <a:t> – 6</a:t>
            </a:r>
            <a:r>
              <a:rPr lang="en-US" sz="2000" baseline="30000" dirty="0">
                <a:solidFill>
                  <a:srgbClr val="7030A0"/>
                </a:solidFill>
              </a:rPr>
              <a:t>th</a:t>
            </a:r>
            <a:r>
              <a:rPr lang="en-US" sz="2000" dirty="0">
                <a:solidFill>
                  <a:srgbClr val="7030A0"/>
                </a:solidFill>
              </a:rPr>
              <a:t> graders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2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88" y="447085"/>
            <a:ext cx="8142972" cy="1322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07" y="1774641"/>
            <a:ext cx="8596668" cy="508335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Resources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Care to Plan Alabama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CAAC web-site (redesigned with DFA Link)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DFA Facebook Page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Memory Screenings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Virtual Dementia Tours (P. K. </a:t>
            </a:r>
            <a:r>
              <a:rPr lang="en-US" sz="2000" b="1" dirty="0" err="1">
                <a:solidFill>
                  <a:srgbClr val="7030A0"/>
                </a:solidFill>
              </a:rPr>
              <a:t>Beville</a:t>
            </a:r>
            <a:r>
              <a:rPr lang="en-US" sz="2000" b="1" dirty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DETA Training Materials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Dementia Friendly America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Alzheimer’s Foundation of America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Alzheimer’s Association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Dementia Resource Guide</a:t>
            </a:r>
          </a:p>
          <a:p>
            <a:pPr lvl="1"/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E3EFB0D4-5FD1-4265-B0A7-CD14378DD6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6009123"/>
                  </p:ext>
                </p:extLst>
              </p:nvPr>
            </p:nvGraphicFramePr>
            <p:xfrm>
              <a:off x="1954341" y="1788657"/>
              <a:ext cx="3048000" cy="1714500"/>
            </p:xfrm>
            <a:graphic>
              <a:graphicData uri="http://schemas.microsoft.com/office/powerpoint/2016/slidezoom">
                <pslz:sldZm>
                  <pslz:sldZmObj sldId="297" cId="2001310662">
                    <pslz:zmPr id="{AE0C3EA7-04F2-4D94-936A-4C059195B49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3EFB0D4-5FD1-4265-B0A7-CD14378DD6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4341" y="178865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1310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91" y="435210"/>
            <a:ext cx="8142972" cy="1322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758157"/>
            <a:ext cx="9725891" cy="4283206"/>
          </a:xfrm>
        </p:spPr>
        <p:txBody>
          <a:bodyPr/>
          <a:lstStyle/>
          <a:p>
            <a:r>
              <a:rPr lang="en-US" sz="2000" b="1" dirty="0">
                <a:solidFill>
                  <a:srgbClr val="7030A0"/>
                </a:solidFill>
              </a:rPr>
              <a:t>Training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Police and Sheriff’s Departments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Montgomery County Office of the District Attorney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Prime South Bank – 1</a:t>
            </a:r>
            <a:r>
              <a:rPr lang="en-US" sz="2000" b="1" baseline="30000" dirty="0">
                <a:solidFill>
                  <a:srgbClr val="7030A0"/>
                </a:solidFill>
              </a:rPr>
              <a:t>st</a:t>
            </a:r>
            <a:r>
              <a:rPr lang="en-US" sz="2000" b="1" dirty="0">
                <a:solidFill>
                  <a:srgbClr val="7030A0"/>
                </a:solidFill>
              </a:rPr>
              <a:t> DFC Business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Professionals &amp; Caregivers – Lunch &amp; Learns, Conferences, VDTs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2018 DFA conferences in 4 area of the state – Offering Caregiver Scholarships for each event</a:t>
            </a:r>
          </a:p>
          <a:p>
            <a:pPr marL="457200" lvl="1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lvl="1"/>
            <a:endParaRPr lang="en-US" b="1" dirty="0">
              <a:solidFill>
                <a:srgbClr val="7030A0"/>
              </a:solidFill>
            </a:endParaRPr>
          </a:p>
          <a:p>
            <a:pPr lvl="1"/>
            <a:endParaRPr lang="en-US" b="1" dirty="0">
              <a:solidFill>
                <a:srgbClr val="7030A0"/>
              </a:solidFill>
            </a:endParaRPr>
          </a:p>
          <a:p>
            <a:pPr lvl="1"/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42" y="5082550"/>
            <a:ext cx="829128" cy="1402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70" y="5082550"/>
            <a:ext cx="1219200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83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35209"/>
            <a:ext cx="8142972" cy="1322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</a:t>
            </a:r>
            <a:r>
              <a:rPr lang="en-US" dirty="0">
                <a:solidFill>
                  <a:srgbClr val="7030A0"/>
                </a:solidFill>
              </a:rPr>
              <a:t>CAN</a:t>
            </a:r>
            <a:r>
              <a:rPr lang="en-US" dirty="0"/>
              <a:t> make a difference in your community!</a:t>
            </a:r>
          </a:p>
          <a:p>
            <a:r>
              <a:rPr lang="en-US" dirty="0"/>
              <a:t>Help make your community one where those with dementia can live and </a:t>
            </a:r>
            <a:r>
              <a:rPr lang="en-US" dirty="0">
                <a:solidFill>
                  <a:srgbClr val="7030A0"/>
                </a:solidFill>
              </a:rPr>
              <a:t>thrive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Memory Cafes	Law Enforcement Training     Gismo Gadgets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Art/Music	Intergenerational Relationships	    Sensitivity Training-VDTs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Healthy Brain Education	First Responder Training    Adult Day Care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Caregiver Training 	Elder Abuse Prevention/Reporting     Respite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Falls Prevention	 Chronic Disease Self-Management	 Resources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Support Groups   Physician Training  Dementia Friendly Businesses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Faith-Based Organizations, including churches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32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564D3-B0DE-47ED-AC81-8C31D669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AE22F-997D-48F9-A9DF-C0975C76E9F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862E9-AF9D-4DDA-B9CB-7A4C5D6835C3}"/>
              </a:ext>
            </a:extLst>
          </p:cNvPr>
          <p:cNvSpPr txBox="1"/>
          <p:nvPr/>
        </p:nvSpPr>
        <p:spPr>
          <a:xfrm>
            <a:off x="3992989" y="350378"/>
            <a:ext cx="4617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</a:rPr>
              <a:t>Contact Information</a:t>
            </a:r>
            <a:r>
              <a:rPr lang="en-US" sz="40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230E7-5AB6-4310-8011-C3B10BA87497}"/>
              </a:ext>
            </a:extLst>
          </p:cNvPr>
          <p:cNvSpPr txBox="1"/>
          <p:nvPr/>
        </p:nvSpPr>
        <p:spPr>
          <a:xfrm>
            <a:off x="815232" y="1058264"/>
            <a:ext cx="69135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Katherine Hebert</a:t>
            </a:r>
          </a:p>
          <a:p>
            <a:r>
              <a:rPr lang="en-US" sz="2000" dirty="0"/>
              <a:t>Healthy Community Design Specialist</a:t>
            </a:r>
          </a:p>
          <a:p>
            <a:r>
              <a:rPr lang="en-US" sz="2000" dirty="0" err="1"/>
              <a:t>Centralina</a:t>
            </a:r>
            <a:r>
              <a:rPr lang="en-US" sz="2000" dirty="0"/>
              <a:t> Council of Governments, Charlotte, NC</a:t>
            </a:r>
          </a:p>
          <a:p>
            <a:r>
              <a:rPr lang="en-US" sz="2000" dirty="0">
                <a:hlinkClick r:id="rId2"/>
              </a:rPr>
              <a:t>khebert@centralina.org</a:t>
            </a:r>
            <a:endParaRPr lang="en-US" sz="2000" dirty="0"/>
          </a:p>
          <a:p>
            <a:r>
              <a:rPr lang="en-US" sz="2000" dirty="0"/>
              <a:t>Phone: 704-348-2708</a:t>
            </a:r>
          </a:p>
          <a:p>
            <a:br>
              <a:rPr lang="en-US" sz="2000" dirty="0"/>
            </a:br>
            <a:r>
              <a:rPr lang="en-US" sz="2000" b="1" dirty="0"/>
              <a:t>Linda Miller</a:t>
            </a:r>
          </a:p>
          <a:p>
            <a:r>
              <a:rPr lang="en-US" sz="2000" dirty="0"/>
              <a:t>Director</a:t>
            </a:r>
          </a:p>
          <a:p>
            <a:r>
              <a:rPr lang="en-US" sz="2000" dirty="0" err="1"/>
              <a:t>Centralina</a:t>
            </a:r>
            <a:r>
              <a:rPr lang="en-US" sz="2000" dirty="0"/>
              <a:t> Area Agency on Aging, Charlotte, NC</a:t>
            </a:r>
          </a:p>
          <a:p>
            <a:r>
              <a:rPr lang="en-US" sz="2000" dirty="0" err="1">
                <a:hlinkClick r:id="rId3"/>
              </a:rPr>
              <a:t>lmiller@centralina.org</a:t>
            </a:r>
            <a:r>
              <a:rPr lang="en-US" sz="2000" dirty="0"/>
              <a:t> </a:t>
            </a:r>
          </a:p>
          <a:p>
            <a:r>
              <a:rPr lang="en-US" sz="2000" dirty="0"/>
              <a:t>Phone: 704-348-2712</a:t>
            </a:r>
          </a:p>
          <a:p>
            <a:endParaRPr lang="en-US" sz="2000" dirty="0"/>
          </a:p>
          <a:p>
            <a:r>
              <a:rPr lang="en-US" sz="2000" b="1" dirty="0"/>
              <a:t>Susan Segrest</a:t>
            </a:r>
          </a:p>
          <a:p>
            <a:r>
              <a:rPr lang="en-US" sz="2000" dirty="0"/>
              <a:t>Executive Director</a:t>
            </a:r>
          </a:p>
          <a:p>
            <a:r>
              <a:rPr lang="en-US" sz="2000" dirty="0"/>
              <a:t>Central Alabama Aging Consortium, Montgomery, AL</a:t>
            </a:r>
          </a:p>
          <a:p>
            <a:r>
              <a:rPr lang="en-US" sz="2000" dirty="0" err="1">
                <a:solidFill>
                  <a:srgbClr val="0070C0"/>
                </a:solidFill>
                <a:hlinkClick r:id="rId4"/>
              </a:rPr>
              <a:t>Susan.Segrest@adss.alabama.gov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</a:p>
          <a:p>
            <a:r>
              <a:rPr lang="en-US" sz="2000" dirty="0"/>
              <a:t>Phone:  334-240-4680</a:t>
            </a:r>
          </a:p>
          <a:p>
            <a:endParaRPr lang="en-US" sz="2000" dirty="0"/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CA68-657A-449F-BACB-496F3139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3D0E8C1F-EE07-46BB-A262-4B99A88E0AE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2275" y="363538"/>
            <a:ext cx="11091863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4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ED51-EF92-4B88-B5C1-05355D9A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0AC06-5CA5-4C34-BADF-B71F240EA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Personally Diagnosed</a:t>
            </a:r>
          </a:p>
          <a:p>
            <a:r>
              <a:rPr lang="en-US" dirty="0"/>
              <a:t>Caregiver for Family Member</a:t>
            </a:r>
          </a:p>
          <a:p>
            <a:r>
              <a:rPr lang="en-US" dirty="0"/>
              <a:t>Neighbors Affected</a:t>
            </a:r>
          </a:p>
          <a:p>
            <a:r>
              <a:rPr lang="en-US" dirty="0"/>
              <a:t>Staff or Co-workers Affected</a:t>
            </a:r>
          </a:p>
          <a:p>
            <a:r>
              <a:rPr lang="en-US" dirty="0"/>
              <a:t>Citizens/Clients Affected</a:t>
            </a:r>
          </a:p>
          <a:p>
            <a:r>
              <a:rPr lang="en-US" dirty="0"/>
              <a:t>Others?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C56F45A-51AF-4AD9-917C-EDD9A5828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r="6376"/>
          <a:stretch/>
        </p:blipFill>
        <p:spPr>
          <a:xfrm>
            <a:off x="5117911" y="1637175"/>
            <a:ext cx="6892120" cy="492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06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151F-E351-409B-B1BF-976E1892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ED16-0BDA-40C5-BCD8-67FC573B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ounties_map">
            <a:extLst>
              <a:ext uri="{FF2B5EF4-FFF2-40B4-BE49-F238E27FC236}">
                <a16:creationId xmlns:a16="http://schemas.microsoft.com/office/drawing/2014/main" id="{C8E1781D-38DC-40D4-A0B0-DF86D71B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3" y="2044755"/>
            <a:ext cx="5505450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5F73C-43AB-4D56-809A-D5F3EB8A0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590" y="335017"/>
            <a:ext cx="3256824" cy="618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359CB0-D499-4D3A-A984-D8277A2FA357}"/>
              </a:ext>
            </a:extLst>
          </p:cNvPr>
          <p:cNvSpPr txBox="1"/>
          <p:nvPr/>
        </p:nvSpPr>
        <p:spPr>
          <a:xfrm>
            <a:off x="4253951" y="3692907"/>
            <a:ext cx="3256823" cy="523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+272,900 Seniors</a:t>
            </a:r>
          </a:p>
        </p:txBody>
      </p:sp>
      <p:pic>
        <p:nvPicPr>
          <p:cNvPr id="4" name="Picture 2" descr="Image result for how many seats are in panthers stadium">
            <a:extLst>
              <a:ext uri="{FF2B5EF4-FFF2-40B4-BE49-F238E27FC236}">
                <a16:creationId xmlns:a16="http://schemas.microsoft.com/office/drawing/2014/main" id="{8F56877D-F8C4-4D1A-815C-3C0CC930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" y="3572"/>
            <a:ext cx="6203145" cy="25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how many seats are in panthers stadium">
            <a:extLst>
              <a:ext uri="{FF2B5EF4-FFF2-40B4-BE49-F238E27FC236}">
                <a16:creationId xmlns:a16="http://schemas.microsoft.com/office/drawing/2014/main" id="{4FA5EF00-C8E4-4A1C-8C6E-1883A30D0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79" y="-25978"/>
            <a:ext cx="6276122" cy="25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how many seats are in panthers stadium">
            <a:extLst>
              <a:ext uri="{FF2B5EF4-FFF2-40B4-BE49-F238E27FC236}">
                <a16:creationId xmlns:a16="http://schemas.microsoft.com/office/drawing/2014/main" id="{AD233CEA-F5EC-4011-8FF4-A70965E5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72" y="4452356"/>
            <a:ext cx="5932034" cy="24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how many seats are in panthers stadium">
            <a:extLst>
              <a:ext uri="{FF2B5EF4-FFF2-40B4-BE49-F238E27FC236}">
                <a16:creationId xmlns:a16="http://schemas.microsoft.com/office/drawing/2014/main" id="{27A19EE9-A996-4F65-A6C1-FC63AE1C7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22"/>
          <a:stretch/>
        </p:blipFill>
        <p:spPr bwMode="auto">
          <a:xfrm>
            <a:off x="7645590" y="4452356"/>
            <a:ext cx="3101180" cy="24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6146-7A52-4FF3-964E-CC4D64EE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37915-3C5C-4EC5-942E-0D9061C55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019"/>
          <a:stretch/>
        </p:blipFill>
        <p:spPr>
          <a:xfrm>
            <a:off x="677334" y="609600"/>
            <a:ext cx="5418666" cy="554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738277-F025-46A7-9FEE-1C448F526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67"/>
          <a:stretch/>
        </p:blipFill>
        <p:spPr>
          <a:xfrm>
            <a:off x="6319698" y="1002647"/>
            <a:ext cx="5390868" cy="47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2AC19662-1FE6-457F-A340-E7BAA784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0661" y="2461098"/>
            <a:ext cx="6468891" cy="4217176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EA1EA4F-3CEF-47E5-A3DD-9A11E3ABE4C6}"/>
              </a:ext>
            </a:extLst>
          </p:cNvPr>
          <p:cNvSpPr/>
          <p:nvPr/>
        </p:nvSpPr>
        <p:spPr>
          <a:xfrm>
            <a:off x="4277662" y="508681"/>
            <a:ext cx="7091464" cy="44495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D6179-13EF-45C3-964F-F5168489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380" y="1596604"/>
            <a:ext cx="5211343" cy="227373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 what’s the difference between Age Friendly and Dementia Friendly anyway?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03B4D02-BAED-45A5-9229-B7F531F95A97}"/>
              </a:ext>
            </a:extLst>
          </p:cNvPr>
          <p:cNvSpPr/>
          <p:nvPr/>
        </p:nvSpPr>
        <p:spPr>
          <a:xfrm>
            <a:off x="3925106" y="1981916"/>
            <a:ext cx="576615" cy="5350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69EF2C1-26F5-49BB-AF8E-68E02FC40CB9}"/>
              </a:ext>
            </a:extLst>
          </p:cNvPr>
          <p:cNvSpPr/>
          <p:nvPr/>
        </p:nvSpPr>
        <p:spPr>
          <a:xfrm>
            <a:off x="3514005" y="1892567"/>
            <a:ext cx="481716" cy="4925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DE7FF5E-CBA5-4F85-9164-26068375EB16}"/>
              </a:ext>
            </a:extLst>
          </p:cNvPr>
          <p:cNvSpPr/>
          <p:nvPr/>
        </p:nvSpPr>
        <p:spPr>
          <a:xfrm>
            <a:off x="3232064" y="2178609"/>
            <a:ext cx="405980" cy="4791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BDA38E6-EABF-4269-9AB2-78E638322746}"/>
              </a:ext>
            </a:extLst>
          </p:cNvPr>
          <p:cNvSpPr/>
          <p:nvPr/>
        </p:nvSpPr>
        <p:spPr>
          <a:xfrm>
            <a:off x="2996019" y="2516938"/>
            <a:ext cx="196931" cy="2165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7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6179-13EF-45C3-964F-F5168489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278859"/>
            <a:ext cx="9059994" cy="810638"/>
          </a:xfrm>
        </p:spPr>
        <p:txBody>
          <a:bodyPr>
            <a:normAutofit fontScale="90000"/>
          </a:bodyPr>
          <a:lstStyle/>
          <a:p>
            <a:pPr algn="r"/>
            <a:r>
              <a:rPr lang="en-US" u="sng" dirty="0"/>
              <a:t>Age and Dementia Friendly Communities:        </a:t>
            </a:r>
            <a:br>
              <a:rPr lang="en-US" u="sng" dirty="0"/>
            </a:br>
            <a:r>
              <a:rPr lang="en-US" u="sng" dirty="0"/>
              <a:t>A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ACF62-9A54-462B-B821-2D3DA6379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922803"/>
            <a:ext cx="8596668" cy="4340749"/>
          </a:xfrm>
        </p:spPr>
        <p:txBody>
          <a:bodyPr>
            <a:normAutofit/>
          </a:bodyPr>
          <a:lstStyle/>
          <a:p>
            <a:r>
              <a:rPr lang="en-US" sz="2400" dirty="0"/>
              <a:t>“Dementia Friendly” (DF) is gaining momentum </a:t>
            </a:r>
          </a:p>
          <a:p>
            <a:r>
              <a:rPr lang="en-US" sz="2400" dirty="0"/>
              <a:t>Natural extension of “Age Friendly” (AF) and DF community should have all the AF qualities in addition to the unique needs of a DF community</a:t>
            </a:r>
          </a:p>
          <a:p>
            <a:r>
              <a:rPr lang="en-US" sz="2400" dirty="0"/>
              <a:t>Following comparison is based upon the World Health Organization’s eight domains of age-friendliness alongside the key characteristics of DF communities in each of the eight domains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740AD-8534-4D10-9F9A-5F6FF9D3F7E4}"/>
              </a:ext>
            </a:extLst>
          </p:cNvPr>
          <p:cNvSpPr txBox="1"/>
          <p:nvPr/>
        </p:nvSpPr>
        <p:spPr>
          <a:xfrm>
            <a:off x="8978630" y="6507804"/>
            <a:ext cx="338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Reference Dementia Friendly America handout</a:t>
            </a:r>
          </a:p>
        </p:txBody>
      </p:sp>
      <p:pic>
        <p:nvPicPr>
          <p:cNvPr id="1026" name="Picture 2" descr="Image result for Dementia Friendly America logo">
            <a:extLst>
              <a:ext uri="{FF2B5EF4-FFF2-40B4-BE49-F238E27FC236}">
                <a16:creationId xmlns:a16="http://schemas.microsoft.com/office/drawing/2014/main" id="{38C011E4-B318-4D4F-B8FE-E9016EBF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23" y="174745"/>
            <a:ext cx="2081215" cy="9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5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6179-13EF-45C3-964F-F5168489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278859"/>
            <a:ext cx="9059994" cy="558629"/>
          </a:xfrm>
        </p:spPr>
        <p:txBody>
          <a:bodyPr>
            <a:noAutofit/>
          </a:bodyPr>
          <a:lstStyle/>
          <a:p>
            <a:pPr algn="r"/>
            <a:r>
              <a:rPr lang="en-US" sz="2800" u="sng" dirty="0"/>
              <a:t>Age and Dementia Friendly Communities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740AD-8534-4D10-9F9A-5F6FF9D3F7E4}"/>
              </a:ext>
            </a:extLst>
          </p:cNvPr>
          <p:cNvSpPr txBox="1"/>
          <p:nvPr/>
        </p:nvSpPr>
        <p:spPr>
          <a:xfrm>
            <a:off x="8978630" y="6507804"/>
            <a:ext cx="338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Reference Dementia Friendly America handout</a:t>
            </a:r>
          </a:p>
        </p:txBody>
      </p:sp>
      <p:pic>
        <p:nvPicPr>
          <p:cNvPr id="1026" name="Picture 2" descr="Image result for Dementia Friendly America logo">
            <a:extLst>
              <a:ext uri="{FF2B5EF4-FFF2-40B4-BE49-F238E27FC236}">
                <a16:creationId xmlns:a16="http://schemas.microsoft.com/office/drawing/2014/main" id="{38C011E4-B318-4D4F-B8FE-E9016EBF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23" y="174745"/>
            <a:ext cx="2081215" cy="9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E9225D-AA00-447D-8E7A-A22AC633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19821"/>
              </p:ext>
            </p:extLst>
          </p:nvPr>
        </p:nvGraphicFramePr>
        <p:xfrm>
          <a:off x="214009" y="994697"/>
          <a:ext cx="9519652" cy="301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826">
                  <a:extLst>
                    <a:ext uri="{9D8B030D-6E8A-4147-A177-3AD203B41FA5}">
                      <a16:colId xmlns:a16="http://schemas.microsoft.com/office/drawing/2014/main" val="1626632442"/>
                    </a:ext>
                  </a:extLst>
                </a:gridCol>
                <a:gridCol w="4759826">
                  <a:extLst>
                    <a:ext uri="{9D8B030D-6E8A-4147-A177-3AD203B41FA5}">
                      <a16:colId xmlns:a16="http://schemas.microsoft.com/office/drawing/2014/main" val="1217849835"/>
                    </a:ext>
                  </a:extLst>
                </a:gridCol>
              </a:tblGrid>
              <a:tr h="3921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 Outdoor Spaces and Buildings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03491"/>
                  </a:ext>
                </a:extLst>
              </a:tr>
              <a:tr h="39211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Age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Dementia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74497"/>
                  </a:ext>
                </a:extLst>
              </a:tr>
              <a:tr h="849731">
                <a:tc>
                  <a:txBody>
                    <a:bodyPr/>
                    <a:lstStyle/>
                    <a:p>
                      <a:r>
                        <a:rPr lang="en-US" dirty="0"/>
                        <a:t>The city is clean and pleasant.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physical environment is easy to navigate and includes a variety of landmarks to aid in wayfinding.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20405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r>
                        <a:rPr lang="en-US" dirty="0"/>
                        <a:t>There is somewhere to sit and rest, both in buildings and outdoors.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Entrances to places and buildings are clearly visible and obvious.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56149"/>
                  </a:ext>
                </a:extLst>
              </a:tr>
              <a:tr h="594812">
                <a:tc>
                  <a:txBody>
                    <a:bodyPr/>
                    <a:lstStyle/>
                    <a:p>
                      <a:r>
                        <a:rPr lang="en-US" dirty="0"/>
                        <a:t>Roads are safe for pedestrians to cross.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 to use street furniture is available and in styles familiar to older people.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3808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8B5A43-5690-47C0-AAF7-E9286FCB4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060232"/>
              </p:ext>
            </p:extLst>
          </p:nvPr>
        </p:nvGraphicFramePr>
        <p:xfrm>
          <a:off x="214009" y="4093920"/>
          <a:ext cx="9519652" cy="261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826">
                  <a:extLst>
                    <a:ext uri="{9D8B030D-6E8A-4147-A177-3AD203B41FA5}">
                      <a16:colId xmlns:a16="http://schemas.microsoft.com/office/drawing/2014/main" val="1626632442"/>
                    </a:ext>
                  </a:extLst>
                </a:gridCol>
                <a:gridCol w="4759826">
                  <a:extLst>
                    <a:ext uri="{9D8B030D-6E8A-4147-A177-3AD203B41FA5}">
                      <a16:colId xmlns:a16="http://schemas.microsoft.com/office/drawing/2014/main" val="1217849835"/>
                    </a:ext>
                  </a:extLst>
                </a:gridCol>
              </a:tblGrid>
              <a:tr h="39211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 Housing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03491"/>
                  </a:ext>
                </a:extLst>
              </a:tr>
              <a:tr h="39211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Age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Dementia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74497"/>
                  </a:ext>
                </a:extLst>
              </a:tr>
              <a:tr h="849731">
                <a:tc>
                  <a:txBody>
                    <a:bodyPr/>
                    <a:lstStyle/>
                    <a:p>
                      <a:r>
                        <a:rPr lang="en-US" dirty="0"/>
                        <a:t>Housing close to services and the rest of the community.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Community-based supports and services help people with dementia maximize independent living.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20405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r>
                        <a:rPr lang="en-US" dirty="0"/>
                        <a:t>Home modifications options are affordable and available from knowledgeable providers.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Older adult residential settings offer quality memory care services and supports.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5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7626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1354</Words>
  <Application>Microsoft Office PowerPoint</Application>
  <PresentationFormat>Widescreen</PresentationFormat>
  <Paragraphs>195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Facet</vt:lpstr>
      <vt:lpstr>1_Facet</vt:lpstr>
      <vt:lpstr>Dementia Friendly  Community Planning  </vt:lpstr>
      <vt:lpstr>Defining Dementia &amp; Alzheimer’s</vt:lpstr>
      <vt:lpstr>PowerPoint Presentation</vt:lpstr>
      <vt:lpstr>What does this mean to you?</vt:lpstr>
      <vt:lpstr>Our Region</vt:lpstr>
      <vt:lpstr>PowerPoint Presentation</vt:lpstr>
      <vt:lpstr>So what’s the difference between Age Friendly and Dementia Friendly anyway?</vt:lpstr>
      <vt:lpstr>Age and Dementia Friendly Communities:         A Comparison</vt:lpstr>
      <vt:lpstr>Age and Dementia Friendly Communities</vt:lpstr>
      <vt:lpstr>Age and Dementia Friendly Communities</vt:lpstr>
      <vt:lpstr>Age and Dementia Friendly Communities</vt:lpstr>
      <vt:lpstr>Age and Dementia Friendly Communities</vt:lpstr>
      <vt:lpstr>Age and Dementia Friendly Communities</vt:lpstr>
      <vt:lpstr>Dementia-Capable North Carolina </vt:lpstr>
      <vt:lpstr>Dementia-Capable North Carolina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Dementia Friendly Community Planning: How Your AAA Can Play a Role</dc:title>
  <dc:creator>Linda Miller</dc:creator>
  <cp:lastModifiedBy>Carina Soriano</cp:lastModifiedBy>
  <cp:revision>55</cp:revision>
  <cp:lastPrinted>2018-04-10T15:08:53Z</cp:lastPrinted>
  <dcterms:created xsi:type="dcterms:W3CDTF">2017-09-06T17:28:17Z</dcterms:created>
  <dcterms:modified xsi:type="dcterms:W3CDTF">2018-04-10T16:17:12Z</dcterms:modified>
</cp:coreProperties>
</file>