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ExtraLight" panose="020B060402020202020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55B59E-20C5-4CF6-9575-3CE4522F844E}">
  <a:tblStyle styleId="{1655B59E-20C5-4CF6-9575-3CE4522F84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BFBE0-7D2B-4A12-AEE6-03BF73A251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69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f6fa01b6_2_11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1f6fa01b6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3644b1d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3644b1d89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644b1d8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644b1d89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3644b1d8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3644b1d89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3644b1d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3644b1d89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31e125d3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31e125d37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3644b1d8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3644b1d89_0_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3644b1d8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3644b1d89_0_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20732cedf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20732cedf_0_2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Meet with transportation partners - to see what type of committment they are willing to commit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SUBSIDIZED  - Setting up meeting with </a:t>
            </a:r>
            <a:endParaRPr/>
          </a:p>
          <a:p>
            <a:pPr marL="465887" indent="-323533">
              <a:buChar char="-"/>
            </a:pPr>
            <a:r>
              <a:rPr lang="en"/>
              <a:t>Setting up a meeting with transportation parking services </a:t>
            </a:r>
            <a:endParaRPr/>
          </a:p>
          <a:p>
            <a:pPr marL="465887" indent="-323533">
              <a:buChar char="-"/>
            </a:pPr>
            <a:r>
              <a:rPr lang="en"/>
              <a:t>Student Rec Center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BY END OF SUMMER  LIST OF THINGS TO DO </a:t>
            </a:r>
            <a:endParaRPr/>
          </a:p>
          <a:p>
            <a:pPr marL="0" indent="0">
              <a:buNone/>
            </a:pPr>
            <a:r>
              <a:rPr lang="en"/>
              <a:t>Year end closing budget - July 31 - so they will have  better idea of budget.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See if they can add more.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share approved through the senate - to look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Proposal to renew as is - renewal with 25 more bikes - renew with 50 more bikes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Main complaint - 10-12 bikes out of comission </a:t>
            </a:r>
            <a:endParaRPr/>
          </a:p>
          <a:p>
            <a:pPr marL="0" indent="0">
              <a:buNone/>
            </a:pPr>
            <a:r>
              <a:rPr lang="en"/>
              <a:t>Hopefully the ERL will help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More regular maintenance - solution </a:t>
            </a:r>
            <a:endParaRPr/>
          </a:p>
          <a:p>
            <a:pPr marL="0" indent="0">
              <a:buNone/>
            </a:pPr>
            <a:r>
              <a:rPr lang="en"/>
              <a:t>Have the missing bikes been replaced? </a:t>
            </a:r>
            <a:endParaRPr/>
          </a:p>
          <a:p>
            <a:pPr marL="0" indent="0">
              <a:buNone/>
            </a:pPr>
            <a:r>
              <a:rPr lang="en"/>
              <a:t>YES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Follow up when Fleet coordinator if replacement bikes have been there.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STUDENT AMBASSADOR?</a:t>
            </a:r>
            <a:endParaRPr/>
          </a:p>
          <a:p>
            <a:pPr marL="0" indent="0">
              <a:buNone/>
            </a:pPr>
            <a:r>
              <a:rPr lang="en"/>
              <a:t>If there is a volunteer, that would be great.  We can look into making them a part-time employee . </a:t>
            </a:r>
            <a:endParaRPr/>
          </a:p>
          <a:p>
            <a:pPr marL="0" indent="0">
              <a:buNone/>
            </a:pPr>
            <a:r>
              <a:rPr lang="en"/>
              <a:t>Maybe somebody from Austin’s committee.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Riverside has not reached out to.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Marty showed mayor and others program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First Wednesday of each month - 12 pm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FOLLOW UP WITH FLEET -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lvl="0" indent="-444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0" y="0"/>
            <a:ext cx="39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>
            <a:spLocks noGrp="1"/>
          </p:cNvSpPr>
          <p:nvPr>
            <p:ph type="pic" idx="2"/>
          </p:nvPr>
        </p:nvSpPr>
        <p:spPr>
          <a:xfrm>
            <a:off x="4086225" y="0"/>
            <a:ext cx="5057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5886450" y="552450"/>
            <a:ext cx="32577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2343150" y="0"/>
            <a:ext cx="2714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7000875" y="709613"/>
            <a:ext cx="19242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3"/>
          </p:nvPr>
        </p:nvSpPr>
        <p:spPr>
          <a:xfrm>
            <a:off x="4848225" y="709613"/>
            <a:ext cx="19242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4"/>
          </p:nvPr>
        </p:nvSpPr>
        <p:spPr>
          <a:xfrm>
            <a:off x="2695575" y="709613"/>
            <a:ext cx="19242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438150" y="647700"/>
            <a:ext cx="1924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>
            <a:spLocks noGrp="1"/>
          </p:cNvSpPr>
          <p:nvPr>
            <p:ph type="pic" idx="3"/>
          </p:nvPr>
        </p:nvSpPr>
        <p:spPr>
          <a:xfrm>
            <a:off x="2476500" y="647700"/>
            <a:ext cx="1924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2"/>
          <p:cNvSpPr>
            <a:spLocks noGrp="1"/>
          </p:cNvSpPr>
          <p:nvPr>
            <p:ph type="pic" idx="4"/>
          </p:nvPr>
        </p:nvSpPr>
        <p:spPr>
          <a:xfrm>
            <a:off x="438150" y="2667000"/>
            <a:ext cx="1924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>
            <a:spLocks noGrp="1"/>
          </p:cNvSpPr>
          <p:nvPr>
            <p:ph type="pic" idx="5"/>
          </p:nvPr>
        </p:nvSpPr>
        <p:spPr>
          <a:xfrm>
            <a:off x="2476500" y="2667000"/>
            <a:ext cx="1924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1228725" y="1609725"/>
            <a:ext cx="1924200" cy="1924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3"/>
          </p:nvPr>
        </p:nvSpPr>
        <p:spPr>
          <a:xfrm>
            <a:off x="3381375" y="1357313"/>
            <a:ext cx="2428800" cy="2428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4"/>
          </p:nvPr>
        </p:nvSpPr>
        <p:spPr>
          <a:xfrm>
            <a:off x="6038850" y="1609725"/>
            <a:ext cx="1924200" cy="1924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>
            <a:spLocks noGrp="1"/>
          </p:cNvSpPr>
          <p:nvPr>
            <p:ph type="pic" idx="2"/>
          </p:nvPr>
        </p:nvSpPr>
        <p:spPr>
          <a:xfrm>
            <a:off x="0" y="0"/>
            <a:ext cx="5057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>
            <a:spLocks noGrp="1"/>
          </p:cNvSpPr>
          <p:nvPr>
            <p:ph type="pic" idx="2"/>
          </p:nvPr>
        </p:nvSpPr>
        <p:spPr>
          <a:xfrm>
            <a:off x="5105400" y="3004457"/>
            <a:ext cx="4038600" cy="21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>
            <a:spLocks noGrp="1"/>
          </p:cNvSpPr>
          <p:nvPr>
            <p:ph type="pic" idx="3"/>
          </p:nvPr>
        </p:nvSpPr>
        <p:spPr>
          <a:xfrm>
            <a:off x="0" y="0"/>
            <a:ext cx="50841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4257675" y="2400300"/>
            <a:ext cx="4886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0" y="0"/>
            <a:ext cx="4257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4086225" y="0"/>
            <a:ext cx="5057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>
            <a:spLocks noGrp="1"/>
          </p:cNvSpPr>
          <p:nvPr>
            <p:ph type="pic" idx="2"/>
          </p:nvPr>
        </p:nvSpPr>
        <p:spPr>
          <a:xfrm>
            <a:off x="0" y="0"/>
            <a:ext cx="4593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>
            <a:spLocks noGrp="1"/>
          </p:cNvSpPr>
          <p:nvPr>
            <p:ph type="pic" idx="3"/>
          </p:nvPr>
        </p:nvSpPr>
        <p:spPr>
          <a:xfrm>
            <a:off x="4593771" y="2558143"/>
            <a:ext cx="45501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5200650" y="504825"/>
            <a:ext cx="1657200" cy="2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9"/>
          <p:cNvSpPr>
            <a:spLocks noGrp="1"/>
          </p:cNvSpPr>
          <p:nvPr>
            <p:ph type="pic" idx="3"/>
          </p:nvPr>
        </p:nvSpPr>
        <p:spPr>
          <a:xfrm>
            <a:off x="5210175" y="3209925"/>
            <a:ext cx="16383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4"/>
          </p:nvPr>
        </p:nvSpPr>
        <p:spPr>
          <a:xfrm>
            <a:off x="6953250" y="2047875"/>
            <a:ext cx="1657200" cy="2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>
            <a:spLocks noGrp="1"/>
          </p:cNvSpPr>
          <p:nvPr>
            <p:ph type="pic" idx="5"/>
          </p:nvPr>
        </p:nvSpPr>
        <p:spPr>
          <a:xfrm>
            <a:off x="6962775" y="504825"/>
            <a:ext cx="16383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>
            <a:spLocks noGrp="1"/>
          </p:cNvSpPr>
          <p:nvPr>
            <p:ph type="pic" idx="2"/>
          </p:nvPr>
        </p:nvSpPr>
        <p:spPr>
          <a:xfrm>
            <a:off x="371475" y="600075"/>
            <a:ext cx="2381100" cy="4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3"/>
          </p:nvPr>
        </p:nvSpPr>
        <p:spPr>
          <a:xfrm>
            <a:off x="2819400" y="2643188"/>
            <a:ext cx="2286000" cy="19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>
            <a:spLocks noGrp="1"/>
          </p:cNvSpPr>
          <p:nvPr>
            <p:ph type="pic" idx="4"/>
          </p:nvPr>
        </p:nvSpPr>
        <p:spPr>
          <a:xfrm>
            <a:off x="2819400" y="609600"/>
            <a:ext cx="2286000" cy="19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>
            <a:spLocks noGrp="1"/>
          </p:cNvSpPr>
          <p:nvPr>
            <p:ph type="pic" idx="2"/>
          </p:nvPr>
        </p:nvSpPr>
        <p:spPr>
          <a:xfrm flipH="1">
            <a:off x="-1400044" y="0"/>
            <a:ext cx="6438600" cy="55518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>
            <a:spLocks noGrp="1"/>
          </p:cNvSpPr>
          <p:nvPr>
            <p:ph type="pic" idx="2"/>
          </p:nvPr>
        </p:nvSpPr>
        <p:spPr>
          <a:xfrm>
            <a:off x="409575" y="266700"/>
            <a:ext cx="8400900" cy="2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-19050" y="0"/>
            <a:ext cx="40863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3"/>
          <p:cNvSpPr>
            <a:spLocks noGrp="1"/>
          </p:cNvSpPr>
          <p:nvPr>
            <p:ph type="pic" idx="3"/>
          </p:nvPr>
        </p:nvSpPr>
        <p:spPr>
          <a:xfrm>
            <a:off x="-15477" y="2570558"/>
            <a:ext cx="40827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>
            <a:spLocks noGrp="1"/>
          </p:cNvSpPr>
          <p:nvPr>
            <p:ph type="pic" idx="2"/>
          </p:nvPr>
        </p:nvSpPr>
        <p:spPr>
          <a:xfrm>
            <a:off x="4212941" y="348853"/>
            <a:ext cx="21003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4"/>
          <p:cNvSpPr>
            <a:spLocks noGrp="1"/>
          </p:cNvSpPr>
          <p:nvPr>
            <p:ph type="pic" idx="3"/>
          </p:nvPr>
        </p:nvSpPr>
        <p:spPr>
          <a:xfrm>
            <a:off x="4212941" y="2618525"/>
            <a:ext cx="21003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4"/>
          <p:cNvSpPr>
            <a:spLocks noGrp="1"/>
          </p:cNvSpPr>
          <p:nvPr>
            <p:ph type="pic" idx="4"/>
          </p:nvPr>
        </p:nvSpPr>
        <p:spPr>
          <a:xfrm>
            <a:off x="6547928" y="348853"/>
            <a:ext cx="21003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4"/>
          <p:cNvSpPr>
            <a:spLocks noGrp="1"/>
          </p:cNvSpPr>
          <p:nvPr>
            <p:ph type="pic" idx="5"/>
          </p:nvPr>
        </p:nvSpPr>
        <p:spPr>
          <a:xfrm>
            <a:off x="6547928" y="2618525"/>
            <a:ext cx="21003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>
            <a:spLocks noGrp="1"/>
          </p:cNvSpPr>
          <p:nvPr>
            <p:ph type="pic" idx="2"/>
          </p:nvPr>
        </p:nvSpPr>
        <p:spPr>
          <a:xfrm>
            <a:off x="1571099" y="781050"/>
            <a:ext cx="2772300" cy="3601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9_Custom Layout">
  <p:cSld name="159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>
            <a:spLocks noGrp="1"/>
          </p:cNvSpPr>
          <p:nvPr>
            <p:ph type="pic" idx="2"/>
          </p:nvPr>
        </p:nvSpPr>
        <p:spPr>
          <a:xfrm>
            <a:off x="521550" y="546525"/>
            <a:ext cx="3105300" cy="202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6"/>
          <p:cNvSpPr>
            <a:spLocks noGrp="1"/>
          </p:cNvSpPr>
          <p:nvPr>
            <p:ph type="pic" idx="3"/>
          </p:nvPr>
        </p:nvSpPr>
        <p:spPr>
          <a:xfrm>
            <a:off x="6463103" y="1788662"/>
            <a:ext cx="2159400" cy="283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>
            <a:spLocks noGrp="1"/>
          </p:cNvSpPr>
          <p:nvPr>
            <p:ph type="pic" idx="2"/>
          </p:nvPr>
        </p:nvSpPr>
        <p:spPr>
          <a:xfrm>
            <a:off x="198825" y="2038350"/>
            <a:ext cx="3897000" cy="244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7"/>
          <p:cNvSpPr>
            <a:spLocks noGrp="1"/>
          </p:cNvSpPr>
          <p:nvPr>
            <p:ph type="pic" idx="3"/>
          </p:nvPr>
        </p:nvSpPr>
        <p:spPr>
          <a:xfrm>
            <a:off x="6899201" y="129551"/>
            <a:ext cx="2121000" cy="488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Custom Layout">
  <p:cSld name="90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>
            <a:spLocks noGrp="1"/>
          </p:cNvSpPr>
          <p:nvPr>
            <p:ph type="pic" idx="2"/>
          </p:nvPr>
        </p:nvSpPr>
        <p:spPr>
          <a:xfrm>
            <a:off x="0" y="-20537"/>
            <a:ext cx="9144000" cy="5163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7_Custom Layout">
  <p:cSld name="137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>
            <a:spLocks noGrp="1"/>
          </p:cNvSpPr>
          <p:nvPr>
            <p:ph type="pic" idx="2"/>
          </p:nvPr>
        </p:nvSpPr>
        <p:spPr>
          <a:xfrm>
            <a:off x="3113837" y="546525"/>
            <a:ext cx="2916300" cy="407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5_Custom Layout">
  <p:cSld name="145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>
            <a:spLocks noGrp="1"/>
          </p:cNvSpPr>
          <p:nvPr>
            <p:ph type="pic" idx="2"/>
          </p:nvPr>
        </p:nvSpPr>
        <p:spPr>
          <a:xfrm>
            <a:off x="6943140" y="2305200"/>
            <a:ext cx="1976400" cy="250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0"/>
          <p:cNvSpPr>
            <a:spLocks noGrp="1"/>
          </p:cNvSpPr>
          <p:nvPr>
            <p:ph type="pic" idx="3"/>
          </p:nvPr>
        </p:nvSpPr>
        <p:spPr>
          <a:xfrm>
            <a:off x="4728894" y="816555"/>
            <a:ext cx="1976400" cy="250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0"/>
          <p:cNvSpPr>
            <a:spLocks noGrp="1"/>
          </p:cNvSpPr>
          <p:nvPr>
            <p:ph type="pic" idx="4"/>
          </p:nvPr>
        </p:nvSpPr>
        <p:spPr>
          <a:xfrm>
            <a:off x="6937695" y="-449106"/>
            <a:ext cx="1976400" cy="250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Dark">
  <p:cSld name="4_Blank Dar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1"/>
          <p:cNvSpPr>
            <a:spLocks noGrp="1"/>
          </p:cNvSpPr>
          <p:nvPr>
            <p:ph type="pic" idx="2"/>
          </p:nvPr>
        </p:nvSpPr>
        <p:spPr>
          <a:xfrm>
            <a:off x="590550" y="1603772"/>
            <a:ext cx="3567000" cy="6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>
            <a:spLocks noGrp="1"/>
          </p:cNvSpPr>
          <p:nvPr>
            <p:ph type="pic" idx="2"/>
          </p:nvPr>
        </p:nvSpPr>
        <p:spPr>
          <a:xfrm>
            <a:off x="4783337" y="791634"/>
            <a:ext cx="55125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>
            <a:spLocks noGrp="1"/>
          </p:cNvSpPr>
          <p:nvPr>
            <p:ph type="pic" idx="2"/>
          </p:nvPr>
        </p:nvSpPr>
        <p:spPr>
          <a:xfrm rot="-1888778">
            <a:off x="2253722" y="814703"/>
            <a:ext cx="1497140" cy="223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4"/>
          <p:cNvSpPr>
            <a:spLocks noGrp="1"/>
          </p:cNvSpPr>
          <p:nvPr>
            <p:ph type="pic" idx="2"/>
          </p:nvPr>
        </p:nvSpPr>
        <p:spPr>
          <a:xfrm rot="5400000">
            <a:off x="2186887" y="2698832"/>
            <a:ext cx="525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4"/>
          <p:cNvSpPr>
            <a:spLocks noGrp="1"/>
          </p:cNvSpPr>
          <p:nvPr>
            <p:ph type="pic" idx="3"/>
          </p:nvPr>
        </p:nvSpPr>
        <p:spPr>
          <a:xfrm rot="4353066">
            <a:off x="2646858" y="2366878"/>
            <a:ext cx="821397" cy="2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4"/>
          <p:cNvSpPr>
            <a:spLocks noGrp="1"/>
          </p:cNvSpPr>
          <p:nvPr>
            <p:ph type="pic" idx="4"/>
          </p:nvPr>
        </p:nvSpPr>
        <p:spPr>
          <a:xfrm rot="-2448276">
            <a:off x="3706955" y="483458"/>
            <a:ext cx="3383876" cy="38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>
            <a:spLocks noGrp="1"/>
          </p:cNvSpPr>
          <p:nvPr>
            <p:ph type="pic" idx="2"/>
          </p:nvPr>
        </p:nvSpPr>
        <p:spPr>
          <a:xfrm rot="-1487883">
            <a:off x="3390228" y="589925"/>
            <a:ext cx="2410465" cy="363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6"/>
          <p:cNvSpPr>
            <a:spLocks noGrp="1"/>
          </p:cNvSpPr>
          <p:nvPr>
            <p:ph type="pic" idx="2"/>
          </p:nvPr>
        </p:nvSpPr>
        <p:spPr>
          <a:xfrm rot="-1146239">
            <a:off x="978879" y="-1273374"/>
            <a:ext cx="2144929" cy="525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>
            <a:spLocks noGrp="1"/>
          </p:cNvSpPr>
          <p:nvPr>
            <p:ph type="pic" idx="2"/>
          </p:nvPr>
        </p:nvSpPr>
        <p:spPr>
          <a:xfrm>
            <a:off x="5116114" y="1445078"/>
            <a:ext cx="2978400" cy="4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Blank copy">
  <p:cSld name="31_Blank cop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>
            <a:spLocks noGrp="1"/>
          </p:cNvSpPr>
          <p:nvPr>
            <p:ph type="sldNum" idx="12"/>
          </p:nvPr>
        </p:nvSpPr>
        <p:spPr>
          <a:xfrm>
            <a:off x="4475930" y="4878957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8"/>
          <p:cNvSpPr>
            <a:spLocks noGrp="1"/>
          </p:cNvSpPr>
          <p:nvPr>
            <p:ph type="pic" idx="2"/>
          </p:nvPr>
        </p:nvSpPr>
        <p:spPr>
          <a:xfrm>
            <a:off x="4630194" y="1303616"/>
            <a:ext cx="4006200" cy="305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3D3D3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D3D3D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Blank copy">
  <p:cSld name="33_Blank cop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sldNum" idx="12"/>
          </p:nvPr>
        </p:nvSpPr>
        <p:spPr>
          <a:xfrm>
            <a:off x="4475930" y="4878957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9"/>
          <p:cNvSpPr>
            <a:spLocks noGrp="1"/>
          </p:cNvSpPr>
          <p:nvPr>
            <p:ph type="pic" idx="2"/>
          </p:nvPr>
        </p:nvSpPr>
        <p:spPr>
          <a:xfrm>
            <a:off x="530458" y="1209157"/>
            <a:ext cx="3184800" cy="29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3D3D3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D3D3D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0"/>
          <p:cNvSpPr>
            <a:spLocks noGrp="1"/>
          </p:cNvSpPr>
          <p:nvPr>
            <p:ph type="pic" idx="2"/>
          </p:nvPr>
        </p:nvSpPr>
        <p:spPr>
          <a:xfrm>
            <a:off x="1319305" y="1463369"/>
            <a:ext cx="37182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(2)">
  <p:cSld name="Basic (2)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Normal Center">
  <p:cSld name="27_Normal Cent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6"/>
          <p:cNvSpPr>
            <a:spLocks noGrp="1"/>
          </p:cNvSpPr>
          <p:nvPr>
            <p:ph type="pic" idx="2"/>
          </p:nvPr>
        </p:nvSpPr>
        <p:spPr>
          <a:xfrm>
            <a:off x="457200" y="519707"/>
            <a:ext cx="47943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2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" y="-85224"/>
            <a:ext cx="91440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7"/>
          <p:cNvSpPr txBox="1"/>
          <p:nvPr/>
        </p:nvSpPr>
        <p:spPr>
          <a:xfrm>
            <a:off x="448638" y="1500757"/>
            <a:ext cx="82467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Lato"/>
              <a:buNone/>
            </a:pPr>
            <a:r>
              <a:rPr lang="en" sz="4800" dirty="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Go Gaston Bike Share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Lato"/>
              <a:buNone/>
            </a:pPr>
            <a:endParaRPr sz="2400" dirty="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65" name="Google Shape;165;p57" descr="Zagster White Logo 20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25" y="318002"/>
            <a:ext cx="2128098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7"/>
          <p:cNvSpPr txBox="1"/>
          <p:nvPr/>
        </p:nvSpPr>
        <p:spPr>
          <a:xfrm>
            <a:off x="6886025" y="4661750"/>
            <a:ext cx="20853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Copyright © 2018 by</a:t>
            </a: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000">
                <a:solidFill>
                  <a:srgbClr val="FFFFFF"/>
                </a:solidFill>
              </a:rPr>
              <a:t>Zagster, Inc.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67" name="Google Shape;167;p57"/>
          <p:cNvSpPr txBox="1"/>
          <p:nvPr/>
        </p:nvSpPr>
        <p:spPr>
          <a:xfrm>
            <a:off x="3901029" y="2805500"/>
            <a:ext cx="1341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October 10, 2018</a:t>
            </a:r>
            <a:endParaRPr sz="1200" i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25" y="1324400"/>
            <a:ext cx="4938198" cy="30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8"/>
          <p:cNvSpPr txBox="1"/>
          <p:nvPr/>
        </p:nvSpPr>
        <p:spPr>
          <a:xfrm>
            <a:off x="1159975" y="292920"/>
            <a:ext cx="9601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Program Overview</a:t>
            </a:r>
            <a:endParaRPr sz="2400" b="1"/>
          </a:p>
        </p:txBody>
      </p:sp>
      <p:pic>
        <p:nvPicPr>
          <p:cNvPr id="174" name="Google Shape;17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200" y="4607022"/>
            <a:ext cx="2001801" cy="5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274" y="191875"/>
            <a:ext cx="904400" cy="9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8"/>
          <p:cNvSpPr txBox="1"/>
          <p:nvPr/>
        </p:nvSpPr>
        <p:spPr>
          <a:xfrm>
            <a:off x="5455750" y="2038350"/>
            <a:ext cx="3372900" cy="16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Launch Date: </a:t>
            </a:r>
            <a:r>
              <a:rPr lang="en" sz="1800" dirty="0"/>
              <a:t>May 27, 2017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Station:</a:t>
            </a:r>
            <a:r>
              <a:rPr lang="en" sz="1800" dirty="0"/>
              <a:t> 5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Bikes:</a:t>
            </a:r>
            <a:r>
              <a:rPr lang="en" sz="1800" dirty="0"/>
              <a:t> 22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Trips Taken: </a:t>
            </a:r>
            <a:r>
              <a:rPr lang="en" sz="1800" dirty="0"/>
              <a:t>1,890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No. of Members: </a:t>
            </a:r>
            <a:r>
              <a:rPr lang="en" sz="1800" dirty="0"/>
              <a:t>1,011</a:t>
            </a:r>
            <a:endParaRPr sz="1800" dirty="0"/>
          </a:p>
        </p:txBody>
      </p:sp>
      <p:sp>
        <p:nvSpPr>
          <p:cNvPr id="2" name="AutoShape 2" descr="Image result for atrium heal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92" y="1200150"/>
            <a:ext cx="1576387" cy="89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76;p58"/>
          <p:cNvSpPr txBox="1"/>
          <p:nvPr/>
        </p:nvSpPr>
        <p:spPr>
          <a:xfrm>
            <a:off x="5455750" y="1324399"/>
            <a:ext cx="221197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Founding Sponsor:</a:t>
            </a:r>
            <a:endParaRPr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74" y="191875"/>
            <a:ext cx="904400" cy="9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75" y="1207575"/>
            <a:ext cx="6951326" cy="36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9"/>
          <p:cNvSpPr txBox="1"/>
          <p:nvPr/>
        </p:nvSpPr>
        <p:spPr>
          <a:xfrm>
            <a:off x="1093075" y="293975"/>
            <a:ext cx="6051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Ridership has grown </a:t>
            </a:r>
            <a:r>
              <a:rPr lang="en" sz="2400" b="1"/>
              <a:t>96% </a:t>
            </a:r>
            <a:r>
              <a:rPr lang="en" sz="2400"/>
              <a:t>Year-over-Year</a:t>
            </a:r>
            <a:endParaRPr sz="2400"/>
          </a:p>
        </p:txBody>
      </p:sp>
      <p:pic>
        <p:nvPicPr>
          <p:cNvPr id="184" name="Google Shape;184;p59"/>
          <p:cNvPicPr preferRelativeResize="0"/>
          <p:nvPr/>
        </p:nvPicPr>
        <p:blipFill rotWithShape="1">
          <a:blip r:embed="rId5">
            <a:alphaModFix/>
          </a:blip>
          <a:srcRect r="52629"/>
          <a:stretch/>
        </p:blipFill>
        <p:spPr>
          <a:xfrm rot="5400000">
            <a:off x="1984712" y="1149837"/>
            <a:ext cx="606251" cy="284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9675" y="1620550"/>
            <a:ext cx="1339100" cy="2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9"/>
          <p:cNvPicPr preferRelativeResize="0"/>
          <p:nvPr/>
        </p:nvPicPr>
        <p:blipFill rotWithShape="1">
          <a:blip r:embed="rId5">
            <a:alphaModFix/>
          </a:blip>
          <a:srcRect r="52629"/>
          <a:stretch/>
        </p:blipFill>
        <p:spPr>
          <a:xfrm rot="5400000">
            <a:off x="4869775" y="-198049"/>
            <a:ext cx="606251" cy="36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9"/>
          <p:cNvSpPr txBox="1"/>
          <p:nvPr/>
        </p:nvSpPr>
        <p:spPr>
          <a:xfrm>
            <a:off x="4761275" y="1493925"/>
            <a:ext cx="1514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2018</a:t>
            </a:r>
            <a:endParaRPr b="1"/>
          </a:p>
        </p:txBody>
      </p:sp>
      <p:sp>
        <p:nvSpPr>
          <p:cNvPr id="188" name="Google Shape;188;p59"/>
          <p:cNvSpPr txBox="1"/>
          <p:nvPr/>
        </p:nvSpPr>
        <p:spPr>
          <a:xfrm>
            <a:off x="1675150" y="1765925"/>
            <a:ext cx="1836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75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Avg Rides/Month</a:t>
            </a:r>
            <a:endParaRPr/>
          </a:p>
        </p:txBody>
      </p:sp>
      <p:sp>
        <p:nvSpPr>
          <p:cNvPr id="189" name="Google Shape;189;p59"/>
          <p:cNvSpPr txBox="1"/>
          <p:nvPr/>
        </p:nvSpPr>
        <p:spPr>
          <a:xfrm>
            <a:off x="1873825" y="2503175"/>
            <a:ext cx="11925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190" name="Google Shape;190;p59"/>
          <p:cNvSpPr txBox="1"/>
          <p:nvPr/>
        </p:nvSpPr>
        <p:spPr>
          <a:xfrm>
            <a:off x="4680825" y="769375"/>
            <a:ext cx="1836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147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Avg Rides/Month</a:t>
            </a:r>
            <a:endParaRPr/>
          </a:p>
        </p:txBody>
      </p:sp>
      <p:sp>
        <p:nvSpPr>
          <p:cNvPr id="191" name="Google Shape;191;p59"/>
          <p:cNvSpPr txBox="1"/>
          <p:nvPr/>
        </p:nvSpPr>
        <p:spPr>
          <a:xfrm>
            <a:off x="7074125" y="1473600"/>
            <a:ext cx="11451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1890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Trips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74" y="191875"/>
            <a:ext cx="904400" cy="9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0"/>
          <p:cNvSpPr txBox="1"/>
          <p:nvPr/>
        </p:nvSpPr>
        <p:spPr>
          <a:xfrm>
            <a:off x="1258375" y="332025"/>
            <a:ext cx="69066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Recreational Riding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198" name="Google Shape;198;p60"/>
          <p:cNvSpPr txBox="1"/>
          <p:nvPr/>
        </p:nvSpPr>
        <p:spPr>
          <a:xfrm>
            <a:off x="4555375" y="1096275"/>
            <a:ext cx="33162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Peak ride times -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Saturday and Sunday Afternoons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99" name="Google Shape;19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25" y="1471525"/>
            <a:ext cx="3853875" cy="34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350" y="2836850"/>
            <a:ext cx="1503000" cy="96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2800" y="1948250"/>
            <a:ext cx="5173323" cy="274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74" y="191875"/>
            <a:ext cx="904400" cy="9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1"/>
          <p:cNvSpPr txBox="1"/>
          <p:nvPr/>
        </p:nvSpPr>
        <p:spPr>
          <a:xfrm>
            <a:off x="1159975" y="312450"/>
            <a:ext cx="9601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Impact on Community Health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208" name="Google Shape;208;p61"/>
          <p:cNvPicPr preferRelativeResize="0"/>
          <p:nvPr/>
        </p:nvPicPr>
        <p:blipFill rotWithShape="1">
          <a:blip r:embed="rId4">
            <a:alphaModFix/>
          </a:blip>
          <a:srcRect t="22039" r="13993" b="51125"/>
          <a:stretch/>
        </p:blipFill>
        <p:spPr>
          <a:xfrm>
            <a:off x="0" y="1291050"/>
            <a:ext cx="8936923" cy="156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1"/>
          <p:cNvPicPr preferRelativeResize="0"/>
          <p:nvPr/>
        </p:nvPicPr>
        <p:blipFill rotWithShape="1">
          <a:blip r:embed="rId5">
            <a:alphaModFix/>
          </a:blip>
          <a:srcRect t="56463"/>
          <a:stretch/>
        </p:blipFill>
        <p:spPr>
          <a:xfrm>
            <a:off x="0" y="2904225"/>
            <a:ext cx="9144000" cy="223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74" y="191875"/>
            <a:ext cx="904400" cy="9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2"/>
          <p:cNvSpPr txBox="1"/>
          <p:nvPr/>
        </p:nvSpPr>
        <p:spPr>
          <a:xfrm>
            <a:off x="1159975" y="312450"/>
            <a:ext cx="9601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Top Users &amp; User Feedback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graphicFrame>
        <p:nvGraphicFramePr>
          <p:cNvPr id="216" name="Google Shape;216;p62"/>
          <p:cNvGraphicFramePr/>
          <p:nvPr/>
        </p:nvGraphicFramePr>
        <p:xfrm>
          <a:off x="437750" y="1903400"/>
          <a:ext cx="2921900" cy="2537280"/>
        </p:xfrm>
        <a:graphic>
          <a:graphicData uri="http://schemas.openxmlformats.org/drawingml/2006/table">
            <a:tbl>
              <a:tblPr>
                <a:noFill/>
                <a:tableStyleId>{1655B59E-20C5-4CF6-9575-3CE4522F844E}</a:tableStyleId>
              </a:tblPr>
              <a:tblGrid>
                <a:gridCol w="140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First Name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# of Rentals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177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Stesy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Joshua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Althea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David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7" name="Google Shape;217;p62"/>
          <p:cNvSpPr txBox="1"/>
          <p:nvPr/>
        </p:nvSpPr>
        <p:spPr>
          <a:xfrm>
            <a:off x="437750" y="1502300"/>
            <a:ext cx="27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TOP USERS</a:t>
            </a:r>
            <a:endParaRPr b="1" i="1"/>
          </a:p>
        </p:txBody>
      </p:sp>
      <p:sp>
        <p:nvSpPr>
          <p:cNvPr id="218" name="Google Shape;218;p62"/>
          <p:cNvSpPr txBox="1"/>
          <p:nvPr/>
        </p:nvSpPr>
        <p:spPr>
          <a:xfrm>
            <a:off x="3638150" y="1903400"/>
            <a:ext cx="5265900" cy="2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“So very easy to rent a bike so I could keep up with my daughter as she ran the greenway. So much easier than loading the bike up on the car.“ - </a:t>
            </a:r>
            <a:r>
              <a:rPr lang="en" i="1"/>
              <a:t>Michelle W.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had so much fun riding bikes with my girlfriend and it's all thanks to you!” -</a:t>
            </a:r>
            <a:r>
              <a:rPr lang="en" i="1"/>
              <a:t> Daniel M.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“Rental process was very simple. Was able to enjoy an easy ride in the park with my daughter and granddaughter. Have already recommended to friends.” - </a:t>
            </a:r>
            <a:r>
              <a:rPr lang="en" i="1"/>
              <a:t>Roberta A. 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2"/>
          <p:cNvSpPr txBox="1"/>
          <p:nvPr/>
        </p:nvSpPr>
        <p:spPr>
          <a:xfrm>
            <a:off x="3638150" y="1502300"/>
            <a:ext cx="27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Select User Feedback</a:t>
            </a:r>
            <a:endParaRPr b="1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3"/>
          <p:cNvSpPr txBox="1"/>
          <p:nvPr/>
        </p:nvSpPr>
        <p:spPr>
          <a:xfrm>
            <a:off x="2320150" y="1823925"/>
            <a:ext cx="58179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Vision for Growth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50" y="401650"/>
            <a:ext cx="7026699" cy="43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600" y="1599100"/>
            <a:ext cx="1825551" cy="4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825" y="3521000"/>
            <a:ext cx="1825551" cy="4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4"/>
          <p:cNvSpPr txBox="1"/>
          <p:nvPr/>
        </p:nvSpPr>
        <p:spPr>
          <a:xfrm>
            <a:off x="7224850" y="597675"/>
            <a:ext cx="1740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trail network gets built out, Go Gaston wants to expand into downtown areas like Belmont and Mt. Holly.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vision is that the trail network serves as a bike highway, while downtown destinations enable recreational riders to ride into town.  </a:t>
            </a:r>
            <a:endParaRPr/>
          </a:p>
        </p:txBody>
      </p:sp>
      <p:pic>
        <p:nvPicPr>
          <p:cNvPr id="234" name="Google Shape;23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600" y="3205825"/>
            <a:ext cx="1825551" cy="4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600" y="2287325"/>
            <a:ext cx="1825551" cy="4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3"/>
          <p:cNvSpPr txBox="1"/>
          <p:nvPr/>
        </p:nvSpPr>
        <p:spPr>
          <a:xfrm>
            <a:off x="448650" y="1284236"/>
            <a:ext cx="82467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Lato"/>
              <a:buNone/>
            </a:pPr>
            <a:r>
              <a:rPr lang="en" sz="48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Happy Riding</a:t>
            </a:r>
            <a:endParaRPr sz="48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328" name="Google Shape;328;p73" descr="Zagster White Logo 20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200" y="2806512"/>
            <a:ext cx="2669574" cy="5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3"/>
          <p:cNvSpPr txBox="1"/>
          <p:nvPr/>
        </p:nvSpPr>
        <p:spPr>
          <a:xfrm>
            <a:off x="3167125" y="3306663"/>
            <a:ext cx="2809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www.zagster.com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438</Words>
  <Application>Microsoft Office PowerPoint</Application>
  <PresentationFormat>On-screen Show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Proxima Nova</vt:lpstr>
      <vt:lpstr>Lato</vt:lpstr>
      <vt:lpstr>Calibri</vt:lpstr>
      <vt:lpstr>Nunito ExtraLight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Applegate</dc:creator>
  <cp:lastModifiedBy>Carina Soriano</cp:lastModifiedBy>
  <cp:revision>2</cp:revision>
  <cp:lastPrinted>2018-10-05T12:56:48Z</cp:lastPrinted>
  <dcterms:modified xsi:type="dcterms:W3CDTF">2018-10-08T20:12:08Z</dcterms:modified>
</cp:coreProperties>
</file>