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9" r:id="rId2"/>
    <p:sldMasterId id="2147483699" r:id="rId3"/>
  </p:sldMasterIdLst>
  <p:notesMasterIdLst>
    <p:notesMasterId r:id="rId37"/>
  </p:notesMasterIdLst>
  <p:sldIdLst>
    <p:sldId id="257" r:id="rId4"/>
    <p:sldId id="256" r:id="rId5"/>
    <p:sldId id="270" r:id="rId6"/>
    <p:sldId id="272" r:id="rId7"/>
    <p:sldId id="273" r:id="rId8"/>
    <p:sldId id="275" r:id="rId9"/>
    <p:sldId id="279" r:id="rId10"/>
    <p:sldId id="277" r:id="rId11"/>
    <p:sldId id="276" r:id="rId12"/>
    <p:sldId id="274" r:id="rId13"/>
    <p:sldId id="263" r:id="rId14"/>
    <p:sldId id="260" r:id="rId15"/>
    <p:sldId id="280" r:id="rId16"/>
    <p:sldId id="282" r:id="rId17"/>
    <p:sldId id="281" r:id="rId18"/>
    <p:sldId id="283" r:id="rId19"/>
    <p:sldId id="284" r:id="rId20"/>
    <p:sldId id="285" r:id="rId21"/>
    <p:sldId id="286" r:id="rId22"/>
    <p:sldId id="287" r:id="rId23"/>
    <p:sldId id="288" r:id="rId24"/>
    <p:sldId id="289" r:id="rId25"/>
    <p:sldId id="290" r:id="rId26"/>
    <p:sldId id="292" r:id="rId27"/>
    <p:sldId id="294" r:id="rId28"/>
    <p:sldId id="265" r:id="rId29"/>
    <p:sldId id="293" r:id="rId30"/>
    <p:sldId id="266" r:id="rId31"/>
    <p:sldId id="267" r:id="rId32"/>
    <p:sldId id="268" r:id="rId33"/>
    <p:sldId id="295" r:id="rId34"/>
    <p:sldId id="297" r:id="rId35"/>
    <p:sldId id="2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2894" autoAdjust="0"/>
  </p:normalViewPr>
  <p:slideViewPr>
    <p:cSldViewPr snapToGrid="0">
      <p:cViewPr varScale="1">
        <p:scale>
          <a:sx n="76" d="100"/>
          <a:sy n="76" d="100"/>
        </p:scale>
        <p:origin x="1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diagrams/_rels/data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C9E0C-5C6D-45D4-A448-8D3D4634D9D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04C51F62-3FB1-44DE-B6EB-441E967621D7}">
      <dgm:prSet/>
      <dgm:spPr/>
      <dgm:t>
        <a:bodyPr/>
        <a:lstStyle/>
        <a:p>
          <a:pPr rtl="0"/>
          <a:r>
            <a:rPr lang="en-US" dirty="0"/>
            <a:t>Assessing Roles and Responsibilities</a:t>
          </a:r>
        </a:p>
      </dgm:t>
    </dgm:pt>
    <dgm:pt modelId="{EAA2B502-C37B-4BE0-84E4-45E073DBFE98}" type="parTrans" cxnId="{65C0E921-60B9-48CD-8FA9-7C40062C5932}">
      <dgm:prSet/>
      <dgm:spPr/>
      <dgm:t>
        <a:bodyPr/>
        <a:lstStyle/>
        <a:p>
          <a:endParaRPr lang="en-US"/>
        </a:p>
      </dgm:t>
    </dgm:pt>
    <dgm:pt modelId="{687B4903-C956-43B8-B897-334F5A249AC9}" type="sibTrans" cxnId="{65C0E921-60B9-48CD-8FA9-7C40062C5932}">
      <dgm:prSet/>
      <dgm:spPr/>
      <dgm:t>
        <a:bodyPr/>
        <a:lstStyle/>
        <a:p>
          <a:endParaRPr lang="en-US"/>
        </a:p>
      </dgm:t>
    </dgm:pt>
    <dgm:pt modelId="{5E5D771B-5678-4A6C-BA06-5044D5281CDE}">
      <dgm:prSet/>
      <dgm:spPr/>
      <dgm:t>
        <a:bodyPr/>
        <a:lstStyle/>
        <a:p>
          <a:pPr rtl="0"/>
          <a:endParaRPr lang="en-US" dirty="0"/>
        </a:p>
        <a:p>
          <a:pPr rtl="0"/>
          <a:r>
            <a:rPr lang="en-US" dirty="0"/>
            <a:t>Assessing Impacts</a:t>
          </a:r>
        </a:p>
      </dgm:t>
    </dgm:pt>
    <dgm:pt modelId="{AA82DEB8-C69D-42A6-8EF5-924CDCEE0A4C}" type="parTrans" cxnId="{103C8A8A-A08B-4151-9C52-4FE9FAFABC6E}">
      <dgm:prSet/>
      <dgm:spPr/>
      <dgm:t>
        <a:bodyPr/>
        <a:lstStyle/>
        <a:p>
          <a:endParaRPr lang="en-US"/>
        </a:p>
      </dgm:t>
    </dgm:pt>
    <dgm:pt modelId="{255C81BD-B14A-4698-8B9D-368FF7888799}" type="sibTrans" cxnId="{103C8A8A-A08B-4151-9C52-4FE9FAFABC6E}">
      <dgm:prSet/>
      <dgm:spPr/>
      <dgm:t>
        <a:bodyPr/>
        <a:lstStyle/>
        <a:p>
          <a:endParaRPr lang="en-US"/>
        </a:p>
      </dgm:t>
    </dgm:pt>
    <dgm:pt modelId="{117C2B7E-8481-486B-BBBB-17B3A0414783}">
      <dgm:prSet/>
      <dgm:spPr/>
      <dgm:t>
        <a:bodyPr/>
        <a:lstStyle/>
        <a:p>
          <a:pPr rtl="0"/>
          <a:endParaRPr lang="en-US" dirty="0"/>
        </a:p>
        <a:p>
          <a:pPr rtl="0"/>
          <a:r>
            <a:rPr lang="en-US" dirty="0"/>
            <a:t>Raising key questions about readiness and need for actions.</a:t>
          </a:r>
        </a:p>
      </dgm:t>
    </dgm:pt>
    <dgm:pt modelId="{D1725D23-2AAD-46DB-A5AD-51D4BDB66CDE}" type="parTrans" cxnId="{8D84BB01-F254-4A84-98B9-788DAFADE02A}">
      <dgm:prSet/>
      <dgm:spPr/>
      <dgm:t>
        <a:bodyPr/>
        <a:lstStyle/>
        <a:p>
          <a:endParaRPr lang="en-US"/>
        </a:p>
      </dgm:t>
    </dgm:pt>
    <dgm:pt modelId="{E3122981-D4F3-4684-BA22-5EF747DDE8FF}" type="sibTrans" cxnId="{8D84BB01-F254-4A84-98B9-788DAFADE02A}">
      <dgm:prSet/>
      <dgm:spPr/>
      <dgm:t>
        <a:bodyPr/>
        <a:lstStyle/>
        <a:p>
          <a:endParaRPr lang="en-US"/>
        </a:p>
      </dgm:t>
    </dgm:pt>
    <dgm:pt modelId="{40E0EE1C-678B-4EE4-8533-7A525436E855}" type="pres">
      <dgm:prSet presAssocID="{C46C9E0C-5C6D-45D4-A448-8D3D4634D9D9}" presName="Name0" presStyleCnt="0">
        <dgm:presLayoutVars>
          <dgm:dir/>
          <dgm:resizeHandles val="exact"/>
        </dgm:presLayoutVars>
      </dgm:prSet>
      <dgm:spPr/>
    </dgm:pt>
    <dgm:pt modelId="{F2B5951A-21E9-422B-90E0-A70E9CE5FB5F}" type="pres">
      <dgm:prSet presAssocID="{C46C9E0C-5C6D-45D4-A448-8D3D4634D9D9}" presName="fgShape" presStyleLbl="fgShp" presStyleIdx="0" presStyleCnt="1"/>
      <dgm:spPr>
        <a:prstGeom prst="rightArrow">
          <a:avLst/>
        </a:prstGeom>
      </dgm:spPr>
    </dgm:pt>
    <dgm:pt modelId="{A0EFF95E-4099-4721-AC04-4A122BCC1AE3}" type="pres">
      <dgm:prSet presAssocID="{C46C9E0C-5C6D-45D4-A448-8D3D4634D9D9}" presName="linComp" presStyleCnt="0"/>
      <dgm:spPr/>
    </dgm:pt>
    <dgm:pt modelId="{5BCECCA9-F8A5-41BC-9D38-4C5F5F7BD5B1}" type="pres">
      <dgm:prSet presAssocID="{04C51F62-3FB1-44DE-B6EB-441E967621D7}" presName="compNode" presStyleCnt="0"/>
      <dgm:spPr/>
    </dgm:pt>
    <dgm:pt modelId="{272D23D8-4218-4E8E-8C6A-13C8D467E1C6}" type="pres">
      <dgm:prSet presAssocID="{04C51F62-3FB1-44DE-B6EB-441E967621D7}" presName="bkgdShape" presStyleLbl="node1" presStyleIdx="0" presStyleCnt="3"/>
      <dgm:spPr/>
    </dgm:pt>
    <dgm:pt modelId="{3CD01C5B-365F-42C5-BBAF-B7FC4F2F2449}" type="pres">
      <dgm:prSet presAssocID="{04C51F62-3FB1-44DE-B6EB-441E967621D7}" presName="nodeTx" presStyleLbl="node1" presStyleIdx="0" presStyleCnt="3">
        <dgm:presLayoutVars>
          <dgm:bulletEnabled val="1"/>
        </dgm:presLayoutVars>
      </dgm:prSet>
      <dgm:spPr/>
    </dgm:pt>
    <dgm:pt modelId="{51E0682C-96F1-4B77-9776-74027569B3FC}" type="pres">
      <dgm:prSet presAssocID="{04C51F62-3FB1-44DE-B6EB-441E967621D7}" presName="invisiNode" presStyleLbl="node1" presStyleIdx="0" presStyleCnt="3"/>
      <dgm:spPr/>
    </dgm:pt>
    <dgm:pt modelId="{0EDD73FD-9564-4179-9C8D-2A4502AEC987}" type="pres">
      <dgm:prSet presAssocID="{04C51F62-3FB1-44DE-B6EB-441E967621D7}" presName="imagNode" presStyleLbl="fgImgPlace1" presStyleIdx="0" presStyleCnt="3" custScaleX="134229" custScaleY="140941"/>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5DF85781-8B72-489A-9E98-B61D46F3E9C3}" type="pres">
      <dgm:prSet presAssocID="{687B4903-C956-43B8-B897-334F5A249AC9}" presName="sibTrans" presStyleLbl="sibTrans2D1" presStyleIdx="0" presStyleCnt="0"/>
      <dgm:spPr/>
    </dgm:pt>
    <dgm:pt modelId="{672819DE-FA0B-40FE-9558-15D73451A135}" type="pres">
      <dgm:prSet presAssocID="{5E5D771B-5678-4A6C-BA06-5044D5281CDE}" presName="compNode" presStyleCnt="0"/>
      <dgm:spPr/>
    </dgm:pt>
    <dgm:pt modelId="{17D0F9BC-0F79-4BD6-A145-E906CC2982DF}" type="pres">
      <dgm:prSet presAssocID="{5E5D771B-5678-4A6C-BA06-5044D5281CDE}" presName="bkgdShape" presStyleLbl="node1" presStyleIdx="1" presStyleCnt="3"/>
      <dgm:spPr/>
    </dgm:pt>
    <dgm:pt modelId="{9D2874EF-C8A0-47A7-A5A5-E0CF2D164D0C}" type="pres">
      <dgm:prSet presAssocID="{5E5D771B-5678-4A6C-BA06-5044D5281CDE}" presName="nodeTx" presStyleLbl="node1" presStyleIdx="1" presStyleCnt="3">
        <dgm:presLayoutVars>
          <dgm:bulletEnabled val="1"/>
        </dgm:presLayoutVars>
      </dgm:prSet>
      <dgm:spPr/>
    </dgm:pt>
    <dgm:pt modelId="{BD34E88A-08E6-485E-B345-B2FDDB844F7E}" type="pres">
      <dgm:prSet presAssocID="{5E5D771B-5678-4A6C-BA06-5044D5281CDE}" presName="invisiNode" presStyleLbl="node1" presStyleIdx="1" presStyleCnt="3"/>
      <dgm:spPr/>
    </dgm:pt>
    <dgm:pt modelId="{F5E317C4-2AC2-455F-876A-557E75935428}" type="pres">
      <dgm:prSet presAssocID="{5E5D771B-5678-4A6C-BA06-5044D5281CDE}" presName="imagNode" presStyleLbl="fgImgPlace1" presStyleIdx="1" presStyleCnt="3" custScaleX="134229" custScaleY="140941"/>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51EC9FB3-542C-4B90-9571-7D7EFF53D52C}" type="pres">
      <dgm:prSet presAssocID="{255C81BD-B14A-4698-8B9D-368FF7888799}" presName="sibTrans" presStyleLbl="sibTrans2D1" presStyleIdx="0" presStyleCnt="0"/>
      <dgm:spPr/>
    </dgm:pt>
    <dgm:pt modelId="{064036D1-618D-4179-A78C-76C9620B5BE6}" type="pres">
      <dgm:prSet presAssocID="{117C2B7E-8481-486B-BBBB-17B3A0414783}" presName="compNode" presStyleCnt="0"/>
      <dgm:spPr/>
    </dgm:pt>
    <dgm:pt modelId="{DA58E0B9-BF92-4142-80D8-FF53E1B3817C}" type="pres">
      <dgm:prSet presAssocID="{117C2B7E-8481-486B-BBBB-17B3A0414783}" presName="bkgdShape" presStyleLbl="node1" presStyleIdx="2" presStyleCnt="3"/>
      <dgm:spPr/>
    </dgm:pt>
    <dgm:pt modelId="{85C62D98-4FC6-414A-9009-97B336BE9A04}" type="pres">
      <dgm:prSet presAssocID="{117C2B7E-8481-486B-BBBB-17B3A0414783}" presName="nodeTx" presStyleLbl="node1" presStyleIdx="2" presStyleCnt="3">
        <dgm:presLayoutVars>
          <dgm:bulletEnabled val="1"/>
        </dgm:presLayoutVars>
      </dgm:prSet>
      <dgm:spPr/>
    </dgm:pt>
    <dgm:pt modelId="{50C99332-8515-4D90-B405-3B811D3D209C}" type="pres">
      <dgm:prSet presAssocID="{117C2B7E-8481-486B-BBBB-17B3A0414783}" presName="invisiNode" presStyleLbl="node1" presStyleIdx="2" presStyleCnt="3"/>
      <dgm:spPr/>
    </dgm:pt>
    <dgm:pt modelId="{1F352E4E-3555-4342-8734-F50FB156CE63}" type="pres">
      <dgm:prSet presAssocID="{117C2B7E-8481-486B-BBBB-17B3A0414783}" presName="imagNode" presStyleLbl="fgImgPlace1" presStyleIdx="2" presStyleCnt="3" custScaleX="134229" custScaleY="140941"/>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Lst>
  <dgm:cxnLst>
    <dgm:cxn modelId="{8D84BB01-F254-4A84-98B9-788DAFADE02A}" srcId="{C46C9E0C-5C6D-45D4-A448-8D3D4634D9D9}" destId="{117C2B7E-8481-486B-BBBB-17B3A0414783}" srcOrd="2" destOrd="0" parTransId="{D1725D23-2AAD-46DB-A5AD-51D4BDB66CDE}" sibTransId="{E3122981-D4F3-4684-BA22-5EF747DDE8FF}"/>
    <dgm:cxn modelId="{EF843D13-223F-4B43-9B9B-A5CF94F74A15}" type="presOf" srcId="{117C2B7E-8481-486B-BBBB-17B3A0414783}" destId="{85C62D98-4FC6-414A-9009-97B336BE9A04}" srcOrd="1" destOrd="0" presId="urn:microsoft.com/office/officeart/2005/8/layout/hList7"/>
    <dgm:cxn modelId="{65C0E921-60B9-48CD-8FA9-7C40062C5932}" srcId="{C46C9E0C-5C6D-45D4-A448-8D3D4634D9D9}" destId="{04C51F62-3FB1-44DE-B6EB-441E967621D7}" srcOrd="0" destOrd="0" parTransId="{EAA2B502-C37B-4BE0-84E4-45E073DBFE98}" sibTransId="{687B4903-C956-43B8-B897-334F5A249AC9}"/>
    <dgm:cxn modelId="{C9E88E24-59F9-4F3C-BCC9-6841D0E45427}" type="presOf" srcId="{04C51F62-3FB1-44DE-B6EB-441E967621D7}" destId="{3CD01C5B-365F-42C5-BBAF-B7FC4F2F2449}" srcOrd="1" destOrd="0" presId="urn:microsoft.com/office/officeart/2005/8/layout/hList7"/>
    <dgm:cxn modelId="{6E9C1835-8E02-4B7D-9A5E-DA91DE6DCD2B}" type="presOf" srcId="{04C51F62-3FB1-44DE-B6EB-441E967621D7}" destId="{272D23D8-4218-4E8E-8C6A-13C8D467E1C6}" srcOrd="0" destOrd="0" presId="urn:microsoft.com/office/officeart/2005/8/layout/hList7"/>
    <dgm:cxn modelId="{75B53867-1453-47C6-B558-72B66D005E78}" type="presOf" srcId="{117C2B7E-8481-486B-BBBB-17B3A0414783}" destId="{DA58E0B9-BF92-4142-80D8-FF53E1B3817C}" srcOrd="0" destOrd="0" presId="urn:microsoft.com/office/officeart/2005/8/layout/hList7"/>
    <dgm:cxn modelId="{16EBE44E-375C-4CA3-B72A-9CC0949798A4}" type="presOf" srcId="{255C81BD-B14A-4698-8B9D-368FF7888799}" destId="{51EC9FB3-542C-4B90-9571-7D7EFF53D52C}" srcOrd="0" destOrd="0" presId="urn:microsoft.com/office/officeart/2005/8/layout/hList7"/>
    <dgm:cxn modelId="{4F27E354-7C54-4C94-8320-5D05DC7C347B}" type="presOf" srcId="{5E5D771B-5678-4A6C-BA06-5044D5281CDE}" destId="{17D0F9BC-0F79-4BD6-A145-E906CC2982DF}" srcOrd="0" destOrd="0" presId="urn:microsoft.com/office/officeart/2005/8/layout/hList7"/>
    <dgm:cxn modelId="{0193EC78-4B29-404D-9DAB-79742EFFD5A5}" type="presOf" srcId="{5E5D771B-5678-4A6C-BA06-5044D5281CDE}" destId="{9D2874EF-C8A0-47A7-A5A5-E0CF2D164D0C}" srcOrd="1" destOrd="0" presId="urn:microsoft.com/office/officeart/2005/8/layout/hList7"/>
    <dgm:cxn modelId="{103C8A8A-A08B-4151-9C52-4FE9FAFABC6E}" srcId="{C46C9E0C-5C6D-45D4-A448-8D3D4634D9D9}" destId="{5E5D771B-5678-4A6C-BA06-5044D5281CDE}" srcOrd="1" destOrd="0" parTransId="{AA82DEB8-C69D-42A6-8EF5-924CDCEE0A4C}" sibTransId="{255C81BD-B14A-4698-8B9D-368FF7888799}"/>
    <dgm:cxn modelId="{CB53B691-486B-450F-A17C-68D4EBE5B24A}" type="presOf" srcId="{687B4903-C956-43B8-B897-334F5A249AC9}" destId="{5DF85781-8B72-489A-9E98-B61D46F3E9C3}" srcOrd="0" destOrd="0" presId="urn:microsoft.com/office/officeart/2005/8/layout/hList7"/>
    <dgm:cxn modelId="{9355A8BC-3026-47B6-AF37-F871B05EF4C5}" type="presOf" srcId="{C46C9E0C-5C6D-45D4-A448-8D3D4634D9D9}" destId="{40E0EE1C-678B-4EE4-8533-7A525436E855}" srcOrd="0" destOrd="0" presId="urn:microsoft.com/office/officeart/2005/8/layout/hList7"/>
    <dgm:cxn modelId="{C72D2681-C712-4878-AFFB-2C9597CCAAAA}" type="presParOf" srcId="{40E0EE1C-678B-4EE4-8533-7A525436E855}" destId="{F2B5951A-21E9-422B-90E0-A70E9CE5FB5F}" srcOrd="0" destOrd="0" presId="urn:microsoft.com/office/officeart/2005/8/layout/hList7"/>
    <dgm:cxn modelId="{586D9208-C1C5-4425-8446-E0B4822BB72F}" type="presParOf" srcId="{40E0EE1C-678B-4EE4-8533-7A525436E855}" destId="{A0EFF95E-4099-4721-AC04-4A122BCC1AE3}" srcOrd="1" destOrd="0" presId="urn:microsoft.com/office/officeart/2005/8/layout/hList7"/>
    <dgm:cxn modelId="{279F9DCE-6B70-4DF7-A5DE-231F889089A3}" type="presParOf" srcId="{A0EFF95E-4099-4721-AC04-4A122BCC1AE3}" destId="{5BCECCA9-F8A5-41BC-9D38-4C5F5F7BD5B1}" srcOrd="0" destOrd="0" presId="urn:microsoft.com/office/officeart/2005/8/layout/hList7"/>
    <dgm:cxn modelId="{B204A6B0-B16E-49C9-BED4-2950D5D46AE2}" type="presParOf" srcId="{5BCECCA9-F8A5-41BC-9D38-4C5F5F7BD5B1}" destId="{272D23D8-4218-4E8E-8C6A-13C8D467E1C6}" srcOrd="0" destOrd="0" presId="urn:microsoft.com/office/officeart/2005/8/layout/hList7"/>
    <dgm:cxn modelId="{E8DE701C-CDB2-40C7-BD74-E811092861FE}" type="presParOf" srcId="{5BCECCA9-F8A5-41BC-9D38-4C5F5F7BD5B1}" destId="{3CD01C5B-365F-42C5-BBAF-B7FC4F2F2449}" srcOrd="1" destOrd="0" presId="urn:microsoft.com/office/officeart/2005/8/layout/hList7"/>
    <dgm:cxn modelId="{191896A6-C93E-4C79-A7BE-D970447B4E1D}" type="presParOf" srcId="{5BCECCA9-F8A5-41BC-9D38-4C5F5F7BD5B1}" destId="{51E0682C-96F1-4B77-9776-74027569B3FC}" srcOrd="2" destOrd="0" presId="urn:microsoft.com/office/officeart/2005/8/layout/hList7"/>
    <dgm:cxn modelId="{87D51204-D02F-43B2-A079-7F7B9E00A680}" type="presParOf" srcId="{5BCECCA9-F8A5-41BC-9D38-4C5F5F7BD5B1}" destId="{0EDD73FD-9564-4179-9C8D-2A4502AEC987}" srcOrd="3" destOrd="0" presId="urn:microsoft.com/office/officeart/2005/8/layout/hList7"/>
    <dgm:cxn modelId="{440D4E93-42F9-482D-AEC0-68BF769BF8FD}" type="presParOf" srcId="{A0EFF95E-4099-4721-AC04-4A122BCC1AE3}" destId="{5DF85781-8B72-489A-9E98-B61D46F3E9C3}" srcOrd="1" destOrd="0" presId="urn:microsoft.com/office/officeart/2005/8/layout/hList7"/>
    <dgm:cxn modelId="{6F7C0613-EF6F-4498-BF3C-FB52F2865A43}" type="presParOf" srcId="{A0EFF95E-4099-4721-AC04-4A122BCC1AE3}" destId="{672819DE-FA0B-40FE-9558-15D73451A135}" srcOrd="2" destOrd="0" presId="urn:microsoft.com/office/officeart/2005/8/layout/hList7"/>
    <dgm:cxn modelId="{DD48A9B5-1DE0-4A6C-BF4C-4E8C1D00E7DC}" type="presParOf" srcId="{672819DE-FA0B-40FE-9558-15D73451A135}" destId="{17D0F9BC-0F79-4BD6-A145-E906CC2982DF}" srcOrd="0" destOrd="0" presId="urn:microsoft.com/office/officeart/2005/8/layout/hList7"/>
    <dgm:cxn modelId="{9AC568D7-B644-491B-83CE-49365F23240D}" type="presParOf" srcId="{672819DE-FA0B-40FE-9558-15D73451A135}" destId="{9D2874EF-C8A0-47A7-A5A5-E0CF2D164D0C}" srcOrd="1" destOrd="0" presId="urn:microsoft.com/office/officeart/2005/8/layout/hList7"/>
    <dgm:cxn modelId="{5BFD4D09-311B-4438-BB2E-603E2C5C4F74}" type="presParOf" srcId="{672819DE-FA0B-40FE-9558-15D73451A135}" destId="{BD34E88A-08E6-485E-B345-B2FDDB844F7E}" srcOrd="2" destOrd="0" presId="urn:microsoft.com/office/officeart/2005/8/layout/hList7"/>
    <dgm:cxn modelId="{6E046887-20A9-47D7-8008-E97097E6CD69}" type="presParOf" srcId="{672819DE-FA0B-40FE-9558-15D73451A135}" destId="{F5E317C4-2AC2-455F-876A-557E75935428}" srcOrd="3" destOrd="0" presId="urn:microsoft.com/office/officeart/2005/8/layout/hList7"/>
    <dgm:cxn modelId="{E9611452-CBF9-4527-BEA1-284E2BAC5525}" type="presParOf" srcId="{A0EFF95E-4099-4721-AC04-4A122BCC1AE3}" destId="{51EC9FB3-542C-4B90-9571-7D7EFF53D52C}" srcOrd="3" destOrd="0" presId="urn:microsoft.com/office/officeart/2005/8/layout/hList7"/>
    <dgm:cxn modelId="{DDC7AAAE-9C83-410E-934C-5406DEA0D08F}" type="presParOf" srcId="{A0EFF95E-4099-4721-AC04-4A122BCC1AE3}" destId="{064036D1-618D-4179-A78C-76C9620B5BE6}" srcOrd="4" destOrd="0" presId="urn:microsoft.com/office/officeart/2005/8/layout/hList7"/>
    <dgm:cxn modelId="{B7175B1E-7260-4C6A-B4A2-8B04E7D171A7}" type="presParOf" srcId="{064036D1-618D-4179-A78C-76C9620B5BE6}" destId="{DA58E0B9-BF92-4142-80D8-FF53E1B3817C}" srcOrd="0" destOrd="0" presId="urn:microsoft.com/office/officeart/2005/8/layout/hList7"/>
    <dgm:cxn modelId="{82B9440A-E35A-4DBB-94B7-81FC2FD9BBC6}" type="presParOf" srcId="{064036D1-618D-4179-A78C-76C9620B5BE6}" destId="{85C62D98-4FC6-414A-9009-97B336BE9A04}" srcOrd="1" destOrd="0" presId="urn:microsoft.com/office/officeart/2005/8/layout/hList7"/>
    <dgm:cxn modelId="{84B67655-9D18-4937-8A3A-1D6968A3B8B0}" type="presParOf" srcId="{064036D1-618D-4179-A78C-76C9620B5BE6}" destId="{50C99332-8515-4D90-B405-3B811D3D209C}" srcOrd="2" destOrd="0" presId="urn:microsoft.com/office/officeart/2005/8/layout/hList7"/>
    <dgm:cxn modelId="{588A461F-5FB0-4F61-9B6A-98A9F7E85BC2}" type="presParOf" srcId="{064036D1-618D-4179-A78C-76C9620B5BE6}" destId="{1F352E4E-3555-4342-8734-F50FB156CE6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6C9E0C-5C6D-45D4-A448-8D3D4634D9D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04C51F62-3FB1-44DE-B6EB-441E967621D7}">
      <dgm:prSet/>
      <dgm:spPr/>
      <dgm:t>
        <a:bodyPr/>
        <a:lstStyle/>
        <a:p>
          <a:pPr rtl="0"/>
          <a:r>
            <a:rPr lang="en-US" dirty="0"/>
            <a:t>Discussed Impacts</a:t>
          </a:r>
        </a:p>
      </dgm:t>
    </dgm:pt>
    <dgm:pt modelId="{EAA2B502-C37B-4BE0-84E4-45E073DBFE98}" type="parTrans" cxnId="{65C0E921-60B9-48CD-8FA9-7C40062C5932}">
      <dgm:prSet/>
      <dgm:spPr/>
      <dgm:t>
        <a:bodyPr/>
        <a:lstStyle/>
        <a:p>
          <a:endParaRPr lang="en-US"/>
        </a:p>
      </dgm:t>
    </dgm:pt>
    <dgm:pt modelId="{687B4903-C956-43B8-B897-334F5A249AC9}" type="sibTrans" cxnId="{65C0E921-60B9-48CD-8FA9-7C40062C5932}">
      <dgm:prSet/>
      <dgm:spPr/>
      <dgm:t>
        <a:bodyPr/>
        <a:lstStyle/>
        <a:p>
          <a:endParaRPr lang="en-US"/>
        </a:p>
      </dgm:t>
    </dgm:pt>
    <dgm:pt modelId="{5E5D771B-5678-4A6C-BA06-5044D5281CDE}">
      <dgm:prSet/>
      <dgm:spPr/>
      <dgm:t>
        <a:bodyPr/>
        <a:lstStyle/>
        <a:p>
          <a:pPr rtl="0"/>
          <a:endParaRPr lang="en-US" dirty="0"/>
        </a:p>
        <a:p>
          <a:pPr rtl="0"/>
          <a:r>
            <a:rPr lang="en-US" dirty="0"/>
            <a:t>Identified Gaps in policy, planning, programming </a:t>
          </a:r>
        </a:p>
      </dgm:t>
    </dgm:pt>
    <dgm:pt modelId="{AA82DEB8-C69D-42A6-8EF5-924CDCEE0A4C}" type="parTrans" cxnId="{103C8A8A-A08B-4151-9C52-4FE9FAFABC6E}">
      <dgm:prSet/>
      <dgm:spPr/>
      <dgm:t>
        <a:bodyPr/>
        <a:lstStyle/>
        <a:p>
          <a:endParaRPr lang="en-US"/>
        </a:p>
      </dgm:t>
    </dgm:pt>
    <dgm:pt modelId="{255C81BD-B14A-4698-8B9D-368FF7888799}" type="sibTrans" cxnId="{103C8A8A-A08B-4151-9C52-4FE9FAFABC6E}">
      <dgm:prSet/>
      <dgm:spPr/>
      <dgm:t>
        <a:bodyPr/>
        <a:lstStyle/>
        <a:p>
          <a:endParaRPr lang="en-US"/>
        </a:p>
      </dgm:t>
    </dgm:pt>
    <dgm:pt modelId="{117C2B7E-8481-486B-BBBB-17B3A0414783}">
      <dgm:prSet/>
      <dgm:spPr/>
      <dgm:t>
        <a:bodyPr/>
        <a:lstStyle/>
        <a:p>
          <a:pPr rtl="0"/>
          <a:endParaRPr lang="en-US" dirty="0"/>
        </a:p>
        <a:p>
          <a:pPr rtl="0"/>
          <a:r>
            <a:rPr lang="en-US" dirty="0"/>
            <a:t>Brainstormed and  identified Priority Actions to address Gaps </a:t>
          </a:r>
        </a:p>
      </dgm:t>
    </dgm:pt>
    <dgm:pt modelId="{D1725D23-2AAD-46DB-A5AD-51D4BDB66CDE}" type="parTrans" cxnId="{8D84BB01-F254-4A84-98B9-788DAFADE02A}">
      <dgm:prSet/>
      <dgm:spPr/>
      <dgm:t>
        <a:bodyPr/>
        <a:lstStyle/>
        <a:p>
          <a:endParaRPr lang="en-US"/>
        </a:p>
      </dgm:t>
    </dgm:pt>
    <dgm:pt modelId="{E3122981-D4F3-4684-BA22-5EF747DDE8FF}" type="sibTrans" cxnId="{8D84BB01-F254-4A84-98B9-788DAFADE02A}">
      <dgm:prSet/>
      <dgm:spPr/>
      <dgm:t>
        <a:bodyPr/>
        <a:lstStyle/>
        <a:p>
          <a:endParaRPr lang="en-US"/>
        </a:p>
      </dgm:t>
    </dgm:pt>
    <dgm:pt modelId="{40E0EE1C-678B-4EE4-8533-7A525436E855}" type="pres">
      <dgm:prSet presAssocID="{C46C9E0C-5C6D-45D4-A448-8D3D4634D9D9}" presName="Name0" presStyleCnt="0">
        <dgm:presLayoutVars>
          <dgm:dir/>
          <dgm:resizeHandles val="exact"/>
        </dgm:presLayoutVars>
      </dgm:prSet>
      <dgm:spPr/>
    </dgm:pt>
    <dgm:pt modelId="{F2B5951A-21E9-422B-90E0-A70E9CE5FB5F}" type="pres">
      <dgm:prSet presAssocID="{C46C9E0C-5C6D-45D4-A448-8D3D4634D9D9}" presName="fgShape" presStyleLbl="fgShp" presStyleIdx="0" presStyleCnt="1"/>
      <dgm:spPr>
        <a:prstGeom prst="rightArrow">
          <a:avLst/>
        </a:prstGeom>
      </dgm:spPr>
    </dgm:pt>
    <dgm:pt modelId="{A0EFF95E-4099-4721-AC04-4A122BCC1AE3}" type="pres">
      <dgm:prSet presAssocID="{C46C9E0C-5C6D-45D4-A448-8D3D4634D9D9}" presName="linComp" presStyleCnt="0"/>
      <dgm:spPr/>
    </dgm:pt>
    <dgm:pt modelId="{5BCECCA9-F8A5-41BC-9D38-4C5F5F7BD5B1}" type="pres">
      <dgm:prSet presAssocID="{04C51F62-3FB1-44DE-B6EB-441E967621D7}" presName="compNode" presStyleCnt="0"/>
      <dgm:spPr/>
    </dgm:pt>
    <dgm:pt modelId="{272D23D8-4218-4E8E-8C6A-13C8D467E1C6}" type="pres">
      <dgm:prSet presAssocID="{04C51F62-3FB1-44DE-B6EB-441E967621D7}" presName="bkgdShape" presStyleLbl="node1" presStyleIdx="0" presStyleCnt="3"/>
      <dgm:spPr/>
    </dgm:pt>
    <dgm:pt modelId="{3CD01C5B-365F-42C5-BBAF-B7FC4F2F2449}" type="pres">
      <dgm:prSet presAssocID="{04C51F62-3FB1-44DE-B6EB-441E967621D7}" presName="nodeTx" presStyleLbl="node1" presStyleIdx="0" presStyleCnt="3">
        <dgm:presLayoutVars>
          <dgm:bulletEnabled val="1"/>
        </dgm:presLayoutVars>
      </dgm:prSet>
      <dgm:spPr/>
    </dgm:pt>
    <dgm:pt modelId="{51E0682C-96F1-4B77-9776-74027569B3FC}" type="pres">
      <dgm:prSet presAssocID="{04C51F62-3FB1-44DE-B6EB-441E967621D7}" presName="invisiNode" presStyleLbl="node1" presStyleIdx="0" presStyleCnt="3"/>
      <dgm:spPr/>
    </dgm:pt>
    <dgm:pt modelId="{0EDD73FD-9564-4179-9C8D-2A4502AEC987}" type="pres">
      <dgm:prSet presAssocID="{04C51F62-3FB1-44DE-B6EB-441E967621D7}" presName="imagNode" presStyleLbl="fgImgPlace1" presStyleIdx="0" presStyleCnt="3" custScaleX="134229" custScaleY="14094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5DF85781-8B72-489A-9E98-B61D46F3E9C3}" type="pres">
      <dgm:prSet presAssocID="{687B4903-C956-43B8-B897-334F5A249AC9}" presName="sibTrans" presStyleLbl="sibTrans2D1" presStyleIdx="0" presStyleCnt="0"/>
      <dgm:spPr/>
    </dgm:pt>
    <dgm:pt modelId="{672819DE-FA0B-40FE-9558-15D73451A135}" type="pres">
      <dgm:prSet presAssocID="{5E5D771B-5678-4A6C-BA06-5044D5281CDE}" presName="compNode" presStyleCnt="0"/>
      <dgm:spPr/>
    </dgm:pt>
    <dgm:pt modelId="{17D0F9BC-0F79-4BD6-A145-E906CC2982DF}" type="pres">
      <dgm:prSet presAssocID="{5E5D771B-5678-4A6C-BA06-5044D5281CDE}" presName="bkgdShape" presStyleLbl="node1" presStyleIdx="1" presStyleCnt="3"/>
      <dgm:spPr/>
    </dgm:pt>
    <dgm:pt modelId="{9D2874EF-C8A0-47A7-A5A5-E0CF2D164D0C}" type="pres">
      <dgm:prSet presAssocID="{5E5D771B-5678-4A6C-BA06-5044D5281CDE}" presName="nodeTx" presStyleLbl="node1" presStyleIdx="1" presStyleCnt="3">
        <dgm:presLayoutVars>
          <dgm:bulletEnabled val="1"/>
        </dgm:presLayoutVars>
      </dgm:prSet>
      <dgm:spPr/>
    </dgm:pt>
    <dgm:pt modelId="{BD34E88A-08E6-485E-B345-B2FDDB844F7E}" type="pres">
      <dgm:prSet presAssocID="{5E5D771B-5678-4A6C-BA06-5044D5281CDE}" presName="invisiNode" presStyleLbl="node1" presStyleIdx="1" presStyleCnt="3"/>
      <dgm:spPr/>
    </dgm:pt>
    <dgm:pt modelId="{F5E317C4-2AC2-455F-876A-557E75935428}" type="pres">
      <dgm:prSet presAssocID="{5E5D771B-5678-4A6C-BA06-5044D5281CDE}" presName="imagNode" presStyleLbl="fgImgPlace1" presStyleIdx="1" presStyleCnt="3" custScaleX="134229" custScaleY="14094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pt>
    <dgm:pt modelId="{51EC9FB3-542C-4B90-9571-7D7EFF53D52C}" type="pres">
      <dgm:prSet presAssocID="{255C81BD-B14A-4698-8B9D-368FF7888799}" presName="sibTrans" presStyleLbl="sibTrans2D1" presStyleIdx="0" presStyleCnt="0"/>
      <dgm:spPr/>
    </dgm:pt>
    <dgm:pt modelId="{064036D1-618D-4179-A78C-76C9620B5BE6}" type="pres">
      <dgm:prSet presAssocID="{117C2B7E-8481-486B-BBBB-17B3A0414783}" presName="compNode" presStyleCnt="0"/>
      <dgm:spPr/>
    </dgm:pt>
    <dgm:pt modelId="{DA58E0B9-BF92-4142-80D8-FF53E1B3817C}" type="pres">
      <dgm:prSet presAssocID="{117C2B7E-8481-486B-BBBB-17B3A0414783}" presName="bkgdShape" presStyleLbl="node1" presStyleIdx="2" presStyleCnt="3"/>
      <dgm:spPr/>
    </dgm:pt>
    <dgm:pt modelId="{85C62D98-4FC6-414A-9009-97B336BE9A04}" type="pres">
      <dgm:prSet presAssocID="{117C2B7E-8481-486B-BBBB-17B3A0414783}" presName="nodeTx" presStyleLbl="node1" presStyleIdx="2" presStyleCnt="3">
        <dgm:presLayoutVars>
          <dgm:bulletEnabled val="1"/>
        </dgm:presLayoutVars>
      </dgm:prSet>
      <dgm:spPr/>
    </dgm:pt>
    <dgm:pt modelId="{50C99332-8515-4D90-B405-3B811D3D209C}" type="pres">
      <dgm:prSet presAssocID="{117C2B7E-8481-486B-BBBB-17B3A0414783}" presName="invisiNode" presStyleLbl="node1" presStyleIdx="2" presStyleCnt="3"/>
      <dgm:spPr/>
    </dgm:pt>
    <dgm:pt modelId="{1F352E4E-3555-4342-8734-F50FB156CE63}" type="pres">
      <dgm:prSet presAssocID="{117C2B7E-8481-486B-BBBB-17B3A0414783}" presName="imagNode" presStyleLbl="fgImgPlace1" presStyleIdx="2" presStyleCnt="3" custScaleX="134229" custScaleY="14094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Lst>
  <dgm:cxnLst>
    <dgm:cxn modelId="{8D84BB01-F254-4A84-98B9-788DAFADE02A}" srcId="{C46C9E0C-5C6D-45D4-A448-8D3D4634D9D9}" destId="{117C2B7E-8481-486B-BBBB-17B3A0414783}" srcOrd="2" destOrd="0" parTransId="{D1725D23-2AAD-46DB-A5AD-51D4BDB66CDE}" sibTransId="{E3122981-D4F3-4684-BA22-5EF747DDE8FF}"/>
    <dgm:cxn modelId="{65C0E921-60B9-48CD-8FA9-7C40062C5932}" srcId="{C46C9E0C-5C6D-45D4-A448-8D3D4634D9D9}" destId="{04C51F62-3FB1-44DE-B6EB-441E967621D7}" srcOrd="0" destOrd="0" parTransId="{EAA2B502-C37B-4BE0-84E4-45E073DBFE98}" sibTransId="{687B4903-C956-43B8-B897-334F5A249AC9}"/>
    <dgm:cxn modelId="{4F83D330-E6E0-455A-9182-D00331D232E9}" type="presOf" srcId="{04C51F62-3FB1-44DE-B6EB-441E967621D7}" destId="{3CD01C5B-365F-42C5-BBAF-B7FC4F2F2449}" srcOrd="1" destOrd="0" presId="urn:microsoft.com/office/officeart/2005/8/layout/hList7"/>
    <dgm:cxn modelId="{A004AC31-B886-4C45-BDA5-926BEE661E7C}" type="presOf" srcId="{04C51F62-3FB1-44DE-B6EB-441E967621D7}" destId="{272D23D8-4218-4E8E-8C6A-13C8D467E1C6}" srcOrd="0" destOrd="0" presId="urn:microsoft.com/office/officeart/2005/8/layout/hList7"/>
    <dgm:cxn modelId="{7A7DCB69-8B40-4D98-9CD1-8C0181D39B25}" type="presOf" srcId="{255C81BD-B14A-4698-8B9D-368FF7888799}" destId="{51EC9FB3-542C-4B90-9571-7D7EFF53D52C}" srcOrd="0" destOrd="0" presId="urn:microsoft.com/office/officeart/2005/8/layout/hList7"/>
    <dgm:cxn modelId="{C091514B-D51E-46CA-9963-E4DD9A6FDD29}" type="presOf" srcId="{5E5D771B-5678-4A6C-BA06-5044D5281CDE}" destId="{9D2874EF-C8A0-47A7-A5A5-E0CF2D164D0C}" srcOrd="1" destOrd="0" presId="urn:microsoft.com/office/officeart/2005/8/layout/hList7"/>
    <dgm:cxn modelId="{4BFB3D51-7989-497C-9F85-70C5CB724514}" type="presOf" srcId="{687B4903-C956-43B8-B897-334F5A249AC9}" destId="{5DF85781-8B72-489A-9E98-B61D46F3E9C3}" srcOrd="0" destOrd="0" presId="urn:microsoft.com/office/officeart/2005/8/layout/hList7"/>
    <dgm:cxn modelId="{103C8A8A-A08B-4151-9C52-4FE9FAFABC6E}" srcId="{C46C9E0C-5C6D-45D4-A448-8D3D4634D9D9}" destId="{5E5D771B-5678-4A6C-BA06-5044D5281CDE}" srcOrd="1" destOrd="0" parTransId="{AA82DEB8-C69D-42A6-8EF5-924CDCEE0A4C}" sibTransId="{255C81BD-B14A-4698-8B9D-368FF7888799}"/>
    <dgm:cxn modelId="{8E2EB995-90D8-4313-80F5-96AE211A9721}" type="presOf" srcId="{117C2B7E-8481-486B-BBBB-17B3A0414783}" destId="{DA58E0B9-BF92-4142-80D8-FF53E1B3817C}" srcOrd="0" destOrd="0" presId="urn:microsoft.com/office/officeart/2005/8/layout/hList7"/>
    <dgm:cxn modelId="{3E3210C6-C1FB-466C-8DB8-E7F96F77C62B}" type="presOf" srcId="{C46C9E0C-5C6D-45D4-A448-8D3D4634D9D9}" destId="{40E0EE1C-678B-4EE4-8533-7A525436E855}" srcOrd="0" destOrd="0" presId="urn:microsoft.com/office/officeart/2005/8/layout/hList7"/>
    <dgm:cxn modelId="{DCC3DDCE-511E-4ED2-AF8B-1E1AE18BD06F}" type="presOf" srcId="{5E5D771B-5678-4A6C-BA06-5044D5281CDE}" destId="{17D0F9BC-0F79-4BD6-A145-E906CC2982DF}" srcOrd="0" destOrd="0" presId="urn:microsoft.com/office/officeart/2005/8/layout/hList7"/>
    <dgm:cxn modelId="{85AC10ED-EA28-46FA-8EB7-A875CDB079C7}" type="presOf" srcId="{117C2B7E-8481-486B-BBBB-17B3A0414783}" destId="{85C62D98-4FC6-414A-9009-97B336BE9A04}" srcOrd="1" destOrd="0" presId="urn:microsoft.com/office/officeart/2005/8/layout/hList7"/>
    <dgm:cxn modelId="{B7B86694-B4B7-4523-B37B-6CB4003E30FE}" type="presParOf" srcId="{40E0EE1C-678B-4EE4-8533-7A525436E855}" destId="{F2B5951A-21E9-422B-90E0-A70E9CE5FB5F}" srcOrd="0" destOrd="0" presId="urn:microsoft.com/office/officeart/2005/8/layout/hList7"/>
    <dgm:cxn modelId="{06E66BF1-3FA3-4202-93B3-93F0FA9CC403}" type="presParOf" srcId="{40E0EE1C-678B-4EE4-8533-7A525436E855}" destId="{A0EFF95E-4099-4721-AC04-4A122BCC1AE3}" srcOrd="1" destOrd="0" presId="urn:microsoft.com/office/officeart/2005/8/layout/hList7"/>
    <dgm:cxn modelId="{3133D509-062A-4196-B287-BB111692D42D}" type="presParOf" srcId="{A0EFF95E-4099-4721-AC04-4A122BCC1AE3}" destId="{5BCECCA9-F8A5-41BC-9D38-4C5F5F7BD5B1}" srcOrd="0" destOrd="0" presId="urn:microsoft.com/office/officeart/2005/8/layout/hList7"/>
    <dgm:cxn modelId="{5110EDB7-3DDD-42E7-A9A4-C246C38597FE}" type="presParOf" srcId="{5BCECCA9-F8A5-41BC-9D38-4C5F5F7BD5B1}" destId="{272D23D8-4218-4E8E-8C6A-13C8D467E1C6}" srcOrd="0" destOrd="0" presId="urn:microsoft.com/office/officeart/2005/8/layout/hList7"/>
    <dgm:cxn modelId="{C4E0CDD2-A047-47C4-949D-D4E619117F71}" type="presParOf" srcId="{5BCECCA9-F8A5-41BC-9D38-4C5F5F7BD5B1}" destId="{3CD01C5B-365F-42C5-BBAF-B7FC4F2F2449}" srcOrd="1" destOrd="0" presId="urn:microsoft.com/office/officeart/2005/8/layout/hList7"/>
    <dgm:cxn modelId="{7070369C-11CB-4BD2-A500-72474E42C03F}" type="presParOf" srcId="{5BCECCA9-F8A5-41BC-9D38-4C5F5F7BD5B1}" destId="{51E0682C-96F1-4B77-9776-74027569B3FC}" srcOrd="2" destOrd="0" presId="urn:microsoft.com/office/officeart/2005/8/layout/hList7"/>
    <dgm:cxn modelId="{2E8774A4-86A7-4BD2-95F4-DDA9811BC120}" type="presParOf" srcId="{5BCECCA9-F8A5-41BC-9D38-4C5F5F7BD5B1}" destId="{0EDD73FD-9564-4179-9C8D-2A4502AEC987}" srcOrd="3" destOrd="0" presId="urn:microsoft.com/office/officeart/2005/8/layout/hList7"/>
    <dgm:cxn modelId="{AC596583-1B2E-409B-A6C4-A0B8AE5F3B9D}" type="presParOf" srcId="{A0EFF95E-4099-4721-AC04-4A122BCC1AE3}" destId="{5DF85781-8B72-489A-9E98-B61D46F3E9C3}" srcOrd="1" destOrd="0" presId="urn:microsoft.com/office/officeart/2005/8/layout/hList7"/>
    <dgm:cxn modelId="{87BCBAC9-FCE6-4838-A995-334AACE1FA98}" type="presParOf" srcId="{A0EFF95E-4099-4721-AC04-4A122BCC1AE3}" destId="{672819DE-FA0B-40FE-9558-15D73451A135}" srcOrd="2" destOrd="0" presId="urn:microsoft.com/office/officeart/2005/8/layout/hList7"/>
    <dgm:cxn modelId="{FF300569-32EA-474A-A10D-3261B8002074}" type="presParOf" srcId="{672819DE-FA0B-40FE-9558-15D73451A135}" destId="{17D0F9BC-0F79-4BD6-A145-E906CC2982DF}" srcOrd="0" destOrd="0" presId="urn:microsoft.com/office/officeart/2005/8/layout/hList7"/>
    <dgm:cxn modelId="{3AFDD1FA-4C17-415C-9F29-1BC2B81C91C4}" type="presParOf" srcId="{672819DE-FA0B-40FE-9558-15D73451A135}" destId="{9D2874EF-C8A0-47A7-A5A5-E0CF2D164D0C}" srcOrd="1" destOrd="0" presId="urn:microsoft.com/office/officeart/2005/8/layout/hList7"/>
    <dgm:cxn modelId="{D2E74245-5822-4EFF-8D5E-2B70AC7E5F7C}" type="presParOf" srcId="{672819DE-FA0B-40FE-9558-15D73451A135}" destId="{BD34E88A-08E6-485E-B345-B2FDDB844F7E}" srcOrd="2" destOrd="0" presId="urn:microsoft.com/office/officeart/2005/8/layout/hList7"/>
    <dgm:cxn modelId="{9A64FE7B-AE3B-4AF9-88D3-D9701CC95B4B}" type="presParOf" srcId="{672819DE-FA0B-40FE-9558-15D73451A135}" destId="{F5E317C4-2AC2-455F-876A-557E75935428}" srcOrd="3" destOrd="0" presId="urn:microsoft.com/office/officeart/2005/8/layout/hList7"/>
    <dgm:cxn modelId="{151142BE-90D5-4AB7-B493-9D66EA7995EF}" type="presParOf" srcId="{A0EFF95E-4099-4721-AC04-4A122BCC1AE3}" destId="{51EC9FB3-542C-4B90-9571-7D7EFF53D52C}" srcOrd="3" destOrd="0" presId="urn:microsoft.com/office/officeart/2005/8/layout/hList7"/>
    <dgm:cxn modelId="{62F7C421-78DD-4253-9B58-47D7AA48EEF4}" type="presParOf" srcId="{A0EFF95E-4099-4721-AC04-4A122BCC1AE3}" destId="{064036D1-618D-4179-A78C-76C9620B5BE6}" srcOrd="4" destOrd="0" presId="urn:microsoft.com/office/officeart/2005/8/layout/hList7"/>
    <dgm:cxn modelId="{6F0E62B7-D453-45FD-9575-B562041C652E}" type="presParOf" srcId="{064036D1-618D-4179-A78C-76C9620B5BE6}" destId="{DA58E0B9-BF92-4142-80D8-FF53E1B3817C}" srcOrd="0" destOrd="0" presId="urn:microsoft.com/office/officeart/2005/8/layout/hList7"/>
    <dgm:cxn modelId="{ACF40527-F61D-4E0E-94E6-DE2E6E552BEE}" type="presParOf" srcId="{064036D1-618D-4179-A78C-76C9620B5BE6}" destId="{85C62D98-4FC6-414A-9009-97B336BE9A04}" srcOrd="1" destOrd="0" presId="urn:microsoft.com/office/officeart/2005/8/layout/hList7"/>
    <dgm:cxn modelId="{1FB5D672-D801-445C-9323-6691E649A20F}" type="presParOf" srcId="{064036D1-618D-4179-A78C-76C9620B5BE6}" destId="{50C99332-8515-4D90-B405-3B811D3D209C}" srcOrd="2" destOrd="0" presId="urn:microsoft.com/office/officeart/2005/8/layout/hList7"/>
    <dgm:cxn modelId="{BF45612B-38EA-4E28-8643-15282CC032F0}" type="presParOf" srcId="{064036D1-618D-4179-A78C-76C9620B5BE6}" destId="{1F352E4E-3555-4342-8734-F50FB156CE6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6C9E0C-5C6D-45D4-A448-8D3D4634D9D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04C51F62-3FB1-44DE-B6EB-441E967621D7}">
      <dgm:prSet/>
      <dgm:spPr/>
      <dgm:t>
        <a:bodyPr/>
        <a:lstStyle/>
        <a:p>
          <a:pPr rtl="0"/>
          <a:endParaRPr lang="en-US" dirty="0"/>
        </a:p>
        <a:p>
          <a:pPr rtl="0"/>
          <a:r>
            <a:rPr lang="en-US" dirty="0"/>
            <a:t>Identify obstacles to</a:t>
          </a:r>
        </a:p>
        <a:p>
          <a:r>
            <a:rPr lang="en-US" dirty="0"/>
            <a:t>progress; </a:t>
          </a:r>
        </a:p>
      </dgm:t>
    </dgm:pt>
    <dgm:pt modelId="{EAA2B502-C37B-4BE0-84E4-45E073DBFE98}" type="parTrans" cxnId="{65C0E921-60B9-48CD-8FA9-7C40062C5932}">
      <dgm:prSet/>
      <dgm:spPr/>
      <dgm:t>
        <a:bodyPr/>
        <a:lstStyle/>
        <a:p>
          <a:endParaRPr lang="en-US"/>
        </a:p>
      </dgm:t>
    </dgm:pt>
    <dgm:pt modelId="{687B4903-C956-43B8-B897-334F5A249AC9}" type="sibTrans" cxnId="{65C0E921-60B9-48CD-8FA9-7C40062C5932}">
      <dgm:prSet/>
      <dgm:spPr/>
      <dgm:t>
        <a:bodyPr/>
        <a:lstStyle/>
        <a:p>
          <a:endParaRPr lang="en-US"/>
        </a:p>
      </dgm:t>
    </dgm:pt>
    <dgm:pt modelId="{5E5D771B-5678-4A6C-BA06-5044D5281CDE}">
      <dgm:prSet/>
      <dgm:spPr/>
      <dgm:t>
        <a:bodyPr/>
        <a:lstStyle/>
        <a:p>
          <a:pPr rtl="0"/>
          <a:endParaRPr lang="en-US" dirty="0"/>
        </a:p>
        <a:p>
          <a:pPr rtl="0"/>
          <a:endParaRPr lang="en-US" dirty="0"/>
        </a:p>
        <a:p>
          <a:pPr rtl="0"/>
          <a:r>
            <a:rPr lang="en-US" dirty="0"/>
            <a:t>Developed solutions to</a:t>
          </a:r>
        </a:p>
        <a:p>
          <a:pPr rtl="0"/>
          <a:r>
            <a:rPr lang="en-US" dirty="0"/>
            <a:t>overcome barriers</a:t>
          </a:r>
        </a:p>
        <a:p>
          <a:pPr rtl="0"/>
          <a:endParaRPr lang="en-US" dirty="0"/>
        </a:p>
      </dgm:t>
    </dgm:pt>
    <dgm:pt modelId="{AA82DEB8-C69D-42A6-8EF5-924CDCEE0A4C}" type="parTrans" cxnId="{103C8A8A-A08B-4151-9C52-4FE9FAFABC6E}">
      <dgm:prSet/>
      <dgm:spPr/>
      <dgm:t>
        <a:bodyPr/>
        <a:lstStyle/>
        <a:p>
          <a:endParaRPr lang="en-US"/>
        </a:p>
      </dgm:t>
    </dgm:pt>
    <dgm:pt modelId="{255C81BD-B14A-4698-8B9D-368FF7888799}" type="sibTrans" cxnId="{103C8A8A-A08B-4151-9C52-4FE9FAFABC6E}">
      <dgm:prSet/>
      <dgm:spPr/>
      <dgm:t>
        <a:bodyPr/>
        <a:lstStyle/>
        <a:p>
          <a:endParaRPr lang="en-US"/>
        </a:p>
      </dgm:t>
    </dgm:pt>
    <dgm:pt modelId="{117C2B7E-8481-486B-BBBB-17B3A0414783}">
      <dgm:prSet/>
      <dgm:spPr/>
      <dgm:t>
        <a:bodyPr/>
        <a:lstStyle/>
        <a:p>
          <a:pPr rtl="0"/>
          <a:endParaRPr lang="en-US" dirty="0"/>
        </a:p>
        <a:p>
          <a:pPr rtl="0"/>
          <a:r>
            <a:rPr lang="en-US" dirty="0"/>
            <a:t>Defined near term priority actions.</a:t>
          </a:r>
        </a:p>
      </dgm:t>
    </dgm:pt>
    <dgm:pt modelId="{D1725D23-2AAD-46DB-A5AD-51D4BDB66CDE}" type="parTrans" cxnId="{8D84BB01-F254-4A84-98B9-788DAFADE02A}">
      <dgm:prSet/>
      <dgm:spPr/>
      <dgm:t>
        <a:bodyPr/>
        <a:lstStyle/>
        <a:p>
          <a:endParaRPr lang="en-US"/>
        </a:p>
      </dgm:t>
    </dgm:pt>
    <dgm:pt modelId="{E3122981-D4F3-4684-BA22-5EF747DDE8FF}" type="sibTrans" cxnId="{8D84BB01-F254-4A84-98B9-788DAFADE02A}">
      <dgm:prSet/>
      <dgm:spPr/>
      <dgm:t>
        <a:bodyPr/>
        <a:lstStyle/>
        <a:p>
          <a:endParaRPr lang="en-US"/>
        </a:p>
      </dgm:t>
    </dgm:pt>
    <dgm:pt modelId="{40E0EE1C-678B-4EE4-8533-7A525436E855}" type="pres">
      <dgm:prSet presAssocID="{C46C9E0C-5C6D-45D4-A448-8D3D4634D9D9}" presName="Name0" presStyleCnt="0">
        <dgm:presLayoutVars>
          <dgm:dir/>
          <dgm:resizeHandles val="exact"/>
        </dgm:presLayoutVars>
      </dgm:prSet>
      <dgm:spPr/>
    </dgm:pt>
    <dgm:pt modelId="{F2B5951A-21E9-422B-90E0-A70E9CE5FB5F}" type="pres">
      <dgm:prSet presAssocID="{C46C9E0C-5C6D-45D4-A448-8D3D4634D9D9}" presName="fgShape" presStyleLbl="fgShp" presStyleIdx="0" presStyleCnt="1"/>
      <dgm:spPr>
        <a:prstGeom prst="rightArrow">
          <a:avLst/>
        </a:prstGeom>
      </dgm:spPr>
    </dgm:pt>
    <dgm:pt modelId="{A0EFF95E-4099-4721-AC04-4A122BCC1AE3}" type="pres">
      <dgm:prSet presAssocID="{C46C9E0C-5C6D-45D4-A448-8D3D4634D9D9}" presName="linComp" presStyleCnt="0"/>
      <dgm:spPr/>
    </dgm:pt>
    <dgm:pt modelId="{5BCECCA9-F8A5-41BC-9D38-4C5F5F7BD5B1}" type="pres">
      <dgm:prSet presAssocID="{04C51F62-3FB1-44DE-B6EB-441E967621D7}" presName="compNode" presStyleCnt="0"/>
      <dgm:spPr/>
    </dgm:pt>
    <dgm:pt modelId="{272D23D8-4218-4E8E-8C6A-13C8D467E1C6}" type="pres">
      <dgm:prSet presAssocID="{04C51F62-3FB1-44DE-B6EB-441E967621D7}" presName="bkgdShape" presStyleLbl="node1" presStyleIdx="0" presStyleCnt="3" custLinFactNeighborX="-64" custLinFactNeighborY="-408"/>
      <dgm:spPr/>
    </dgm:pt>
    <dgm:pt modelId="{3CD01C5B-365F-42C5-BBAF-B7FC4F2F2449}" type="pres">
      <dgm:prSet presAssocID="{04C51F62-3FB1-44DE-B6EB-441E967621D7}" presName="nodeTx" presStyleLbl="node1" presStyleIdx="0" presStyleCnt="3">
        <dgm:presLayoutVars>
          <dgm:bulletEnabled val="1"/>
        </dgm:presLayoutVars>
      </dgm:prSet>
      <dgm:spPr/>
    </dgm:pt>
    <dgm:pt modelId="{51E0682C-96F1-4B77-9776-74027569B3FC}" type="pres">
      <dgm:prSet presAssocID="{04C51F62-3FB1-44DE-B6EB-441E967621D7}" presName="invisiNode" presStyleLbl="node1" presStyleIdx="0" presStyleCnt="3"/>
      <dgm:spPr/>
    </dgm:pt>
    <dgm:pt modelId="{0EDD73FD-9564-4179-9C8D-2A4502AEC987}" type="pres">
      <dgm:prSet presAssocID="{04C51F62-3FB1-44DE-B6EB-441E967621D7}" presName="imagNode" presStyleLbl="fgImgPlace1" presStyleIdx="0" presStyleCnt="3" custScaleX="134229" custScaleY="140941"/>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5DF85781-8B72-489A-9E98-B61D46F3E9C3}" type="pres">
      <dgm:prSet presAssocID="{687B4903-C956-43B8-B897-334F5A249AC9}" presName="sibTrans" presStyleLbl="sibTrans2D1" presStyleIdx="0" presStyleCnt="0"/>
      <dgm:spPr/>
    </dgm:pt>
    <dgm:pt modelId="{672819DE-FA0B-40FE-9558-15D73451A135}" type="pres">
      <dgm:prSet presAssocID="{5E5D771B-5678-4A6C-BA06-5044D5281CDE}" presName="compNode" presStyleCnt="0"/>
      <dgm:spPr/>
    </dgm:pt>
    <dgm:pt modelId="{17D0F9BC-0F79-4BD6-A145-E906CC2982DF}" type="pres">
      <dgm:prSet presAssocID="{5E5D771B-5678-4A6C-BA06-5044D5281CDE}" presName="bkgdShape" presStyleLbl="node1" presStyleIdx="1" presStyleCnt="3"/>
      <dgm:spPr/>
    </dgm:pt>
    <dgm:pt modelId="{9D2874EF-C8A0-47A7-A5A5-E0CF2D164D0C}" type="pres">
      <dgm:prSet presAssocID="{5E5D771B-5678-4A6C-BA06-5044D5281CDE}" presName="nodeTx" presStyleLbl="node1" presStyleIdx="1" presStyleCnt="3">
        <dgm:presLayoutVars>
          <dgm:bulletEnabled val="1"/>
        </dgm:presLayoutVars>
      </dgm:prSet>
      <dgm:spPr/>
    </dgm:pt>
    <dgm:pt modelId="{BD34E88A-08E6-485E-B345-B2FDDB844F7E}" type="pres">
      <dgm:prSet presAssocID="{5E5D771B-5678-4A6C-BA06-5044D5281CDE}" presName="invisiNode" presStyleLbl="node1" presStyleIdx="1" presStyleCnt="3"/>
      <dgm:spPr/>
    </dgm:pt>
    <dgm:pt modelId="{F5E317C4-2AC2-455F-876A-557E75935428}" type="pres">
      <dgm:prSet presAssocID="{5E5D771B-5678-4A6C-BA06-5044D5281CDE}" presName="imagNode" presStyleLbl="fgImgPlace1" presStyleIdx="1" presStyleCnt="3" custScaleX="134229" custScaleY="140941"/>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51EC9FB3-542C-4B90-9571-7D7EFF53D52C}" type="pres">
      <dgm:prSet presAssocID="{255C81BD-B14A-4698-8B9D-368FF7888799}" presName="sibTrans" presStyleLbl="sibTrans2D1" presStyleIdx="0" presStyleCnt="0"/>
      <dgm:spPr/>
    </dgm:pt>
    <dgm:pt modelId="{064036D1-618D-4179-A78C-76C9620B5BE6}" type="pres">
      <dgm:prSet presAssocID="{117C2B7E-8481-486B-BBBB-17B3A0414783}" presName="compNode" presStyleCnt="0"/>
      <dgm:spPr/>
    </dgm:pt>
    <dgm:pt modelId="{DA58E0B9-BF92-4142-80D8-FF53E1B3817C}" type="pres">
      <dgm:prSet presAssocID="{117C2B7E-8481-486B-BBBB-17B3A0414783}" presName="bkgdShape" presStyleLbl="node1" presStyleIdx="2" presStyleCnt="3"/>
      <dgm:spPr/>
    </dgm:pt>
    <dgm:pt modelId="{85C62D98-4FC6-414A-9009-97B336BE9A04}" type="pres">
      <dgm:prSet presAssocID="{117C2B7E-8481-486B-BBBB-17B3A0414783}" presName="nodeTx" presStyleLbl="node1" presStyleIdx="2" presStyleCnt="3">
        <dgm:presLayoutVars>
          <dgm:bulletEnabled val="1"/>
        </dgm:presLayoutVars>
      </dgm:prSet>
      <dgm:spPr/>
    </dgm:pt>
    <dgm:pt modelId="{50C99332-8515-4D90-B405-3B811D3D209C}" type="pres">
      <dgm:prSet presAssocID="{117C2B7E-8481-486B-BBBB-17B3A0414783}" presName="invisiNode" presStyleLbl="node1" presStyleIdx="2" presStyleCnt="3"/>
      <dgm:spPr/>
    </dgm:pt>
    <dgm:pt modelId="{1F352E4E-3555-4342-8734-F50FB156CE63}" type="pres">
      <dgm:prSet presAssocID="{117C2B7E-8481-486B-BBBB-17B3A0414783}" presName="imagNode" presStyleLbl="fgImgPlace1" presStyleIdx="2" presStyleCnt="3" custScaleX="134229" custScaleY="140941"/>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Lst>
  <dgm:cxnLst>
    <dgm:cxn modelId="{8D84BB01-F254-4A84-98B9-788DAFADE02A}" srcId="{C46C9E0C-5C6D-45D4-A448-8D3D4634D9D9}" destId="{117C2B7E-8481-486B-BBBB-17B3A0414783}" srcOrd="2" destOrd="0" parTransId="{D1725D23-2AAD-46DB-A5AD-51D4BDB66CDE}" sibTransId="{E3122981-D4F3-4684-BA22-5EF747DDE8FF}"/>
    <dgm:cxn modelId="{99B0940A-36F1-4232-801B-589739A3B33D}" type="presOf" srcId="{C46C9E0C-5C6D-45D4-A448-8D3D4634D9D9}" destId="{40E0EE1C-678B-4EE4-8533-7A525436E855}" srcOrd="0" destOrd="0" presId="urn:microsoft.com/office/officeart/2005/8/layout/hList7"/>
    <dgm:cxn modelId="{65C0E921-60B9-48CD-8FA9-7C40062C5932}" srcId="{C46C9E0C-5C6D-45D4-A448-8D3D4634D9D9}" destId="{04C51F62-3FB1-44DE-B6EB-441E967621D7}" srcOrd="0" destOrd="0" parTransId="{EAA2B502-C37B-4BE0-84E4-45E073DBFE98}" sibTransId="{687B4903-C956-43B8-B897-334F5A249AC9}"/>
    <dgm:cxn modelId="{DF7C993C-9898-4675-8E30-195A41B1BEF2}" type="presOf" srcId="{5E5D771B-5678-4A6C-BA06-5044D5281CDE}" destId="{17D0F9BC-0F79-4BD6-A145-E906CC2982DF}" srcOrd="0" destOrd="0" presId="urn:microsoft.com/office/officeart/2005/8/layout/hList7"/>
    <dgm:cxn modelId="{7D75AE47-323C-4941-8E6F-533B494ABEDD}" type="presOf" srcId="{255C81BD-B14A-4698-8B9D-368FF7888799}" destId="{51EC9FB3-542C-4B90-9571-7D7EFF53D52C}" srcOrd="0" destOrd="0" presId="urn:microsoft.com/office/officeart/2005/8/layout/hList7"/>
    <dgm:cxn modelId="{7EE5F96A-7BCE-4BAD-80FD-F6747A5A8C78}" type="presOf" srcId="{04C51F62-3FB1-44DE-B6EB-441E967621D7}" destId="{3CD01C5B-365F-42C5-BBAF-B7FC4F2F2449}" srcOrd="1" destOrd="0" presId="urn:microsoft.com/office/officeart/2005/8/layout/hList7"/>
    <dgm:cxn modelId="{1C6D7E84-CAB2-4DEF-AADB-359814ABF656}" type="presOf" srcId="{5E5D771B-5678-4A6C-BA06-5044D5281CDE}" destId="{9D2874EF-C8A0-47A7-A5A5-E0CF2D164D0C}" srcOrd="1" destOrd="0" presId="urn:microsoft.com/office/officeart/2005/8/layout/hList7"/>
    <dgm:cxn modelId="{693BF485-BAE6-4F84-9841-446C75DB1520}" type="presOf" srcId="{117C2B7E-8481-486B-BBBB-17B3A0414783}" destId="{85C62D98-4FC6-414A-9009-97B336BE9A04}" srcOrd="1" destOrd="0" presId="urn:microsoft.com/office/officeart/2005/8/layout/hList7"/>
    <dgm:cxn modelId="{103C8A8A-A08B-4151-9C52-4FE9FAFABC6E}" srcId="{C46C9E0C-5C6D-45D4-A448-8D3D4634D9D9}" destId="{5E5D771B-5678-4A6C-BA06-5044D5281CDE}" srcOrd="1" destOrd="0" parTransId="{AA82DEB8-C69D-42A6-8EF5-924CDCEE0A4C}" sibTransId="{255C81BD-B14A-4698-8B9D-368FF7888799}"/>
    <dgm:cxn modelId="{4E393DA6-3E9A-4DD4-8D24-4498DE4B6D9A}" type="presOf" srcId="{687B4903-C956-43B8-B897-334F5A249AC9}" destId="{5DF85781-8B72-489A-9E98-B61D46F3E9C3}" srcOrd="0" destOrd="0" presId="urn:microsoft.com/office/officeart/2005/8/layout/hList7"/>
    <dgm:cxn modelId="{EF7BD2BE-DF14-41E3-87D9-C8D6A1FB8B9F}" type="presOf" srcId="{04C51F62-3FB1-44DE-B6EB-441E967621D7}" destId="{272D23D8-4218-4E8E-8C6A-13C8D467E1C6}" srcOrd="0" destOrd="0" presId="urn:microsoft.com/office/officeart/2005/8/layout/hList7"/>
    <dgm:cxn modelId="{1C79ABCB-8A26-4F3C-BD3F-FE75C85432F3}" type="presOf" srcId="{117C2B7E-8481-486B-BBBB-17B3A0414783}" destId="{DA58E0B9-BF92-4142-80D8-FF53E1B3817C}" srcOrd="0" destOrd="0" presId="urn:microsoft.com/office/officeart/2005/8/layout/hList7"/>
    <dgm:cxn modelId="{F512699D-E74B-418B-8DD9-390561F42ECB}" type="presParOf" srcId="{40E0EE1C-678B-4EE4-8533-7A525436E855}" destId="{F2B5951A-21E9-422B-90E0-A70E9CE5FB5F}" srcOrd="0" destOrd="0" presId="urn:microsoft.com/office/officeart/2005/8/layout/hList7"/>
    <dgm:cxn modelId="{4327C1A1-1A5A-4096-8970-A809C826B6C9}" type="presParOf" srcId="{40E0EE1C-678B-4EE4-8533-7A525436E855}" destId="{A0EFF95E-4099-4721-AC04-4A122BCC1AE3}" srcOrd="1" destOrd="0" presId="urn:microsoft.com/office/officeart/2005/8/layout/hList7"/>
    <dgm:cxn modelId="{BB3ABCD7-4B02-47D2-9BD5-1C5309B942F0}" type="presParOf" srcId="{A0EFF95E-4099-4721-AC04-4A122BCC1AE3}" destId="{5BCECCA9-F8A5-41BC-9D38-4C5F5F7BD5B1}" srcOrd="0" destOrd="0" presId="urn:microsoft.com/office/officeart/2005/8/layout/hList7"/>
    <dgm:cxn modelId="{A3D17942-6571-4597-977A-ABD97BC46D61}" type="presParOf" srcId="{5BCECCA9-F8A5-41BC-9D38-4C5F5F7BD5B1}" destId="{272D23D8-4218-4E8E-8C6A-13C8D467E1C6}" srcOrd="0" destOrd="0" presId="urn:microsoft.com/office/officeart/2005/8/layout/hList7"/>
    <dgm:cxn modelId="{7973D023-07C5-41D9-A1D7-D344467CD4B3}" type="presParOf" srcId="{5BCECCA9-F8A5-41BC-9D38-4C5F5F7BD5B1}" destId="{3CD01C5B-365F-42C5-BBAF-B7FC4F2F2449}" srcOrd="1" destOrd="0" presId="urn:microsoft.com/office/officeart/2005/8/layout/hList7"/>
    <dgm:cxn modelId="{3DC355DF-E054-46A9-A156-6D96711E4D65}" type="presParOf" srcId="{5BCECCA9-F8A5-41BC-9D38-4C5F5F7BD5B1}" destId="{51E0682C-96F1-4B77-9776-74027569B3FC}" srcOrd="2" destOrd="0" presId="urn:microsoft.com/office/officeart/2005/8/layout/hList7"/>
    <dgm:cxn modelId="{674A8EF3-619A-4423-BE5A-B169831182E7}" type="presParOf" srcId="{5BCECCA9-F8A5-41BC-9D38-4C5F5F7BD5B1}" destId="{0EDD73FD-9564-4179-9C8D-2A4502AEC987}" srcOrd="3" destOrd="0" presId="urn:microsoft.com/office/officeart/2005/8/layout/hList7"/>
    <dgm:cxn modelId="{13421824-6BF1-4AF6-B704-41EAE4D55C48}" type="presParOf" srcId="{A0EFF95E-4099-4721-AC04-4A122BCC1AE3}" destId="{5DF85781-8B72-489A-9E98-B61D46F3E9C3}" srcOrd="1" destOrd="0" presId="urn:microsoft.com/office/officeart/2005/8/layout/hList7"/>
    <dgm:cxn modelId="{678E6B5C-B630-4D22-AE2D-EED13EB9CB03}" type="presParOf" srcId="{A0EFF95E-4099-4721-AC04-4A122BCC1AE3}" destId="{672819DE-FA0B-40FE-9558-15D73451A135}" srcOrd="2" destOrd="0" presId="urn:microsoft.com/office/officeart/2005/8/layout/hList7"/>
    <dgm:cxn modelId="{0082495D-7403-4EBD-B4DC-6F834447C7E3}" type="presParOf" srcId="{672819DE-FA0B-40FE-9558-15D73451A135}" destId="{17D0F9BC-0F79-4BD6-A145-E906CC2982DF}" srcOrd="0" destOrd="0" presId="urn:microsoft.com/office/officeart/2005/8/layout/hList7"/>
    <dgm:cxn modelId="{A61C9F9E-1C43-47F6-8A56-E5A7B2227E63}" type="presParOf" srcId="{672819DE-FA0B-40FE-9558-15D73451A135}" destId="{9D2874EF-C8A0-47A7-A5A5-E0CF2D164D0C}" srcOrd="1" destOrd="0" presId="urn:microsoft.com/office/officeart/2005/8/layout/hList7"/>
    <dgm:cxn modelId="{74D248D5-DA19-4C21-9B8F-A73F5BF73BF2}" type="presParOf" srcId="{672819DE-FA0B-40FE-9558-15D73451A135}" destId="{BD34E88A-08E6-485E-B345-B2FDDB844F7E}" srcOrd="2" destOrd="0" presId="urn:microsoft.com/office/officeart/2005/8/layout/hList7"/>
    <dgm:cxn modelId="{730AE265-3141-4957-A0E0-A5B8FB876AE5}" type="presParOf" srcId="{672819DE-FA0B-40FE-9558-15D73451A135}" destId="{F5E317C4-2AC2-455F-876A-557E75935428}" srcOrd="3" destOrd="0" presId="urn:microsoft.com/office/officeart/2005/8/layout/hList7"/>
    <dgm:cxn modelId="{8D014AA0-19CF-4069-A889-52AE58543E74}" type="presParOf" srcId="{A0EFF95E-4099-4721-AC04-4A122BCC1AE3}" destId="{51EC9FB3-542C-4B90-9571-7D7EFF53D52C}" srcOrd="3" destOrd="0" presId="urn:microsoft.com/office/officeart/2005/8/layout/hList7"/>
    <dgm:cxn modelId="{3D8C75C4-251C-48DA-995F-A1C4F2BAD045}" type="presParOf" srcId="{A0EFF95E-4099-4721-AC04-4A122BCC1AE3}" destId="{064036D1-618D-4179-A78C-76C9620B5BE6}" srcOrd="4" destOrd="0" presId="urn:microsoft.com/office/officeart/2005/8/layout/hList7"/>
    <dgm:cxn modelId="{DDCDB83C-3CC2-4EBD-8049-1515F30681F0}" type="presParOf" srcId="{064036D1-618D-4179-A78C-76C9620B5BE6}" destId="{DA58E0B9-BF92-4142-80D8-FF53E1B3817C}" srcOrd="0" destOrd="0" presId="urn:microsoft.com/office/officeart/2005/8/layout/hList7"/>
    <dgm:cxn modelId="{997A45D6-7587-4E11-9507-F3DD4416BFD2}" type="presParOf" srcId="{064036D1-618D-4179-A78C-76C9620B5BE6}" destId="{85C62D98-4FC6-414A-9009-97B336BE9A04}" srcOrd="1" destOrd="0" presId="urn:microsoft.com/office/officeart/2005/8/layout/hList7"/>
    <dgm:cxn modelId="{8DD69A7D-31E3-46D8-BF2C-C173B5979777}" type="presParOf" srcId="{064036D1-618D-4179-A78C-76C9620B5BE6}" destId="{50C99332-8515-4D90-B405-3B811D3D209C}" srcOrd="2" destOrd="0" presId="urn:microsoft.com/office/officeart/2005/8/layout/hList7"/>
    <dgm:cxn modelId="{B461D0C8-C108-40ED-98F6-DC711E8E2AFD}" type="presParOf" srcId="{064036D1-618D-4179-A78C-76C9620B5BE6}" destId="{1F352E4E-3555-4342-8734-F50FB156CE6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D23D8-4218-4E8E-8C6A-13C8D467E1C6}">
      <dsp:nvSpPr>
        <dsp:cNvPr id="0" name=""/>
        <dsp:cNvSpPr/>
      </dsp:nvSpPr>
      <dsp:spPr>
        <a:xfrm>
          <a:off x="1691" y="18662"/>
          <a:ext cx="2632276" cy="457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t>Assessing Roles and Responsibilities</a:t>
          </a:r>
        </a:p>
      </dsp:txBody>
      <dsp:txXfrm>
        <a:off x="1691" y="1846827"/>
        <a:ext cx="2632276" cy="1828165"/>
      </dsp:txXfrm>
    </dsp:sp>
    <dsp:sp modelId="{0EDD73FD-9564-4179-9C8D-2A4502AEC987}">
      <dsp:nvSpPr>
        <dsp:cNvPr id="0" name=""/>
        <dsp:cNvSpPr/>
      </dsp:nvSpPr>
      <dsp:spPr>
        <a:xfrm>
          <a:off x="296382" y="-18662"/>
          <a:ext cx="2042894" cy="21450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0F9BC-0F79-4BD6-A145-E906CC2982DF}">
      <dsp:nvSpPr>
        <dsp:cNvPr id="0" name=""/>
        <dsp:cNvSpPr/>
      </dsp:nvSpPr>
      <dsp:spPr>
        <a:xfrm>
          <a:off x="2712936" y="18662"/>
          <a:ext cx="2632276" cy="457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endParaRPr lang="en-US" sz="2100" kern="1200" dirty="0"/>
        </a:p>
        <a:p>
          <a:pPr marL="0" lvl="0" indent="0" algn="ctr" defTabSz="933450" rtl="0">
            <a:lnSpc>
              <a:spcPct val="90000"/>
            </a:lnSpc>
            <a:spcBef>
              <a:spcPct val="0"/>
            </a:spcBef>
            <a:spcAft>
              <a:spcPct val="35000"/>
            </a:spcAft>
            <a:buNone/>
          </a:pPr>
          <a:r>
            <a:rPr lang="en-US" sz="2100" kern="1200" dirty="0"/>
            <a:t>Assessing Impacts</a:t>
          </a:r>
        </a:p>
      </dsp:txBody>
      <dsp:txXfrm>
        <a:off x="2712936" y="1846827"/>
        <a:ext cx="2632276" cy="1828165"/>
      </dsp:txXfrm>
    </dsp:sp>
    <dsp:sp modelId="{F5E317C4-2AC2-455F-876A-557E75935428}">
      <dsp:nvSpPr>
        <dsp:cNvPr id="0" name=""/>
        <dsp:cNvSpPr/>
      </dsp:nvSpPr>
      <dsp:spPr>
        <a:xfrm>
          <a:off x="3007627" y="-18662"/>
          <a:ext cx="2042894" cy="21450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8E0B9-BF92-4142-80D8-FF53E1B3817C}">
      <dsp:nvSpPr>
        <dsp:cNvPr id="0" name=""/>
        <dsp:cNvSpPr/>
      </dsp:nvSpPr>
      <dsp:spPr>
        <a:xfrm>
          <a:off x="5424181" y="18662"/>
          <a:ext cx="2632276" cy="457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endParaRPr lang="en-US" sz="2100" kern="1200" dirty="0"/>
        </a:p>
        <a:p>
          <a:pPr marL="0" lvl="0" indent="0" algn="ctr" defTabSz="933450" rtl="0">
            <a:lnSpc>
              <a:spcPct val="90000"/>
            </a:lnSpc>
            <a:spcBef>
              <a:spcPct val="0"/>
            </a:spcBef>
            <a:spcAft>
              <a:spcPct val="35000"/>
            </a:spcAft>
            <a:buNone/>
          </a:pPr>
          <a:r>
            <a:rPr lang="en-US" sz="2100" kern="1200" dirty="0"/>
            <a:t>Raising key questions about readiness and need for actions.</a:t>
          </a:r>
        </a:p>
      </dsp:txBody>
      <dsp:txXfrm>
        <a:off x="5424181" y="1846827"/>
        <a:ext cx="2632276" cy="1828165"/>
      </dsp:txXfrm>
    </dsp:sp>
    <dsp:sp modelId="{1F352E4E-3555-4342-8734-F50FB156CE63}">
      <dsp:nvSpPr>
        <dsp:cNvPr id="0" name=""/>
        <dsp:cNvSpPr/>
      </dsp:nvSpPr>
      <dsp:spPr>
        <a:xfrm>
          <a:off x="5718872" y="-18662"/>
          <a:ext cx="2042894" cy="21450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B5951A-21E9-422B-90E0-A70E9CE5FB5F}">
      <dsp:nvSpPr>
        <dsp:cNvPr id="0" name=""/>
        <dsp:cNvSpPr/>
      </dsp:nvSpPr>
      <dsp:spPr>
        <a:xfrm>
          <a:off x="322325" y="3656330"/>
          <a:ext cx="7413498" cy="685561"/>
        </a:xfrm>
        <a:prstGeom prs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D23D8-4218-4E8E-8C6A-13C8D467E1C6}">
      <dsp:nvSpPr>
        <dsp:cNvPr id="0" name=""/>
        <dsp:cNvSpPr/>
      </dsp:nvSpPr>
      <dsp:spPr>
        <a:xfrm>
          <a:off x="1691" y="18662"/>
          <a:ext cx="2632276" cy="457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t>Discussed Impacts</a:t>
          </a:r>
        </a:p>
      </dsp:txBody>
      <dsp:txXfrm>
        <a:off x="1691" y="1846827"/>
        <a:ext cx="2632276" cy="1828165"/>
      </dsp:txXfrm>
    </dsp:sp>
    <dsp:sp modelId="{0EDD73FD-9564-4179-9C8D-2A4502AEC987}">
      <dsp:nvSpPr>
        <dsp:cNvPr id="0" name=""/>
        <dsp:cNvSpPr/>
      </dsp:nvSpPr>
      <dsp:spPr>
        <a:xfrm>
          <a:off x="296382" y="-18662"/>
          <a:ext cx="2042894" cy="214504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0F9BC-0F79-4BD6-A145-E906CC2982DF}">
      <dsp:nvSpPr>
        <dsp:cNvPr id="0" name=""/>
        <dsp:cNvSpPr/>
      </dsp:nvSpPr>
      <dsp:spPr>
        <a:xfrm>
          <a:off x="2712936" y="18662"/>
          <a:ext cx="2632276" cy="457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endParaRPr lang="en-US" sz="2100" kern="1200" dirty="0"/>
        </a:p>
        <a:p>
          <a:pPr marL="0" lvl="0" indent="0" algn="ctr" defTabSz="933450" rtl="0">
            <a:lnSpc>
              <a:spcPct val="90000"/>
            </a:lnSpc>
            <a:spcBef>
              <a:spcPct val="0"/>
            </a:spcBef>
            <a:spcAft>
              <a:spcPct val="35000"/>
            </a:spcAft>
            <a:buNone/>
          </a:pPr>
          <a:r>
            <a:rPr lang="en-US" sz="2100" kern="1200" dirty="0"/>
            <a:t>Identified Gaps in policy, planning, programming </a:t>
          </a:r>
        </a:p>
      </dsp:txBody>
      <dsp:txXfrm>
        <a:off x="2712936" y="1846827"/>
        <a:ext cx="2632276" cy="1828165"/>
      </dsp:txXfrm>
    </dsp:sp>
    <dsp:sp modelId="{F5E317C4-2AC2-455F-876A-557E75935428}">
      <dsp:nvSpPr>
        <dsp:cNvPr id="0" name=""/>
        <dsp:cNvSpPr/>
      </dsp:nvSpPr>
      <dsp:spPr>
        <a:xfrm>
          <a:off x="3007627" y="-18662"/>
          <a:ext cx="2042894" cy="214504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8E0B9-BF92-4142-80D8-FF53E1B3817C}">
      <dsp:nvSpPr>
        <dsp:cNvPr id="0" name=""/>
        <dsp:cNvSpPr/>
      </dsp:nvSpPr>
      <dsp:spPr>
        <a:xfrm>
          <a:off x="5424181" y="18662"/>
          <a:ext cx="2632276" cy="457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endParaRPr lang="en-US" sz="2100" kern="1200" dirty="0"/>
        </a:p>
        <a:p>
          <a:pPr marL="0" lvl="0" indent="0" algn="ctr" defTabSz="933450" rtl="0">
            <a:lnSpc>
              <a:spcPct val="90000"/>
            </a:lnSpc>
            <a:spcBef>
              <a:spcPct val="0"/>
            </a:spcBef>
            <a:spcAft>
              <a:spcPct val="35000"/>
            </a:spcAft>
            <a:buNone/>
          </a:pPr>
          <a:r>
            <a:rPr lang="en-US" sz="2100" kern="1200" dirty="0"/>
            <a:t>Brainstormed and  identified Priority Actions to address Gaps </a:t>
          </a:r>
        </a:p>
      </dsp:txBody>
      <dsp:txXfrm>
        <a:off x="5424181" y="1846827"/>
        <a:ext cx="2632276" cy="1828165"/>
      </dsp:txXfrm>
    </dsp:sp>
    <dsp:sp modelId="{1F352E4E-3555-4342-8734-F50FB156CE63}">
      <dsp:nvSpPr>
        <dsp:cNvPr id="0" name=""/>
        <dsp:cNvSpPr/>
      </dsp:nvSpPr>
      <dsp:spPr>
        <a:xfrm>
          <a:off x="5718872" y="-18662"/>
          <a:ext cx="2042894" cy="214504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B5951A-21E9-422B-90E0-A70E9CE5FB5F}">
      <dsp:nvSpPr>
        <dsp:cNvPr id="0" name=""/>
        <dsp:cNvSpPr/>
      </dsp:nvSpPr>
      <dsp:spPr>
        <a:xfrm>
          <a:off x="322325" y="3656330"/>
          <a:ext cx="7413498" cy="685561"/>
        </a:xfrm>
        <a:prstGeom prs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D23D8-4218-4E8E-8C6A-13C8D467E1C6}">
      <dsp:nvSpPr>
        <dsp:cNvPr id="0" name=""/>
        <dsp:cNvSpPr/>
      </dsp:nvSpPr>
      <dsp:spPr>
        <a:xfrm>
          <a:off x="7" y="15"/>
          <a:ext cx="2632276" cy="457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endParaRPr lang="en-US" sz="1800" kern="1200" dirty="0"/>
        </a:p>
        <a:p>
          <a:pPr marL="0" lvl="0" indent="0" algn="ctr" defTabSz="800100" rtl="0">
            <a:lnSpc>
              <a:spcPct val="90000"/>
            </a:lnSpc>
            <a:spcBef>
              <a:spcPct val="0"/>
            </a:spcBef>
            <a:spcAft>
              <a:spcPct val="35000"/>
            </a:spcAft>
            <a:buNone/>
          </a:pPr>
          <a:r>
            <a:rPr lang="en-US" sz="1800" kern="1200" dirty="0"/>
            <a:t>Identify obstacles to</a:t>
          </a:r>
        </a:p>
        <a:p>
          <a:pPr marL="0" lvl="0" indent="0" algn="ctr" defTabSz="800100">
            <a:lnSpc>
              <a:spcPct val="90000"/>
            </a:lnSpc>
            <a:spcBef>
              <a:spcPct val="0"/>
            </a:spcBef>
            <a:spcAft>
              <a:spcPct val="35000"/>
            </a:spcAft>
            <a:buNone/>
          </a:pPr>
          <a:r>
            <a:rPr lang="en-US" sz="1800" kern="1200" dirty="0"/>
            <a:t>progress; </a:t>
          </a:r>
        </a:p>
      </dsp:txBody>
      <dsp:txXfrm>
        <a:off x="7" y="1828180"/>
        <a:ext cx="2632276" cy="1828165"/>
      </dsp:txXfrm>
    </dsp:sp>
    <dsp:sp modelId="{0EDD73FD-9564-4179-9C8D-2A4502AEC987}">
      <dsp:nvSpPr>
        <dsp:cNvPr id="0" name=""/>
        <dsp:cNvSpPr/>
      </dsp:nvSpPr>
      <dsp:spPr>
        <a:xfrm>
          <a:off x="296382" y="-18662"/>
          <a:ext cx="2042894" cy="21450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0F9BC-0F79-4BD6-A145-E906CC2982DF}">
      <dsp:nvSpPr>
        <dsp:cNvPr id="0" name=""/>
        <dsp:cNvSpPr/>
      </dsp:nvSpPr>
      <dsp:spPr>
        <a:xfrm>
          <a:off x="2712936" y="18662"/>
          <a:ext cx="2632276" cy="457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endParaRPr lang="en-US" sz="1800" kern="1200" dirty="0"/>
        </a:p>
        <a:p>
          <a:pPr marL="0" lvl="0" indent="0" algn="ctr" defTabSz="800100" rtl="0">
            <a:lnSpc>
              <a:spcPct val="90000"/>
            </a:lnSpc>
            <a:spcBef>
              <a:spcPct val="0"/>
            </a:spcBef>
            <a:spcAft>
              <a:spcPct val="35000"/>
            </a:spcAft>
            <a:buNone/>
          </a:pPr>
          <a:endParaRPr lang="en-US" sz="1800" kern="1200" dirty="0"/>
        </a:p>
        <a:p>
          <a:pPr marL="0" lvl="0" indent="0" algn="ctr" defTabSz="800100" rtl="0">
            <a:lnSpc>
              <a:spcPct val="90000"/>
            </a:lnSpc>
            <a:spcBef>
              <a:spcPct val="0"/>
            </a:spcBef>
            <a:spcAft>
              <a:spcPct val="35000"/>
            </a:spcAft>
            <a:buNone/>
          </a:pPr>
          <a:r>
            <a:rPr lang="en-US" sz="1800" kern="1200" dirty="0"/>
            <a:t>Developed solutions to</a:t>
          </a:r>
        </a:p>
        <a:p>
          <a:pPr marL="0" lvl="0" indent="0" algn="ctr" defTabSz="800100" rtl="0">
            <a:lnSpc>
              <a:spcPct val="90000"/>
            </a:lnSpc>
            <a:spcBef>
              <a:spcPct val="0"/>
            </a:spcBef>
            <a:spcAft>
              <a:spcPct val="35000"/>
            </a:spcAft>
            <a:buNone/>
          </a:pPr>
          <a:r>
            <a:rPr lang="en-US" sz="1800" kern="1200" dirty="0"/>
            <a:t>overcome barriers</a:t>
          </a:r>
        </a:p>
        <a:p>
          <a:pPr marL="0" lvl="0" indent="0" algn="ctr" defTabSz="800100" rtl="0">
            <a:lnSpc>
              <a:spcPct val="90000"/>
            </a:lnSpc>
            <a:spcBef>
              <a:spcPct val="0"/>
            </a:spcBef>
            <a:spcAft>
              <a:spcPct val="35000"/>
            </a:spcAft>
            <a:buNone/>
          </a:pPr>
          <a:endParaRPr lang="en-US" sz="1800" kern="1200" dirty="0"/>
        </a:p>
      </dsp:txBody>
      <dsp:txXfrm>
        <a:off x="2712936" y="1846827"/>
        <a:ext cx="2632276" cy="1828165"/>
      </dsp:txXfrm>
    </dsp:sp>
    <dsp:sp modelId="{F5E317C4-2AC2-455F-876A-557E75935428}">
      <dsp:nvSpPr>
        <dsp:cNvPr id="0" name=""/>
        <dsp:cNvSpPr/>
      </dsp:nvSpPr>
      <dsp:spPr>
        <a:xfrm>
          <a:off x="3007627" y="-18662"/>
          <a:ext cx="2042894" cy="21450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8E0B9-BF92-4142-80D8-FF53E1B3817C}">
      <dsp:nvSpPr>
        <dsp:cNvPr id="0" name=""/>
        <dsp:cNvSpPr/>
      </dsp:nvSpPr>
      <dsp:spPr>
        <a:xfrm>
          <a:off x="5424181" y="18662"/>
          <a:ext cx="2632276" cy="4570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endParaRPr lang="en-US" sz="1800" kern="1200" dirty="0"/>
        </a:p>
        <a:p>
          <a:pPr marL="0" lvl="0" indent="0" algn="ctr" defTabSz="800100" rtl="0">
            <a:lnSpc>
              <a:spcPct val="90000"/>
            </a:lnSpc>
            <a:spcBef>
              <a:spcPct val="0"/>
            </a:spcBef>
            <a:spcAft>
              <a:spcPct val="35000"/>
            </a:spcAft>
            <a:buNone/>
          </a:pPr>
          <a:r>
            <a:rPr lang="en-US" sz="1800" kern="1200" dirty="0"/>
            <a:t>Defined near term priority actions.</a:t>
          </a:r>
        </a:p>
      </dsp:txBody>
      <dsp:txXfrm>
        <a:off x="5424181" y="1846827"/>
        <a:ext cx="2632276" cy="1828165"/>
      </dsp:txXfrm>
    </dsp:sp>
    <dsp:sp modelId="{1F352E4E-3555-4342-8734-F50FB156CE63}">
      <dsp:nvSpPr>
        <dsp:cNvPr id="0" name=""/>
        <dsp:cNvSpPr/>
      </dsp:nvSpPr>
      <dsp:spPr>
        <a:xfrm>
          <a:off x="5718872" y="-18662"/>
          <a:ext cx="2042894" cy="21450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B5951A-21E9-422B-90E0-A70E9CE5FB5F}">
      <dsp:nvSpPr>
        <dsp:cNvPr id="0" name=""/>
        <dsp:cNvSpPr/>
      </dsp:nvSpPr>
      <dsp:spPr>
        <a:xfrm>
          <a:off x="322325" y="3656330"/>
          <a:ext cx="7413498" cy="685561"/>
        </a:xfrm>
        <a:prstGeom prs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41396-B194-4BE3-BEAE-54F0872B6917}"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28CE0-5A9F-41A3-BEA7-1997433F0E5E}" type="slidenum">
              <a:rPr lang="en-US" smtClean="0"/>
              <a:t>‹#›</a:t>
            </a:fld>
            <a:endParaRPr lang="en-US"/>
          </a:p>
        </p:txBody>
      </p:sp>
    </p:spTree>
    <p:extLst>
      <p:ext uri="{BB962C8B-B14F-4D97-AF65-F5344CB8AC3E}">
        <p14:creationId xmlns:p14="http://schemas.microsoft.com/office/powerpoint/2010/main" val="20227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54914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31520" y="4561226"/>
            <a:ext cx="5852160" cy="432021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connected larger issues to local roles and perspectives- several “</a:t>
            </a:r>
            <a:r>
              <a:rPr lang="en-US" dirty="0" err="1"/>
              <a:t>ahah</a:t>
            </a:r>
            <a:r>
              <a:rPr lang="en-US" dirty="0"/>
              <a:t> moments” about how their roles relate to these emerging changes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1CFE2-8C8E-4891-AF23-81A245E9FC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21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Task Force –</a:t>
            </a:r>
            <a:r>
              <a:rPr lang="en-US" baseline="0" dirty="0"/>
              <a:t> time bound – we continue for as long as the group agrees to continue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88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31520" y="4561226"/>
            <a:ext cx="5852160" cy="4320213"/>
          </a:xfrm>
          <a:prstGeom prst="rect">
            <a:avLst/>
          </a:prstGeom>
        </p:spPr>
        <p:txBody>
          <a:bodyPr/>
          <a:lstStyle/>
          <a:p>
            <a:r>
              <a:rPr lang="en-US" baseline="0" dirty="0"/>
              <a:t>Highlight national vs regional perspective  - tell the story of local perspective and priorities – where and how local leaders can engage – confirm value of workshops and future Task Force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1CFE2-8C8E-4891-AF23-81A245E9FC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88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Workshop 1: Clearing the Hype- August 23rd</a:t>
            </a:r>
          </a:p>
          <a:p>
            <a:endParaRPr lang="en-US" dirty="0"/>
          </a:p>
          <a:p>
            <a:r>
              <a:rPr lang="en-US" dirty="0"/>
              <a:t>An educational session on what we know today and what is coming in the next 5-10 years. Participants will leave with a raised awareness, education, and a clearer sense of the emerging and disruptive issue of Automated and Connected Vehicles or ACV and begin to grasp its growing near-term impact within transportation.  Participants will learn about NCDOT’s early strategy and response to this impeding change and be exposed to both presentations and a panel discussion which summarize related research, legislation, and actions taken at the national and state levels, including other State DOTs and MPOs.</a:t>
            </a:r>
          </a:p>
          <a:p>
            <a:endParaRPr lang="en-US" dirty="0"/>
          </a:p>
          <a:p>
            <a:r>
              <a:rPr lang="en-US" sz="1200" b="0" i="0" kern="1200" dirty="0">
                <a:solidFill>
                  <a:schemeClr val="tx1"/>
                </a:solidFill>
                <a:effectLst/>
                <a:latin typeface="+mn-lt"/>
                <a:ea typeface="+mn-ea"/>
                <a:cs typeface="+mn-cs"/>
              </a:rPr>
              <a:t>Workshop 2:  Discussing the Impacts -September 20th</a:t>
            </a:r>
          </a:p>
          <a:p>
            <a:r>
              <a:rPr lang="en-US" sz="1200" b="0" i="0" kern="1200" dirty="0">
                <a:solidFill>
                  <a:schemeClr val="tx1"/>
                </a:solidFill>
                <a:effectLst/>
                <a:latin typeface="+mn-lt"/>
                <a:ea typeface="+mn-ea"/>
                <a:cs typeface="+mn-cs"/>
              </a:rPr>
              <a:t>How will ACVs impact our work and how we reach our long-range goals and objectives in the areas of public transportation, transportation planning, land use, modeling and forecasting, fleet services, etc.</a:t>
            </a:r>
          </a:p>
          <a:p>
            <a:endParaRPr lang="en-US" dirty="0"/>
          </a:p>
          <a:p>
            <a:endParaRPr lang="en-US" dirty="0"/>
          </a:p>
          <a:p>
            <a:r>
              <a:rPr lang="en-US" sz="1200" b="0" i="0" kern="1200" dirty="0">
                <a:solidFill>
                  <a:schemeClr val="tx1"/>
                </a:solidFill>
                <a:effectLst/>
                <a:latin typeface="+mn-lt"/>
                <a:ea typeface="+mn-ea"/>
                <a:cs typeface="+mn-cs"/>
              </a:rPr>
              <a:t>Workshop 3: Developing an Action Plan - October 25th</a:t>
            </a:r>
          </a:p>
          <a:p>
            <a:r>
              <a:rPr lang="en-US" sz="1200" b="0" i="0" kern="1200" dirty="0">
                <a:solidFill>
                  <a:schemeClr val="tx1"/>
                </a:solidFill>
                <a:effectLst/>
                <a:latin typeface="+mn-lt"/>
                <a:ea typeface="+mn-ea"/>
                <a:cs typeface="+mn-cs"/>
              </a:rPr>
              <a:t>Determine key steps our region can take to prepare for and make the most of this game-changing technology by incorporating input from government, business, economic development and academia interests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699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Workshop 1: Clearing the Hype- August 23rd</a:t>
            </a:r>
          </a:p>
          <a:p>
            <a:endParaRPr lang="en-US" dirty="0"/>
          </a:p>
          <a:p>
            <a:r>
              <a:rPr lang="en-US" dirty="0"/>
              <a:t>An educational session on what we know today and what is coming in the next 5-10 years. Participants will leave with a raised awareness, education, and a clearer sense of the emerging and disruptive issue of Automated and Connected Vehicles or ACV and begin to grasp its growing near-term impact within transportation.  Participants will learn about NCDOT’s early strategy and response to this impeding change and be exposed to both presentations and a panel discussion which summarize related research, legislation, and actions taken at the national and state levels, including other State DOTs and MPOs.</a:t>
            </a:r>
          </a:p>
          <a:p>
            <a:endParaRPr lang="en-US" dirty="0"/>
          </a:p>
          <a:p>
            <a:r>
              <a:rPr lang="en-US" sz="1200" b="0" i="0" kern="1200" dirty="0">
                <a:solidFill>
                  <a:schemeClr val="tx1"/>
                </a:solidFill>
                <a:effectLst/>
                <a:latin typeface="+mn-lt"/>
                <a:ea typeface="+mn-ea"/>
                <a:cs typeface="+mn-cs"/>
              </a:rPr>
              <a:t>Workshop 2:  Discussing the Impacts -September 20th</a:t>
            </a:r>
          </a:p>
          <a:p>
            <a:r>
              <a:rPr lang="en-US" sz="1200" b="0" i="0" kern="1200" dirty="0">
                <a:solidFill>
                  <a:schemeClr val="tx1"/>
                </a:solidFill>
                <a:effectLst/>
                <a:latin typeface="+mn-lt"/>
                <a:ea typeface="+mn-ea"/>
                <a:cs typeface="+mn-cs"/>
              </a:rPr>
              <a:t>How will ACVs impact our work and how we reach our long-range goals and objectives in the areas of public transportation, transportation planning, land use, modeling and forecasting, fleet services, etc.</a:t>
            </a:r>
          </a:p>
          <a:p>
            <a:endParaRPr lang="en-US" dirty="0"/>
          </a:p>
          <a:p>
            <a:endParaRPr lang="en-US" dirty="0"/>
          </a:p>
          <a:p>
            <a:r>
              <a:rPr lang="en-US" sz="1200" b="0" i="0" kern="1200" dirty="0">
                <a:solidFill>
                  <a:schemeClr val="tx1"/>
                </a:solidFill>
                <a:effectLst/>
                <a:latin typeface="+mn-lt"/>
                <a:ea typeface="+mn-ea"/>
                <a:cs typeface="+mn-cs"/>
              </a:rPr>
              <a:t>Workshop 3: Developing an Action Plan - October 25th</a:t>
            </a:r>
          </a:p>
          <a:p>
            <a:r>
              <a:rPr lang="en-US" sz="1200" b="0" i="0" kern="1200" dirty="0">
                <a:solidFill>
                  <a:schemeClr val="tx1"/>
                </a:solidFill>
                <a:effectLst/>
                <a:latin typeface="+mn-lt"/>
                <a:ea typeface="+mn-ea"/>
                <a:cs typeface="+mn-cs"/>
              </a:rPr>
              <a:t>Determine key steps our region can take to prepare for and make the most of this game-changing technology by incorporating input from government, business, economic development and academia interests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7852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ACVs 101</a:t>
            </a:r>
            <a:r>
              <a:rPr lang="en-US" sz="1200" dirty="0"/>
              <a:t>:  </a:t>
            </a:r>
            <a:r>
              <a:rPr lang="en-US" dirty="0"/>
              <a:t>Mark Jensen:  </a:t>
            </a:r>
            <a:r>
              <a:rPr lang="en-US" sz="1200" b="0" i="0" u="none" strike="noStrike" kern="1200" baseline="0" dirty="0">
                <a:solidFill>
                  <a:schemeClr val="tx1"/>
                </a:solidFill>
                <a:latin typeface="+mn-lt"/>
                <a:ea typeface="+mn-ea"/>
                <a:cs typeface="+mn-cs"/>
              </a:rPr>
              <a:t>Definitions and explanation of AVs and CVs and their operations and functions and how each interacts with the environment, infrastructure and people. Introduction to potential benefits and drawbacks to the transportation system, urban environment, and communities.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Impacts and Timing of Adoption of ACVs  </a:t>
            </a:r>
            <a:r>
              <a:rPr lang="en-US" dirty="0"/>
              <a:t>Panel: </a:t>
            </a:r>
            <a:r>
              <a:rPr lang="en-US" sz="1200" b="0" i="0" u="none" strike="noStrike" kern="1200" baseline="0" dirty="0">
                <a:solidFill>
                  <a:schemeClr val="tx1"/>
                </a:solidFill>
                <a:latin typeface="+mn-lt"/>
                <a:ea typeface="+mn-ea"/>
                <a:cs typeface="+mn-cs"/>
              </a:rPr>
              <a:t>This expert panel will present their view of the next 5-10 years as it relates to the adoption of ACVs and the impacts that communities could begin to see take place.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ACVs in 25 years </a:t>
            </a:r>
            <a:r>
              <a:rPr lang="en-US" sz="1200" b="0" i="0" u="none" strike="noStrike" kern="1200" baseline="0" dirty="0">
                <a:solidFill>
                  <a:schemeClr val="tx1"/>
                </a:solidFill>
                <a:latin typeface="+mn-lt"/>
                <a:ea typeface="+mn-ea"/>
                <a:cs typeface="+mn-cs"/>
              </a:rPr>
              <a:t>-</a:t>
            </a:r>
            <a:r>
              <a:rPr lang="en-US" dirty="0"/>
              <a:t>Sam Van</a:t>
            </a:r>
            <a:r>
              <a:rPr lang="en-US" baseline="0" dirty="0"/>
              <a:t> Hecke: </a:t>
            </a:r>
            <a:r>
              <a:rPr lang="en-US" sz="1200" b="0" i="0" u="none" strike="noStrike" kern="1200" baseline="0" dirty="0">
                <a:solidFill>
                  <a:schemeClr val="tx1"/>
                </a:solidFill>
                <a:latin typeface="+mn-lt"/>
                <a:ea typeface="+mn-ea"/>
                <a:cs typeface="+mn-cs"/>
              </a:rPr>
              <a:t>- Envisioning the Long Term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National and State Efforts to Prepare for ACVs </a:t>
            </a:r>
            <a:r>
              <a:rPr lang="en-US" sz="1200" b="0" i="0" u="none" strike="noStrike" kern="1200" baseline="0" dirty="0">
                <a:solidFill>
                  <a:schemeClr val="tx1"/>
                </a:solidFill>
                <a:latin typeface="+mn-lt"/>
                <a:ea typeface="+mn-ea"/>
                <a:cs typeface="+mn-cs"/>
              </a:rPr>
              <a:t>– Learn about the activities and focus of national and state transportation agencies as they prepare for ACVs.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Breakout Session </a:t>
            </a:r>
            <a:r>
              <a:rPr lang="en-US" sz="1200" b="0" i="0" u="none" strike="noStrike" kern="1200" baseline="0" dirty="0">
                <a:solidFill>
                  <a:schemeClr val="tx1"/>
                </a:solidFill>
                <a:latin typeface="+mn-lt"/>
                <a:ea typeface="+mn-ea"/>
                <a:cs typeface="+mn-cs"/>
              </a:rPr>
              <a:t>– Identifying roles and responsibilities of local governments and transportation planning organizations for preparing for ACVs. Assessing if your local government and/or transportation planning organization is ready and what actions need to take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41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Note that</a:t>
            </a:r>
            <a:r>
              <a:rPr lang="en-US" baseline="0" dirty="0"/>
              <a:t> W1 and W2 Summaries are available in the room.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78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Workshop 1: Clearing the Hype- August 23rd</a:t>
            </a:r>
          </a:p>
          <a:p>
            <a:endParaRPr lang="en-US" dirty="0"/>
          </a:p>
          <a:p>
            <a:r>
              <a:rPr lang="en-US" dirty="0"/>
              <a:t>An educational session on what we know today and what is coming in the next 5-10 years. Participants will leave with a raised awareness, education, and a clearer sense of the emerging and disruptive issue of Automated and Connected Vehicles or ACV and begin to grasp its growing near-term impact within transportation.  Participants will learn about NCDOT’s early strategy and response to this impeding change and be exposed to both presentations and a panel discussion which summarize related research, legislation, and actions taken at the national and state levels, including other State DOTs and MPOs.</a:t>
            </a:r>
          </a:p>
          <a:p>
            <a:endParaRPr lang="en-US" dirty="0"/>
          </a:p>
          <a:p>
            <a:r>
              <a:rPr lang="en-US" sz="1200" b="0" i="0" kern="1200" dirty="0">
                <a:solidFill>
                  <a:schemeClr val="tx1"/>
                </a:solidFill>
                <a:effectLst/>
                <a:latin typeface="+mn-lt"/>
                <a:ea typeface="+mn-ea"/>
                <a:cs typeface="+mn-cs"/>
              </a:rPr>
              <a:t>Workshop 2:  Discussing the Impacts -September 20th</a:t>
            </a:r>
          </a:p>
          <a:p>
            <a:r>
              <a:rPr lang="en-US" sz="1200" b="0" i="0" kern="1200" dirty="0">
                <a:solidFill>
                  <a:schemeClr val="tx1"/>
                </a:solidFill>
                <a:effectLst/>
                <a:latin typeface="+mn-lt"/>
                <a:ea typeface="+mn-ea"/>
                <a:cs typeface="+mn-cs"/>
              </a:rPr>
              <a:t>How will ACVs impact our work and how we reach our long-range goals and objectives in the areas of public transportation, transportation planning, land use, modeling and forecasting, fleet services, etc.</a:t>
            </a:r>
          </a:p>
          <a:p>
            <a:endParaRPr lang="en-US" dirty="0"/>
          </a:p>
          <a:p>
            <a:endParaRPr lang="en-US" dirty="0"/>
          </a:p>
          <a:p>
            <a:r>
              <a:rPr lang="en-US" sz="1200" b="0" i="0" kern="1200" dirty="0">
                <a:solidFill>
                  <a:schemeClr val="tx1"/>
                </a:solidFill>
                <a:effectLst/>
                <a:latin typeface="+mn-lt"/>
                <a:ea typeface="+mn-ea"/>
                <a:cs typeface="+mn-cs"/>
              </a:rPr>
              <a:t>Workshop 3: Developing an Action Plan - October 25th</a:t>
            </a:r>
          </a:p>
          <a:p>
            <a:r>
              <a:rPr lang="en-US" sz="1200" b="0" i="0" kern="1200" dirty="0">
                <a:solidFill>
                  <a:schemeClr val="tx1"/>
                </a:solidFill>
                <a:effectLst/>
                <a:latin typeface="+mn-lt"/>
                <a:ea typeface="+mn-ea"/>
                <a:cs typeface="+mn-cs"/>
              </a:rPr>
              <a:t>Determine key steps our region can take to prepare for and make the most of this game-changing technology by incorporating input from government, business, economic development and academia interests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626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Planning for Change  - A Local Perspective - </a:t>
            </a:r>
            <a:r>
              <a:rPr lang="en-US" sz="1200" kern="1200" dirty="0">
                <a:solidFill>
                  <a:schemeClr val="tx1"/>
                </a:solidFill>
                <a:effectLst/>
                <a:latin typeface="+mn-lt"/>
                <a:ea typeface="+mn-ea"/>
                <a:cs typeface="+mn-cs"/>
              </a:rPr>
              <a:t>This panel discussion will explore how local planners/modelers are grappling with ACVs and what considerations their agencies are using to develop plans and forecasts influenced by this technology </a:t>
            </a:r>
            <a:endParaRPr lang="en-US" dirty="0"/>
          </a:p>
          <a:p>
            <a:r>
              <a:rPr lang="en-US" b="1" dirty="0"/>
              <a:t>Planning for Change – Regulatory and Practitioner based Perspectives – </a:t>
            </a:r>
          </a:p>
          <a:p>
            <a:r>
              <a:rPr lang="en-US" dirty="0"/>
              <a:t>ACV Policy Frameworks for the Federal, State, and Local Levels - presentation on the state of regulatory response (federal, state, local) across the country and the cascading impact in states (such as VA)   Paul Lewis of</a:t>
            </a:r>
            <a:r>
              <a:rPr lang="en-US" baseline="0" dirty="0"/>
              <a:t> Eno</a:t>
            </a:r>
            <a:endParaRPr lang="en-US" dirty="0"/>
          </a:p>
          <a:p>
            <a:endParaRPr lang="en-US" dirty="0"/>
          </a:p>
          <a:p>
            <a:r>
              <a:rPr lang="en-US" i="1" dirty="0"/>
              <a:t>Adapting to Transit/Rail ACV Change </a:t>
            </a:r>
            <a:r>
              <a:rPr lang="en-US" dirty="0"/>
              <a:t>– Virginia’s Experience – practitioner based perspective on the resources, staff, and decisions (including Level 1 Transit automation) in VA.</a:t>
            </a:r>
          </a:p>
          <a:p>
            <a:r>
              <a:rPr lang="en-US" dirty="0"/>
              <a:t>Jitender</a:t>
            </a:r>
            <a:r>
              <a:rPr lang="en-US" baseline="0" dirty="0"/>
              <a:t> </a:t>
            </a:r>
            <a:r>
              <a:rPr lang="en-US" sz="1200" b="0" kern="1200" dirty="0">
                <a:solidFill>
                  <a:schemeClr val="tx1"/>
                </a:solidFill>
                <a:effectLst/>
                <a:latin typeface="+mn-lt"/>
                <a:ea typeface="+mn-ea"/>
                <a:cs typeface="+mn-cs"/>
              </a:rPr>
              <a:t>Ramchandani </a:t>
            </a:r>
            <a:r>
              <a:rPr lang="en-US" sz="1200" b="1" kern="1200" dirty="0">
                <a:solidFill>
                  <a:schemeClr val="tx1"/>
                </a:solidFill>
                <a:effectLst/>
                <a:latin typeface="+mn-lt"/>
                <a:ea typeface="+mn-ea"/>
                <a:cs typeface="+mn-cs"/>
              </a:rPr>
              <a:t> </a:t>
            </a:r>
            <a:r>
              <a:rPr lang="en-US" baseline="0" dirty="0"/>
              <a:t>of Virginia Department of Rail and Public Transportation </a:t>
            </a:r>
          </a:p>
          <a:p>
            <a:endParaRPr lang="en-US" baseline="0" dirty="0"/>
          </a:p>
          <a:p>
            <a:r>
              <a:rPr lang="en-US" sz="1200" b="1" kern="1200" dirty="0">
                <a:solidFill>
                  <a:schemeClr val="tx1"/>
                </a:solidFill>
                <a:effectLst/>
                <a:latin typeface="+mn-lt"/>
                <a:ea typeface="+mn-ea"/>
                <a:cs typeface="+mn-cs"/>
              </a:rPr>
              <a:t>Planning for Change – The Next Frontier – Marty Milkovits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evolution in forecasting and scenario planning which builds upon shared local, national, regulatory, and practitioner perspectives.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724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Note that</a:t>
            </a:r>
            <a:r>
              <a:rPr lang="en-US" baseline="0" dirty="0"/>
              <a:t> W1 and W2 Summaries are available in the room.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09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First</a:t>
            </a:r>
            <a:r>
              <a:rPr lang="en-US" baseline="0" dirty="0"/>
              <a:t> we have to define the key components of this changing technology</a:t>
            </a:r>
          </a:p>
          <a:p>
            <a:endParaRPr lang="en-US" baseline="0" dirty="0"/>
          </a:p>
          <a:p>
            <a:r>
              <a:rPr lang="en-US" dirty="0"/>
              <a:t>Autonomous cars</a:t>
            </a:r>
            <a:r>
              <a:rPr lang="en-US" baseline="0" dirty="0"/>
              <a:t> are those that are not reliant on connectivity – but rather have c</a:t>
            </a:r>
            <a:r>
              <a:rPr lang="en-US" dirty="0"/>
              <a:t>ameras and sensors to detect other vehicles and obstacles –they are</a:t>
            </a:r>
            <a:r>
              <a:rPr lang="en-US" baseline="0" dirty="0"/>
              <a:t> designed support driving, or ultimately navigate roadways independently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33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Note that</a:t>
            </a:r>
            <a:r>
              <a:rPr lang="en-US" baseline="0" dirty="0"/>
              <a:t> W1 and W2 Summaries are available in the room.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6145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637">
              <a:defRPr/>
            </a:pPr>
            <a:r>
              <a:rPr lang="en-US" dirty="0"/>
              <a:t>  </a:t>
            </a:r>
            <a:endParaRPr lang="en-US"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051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Slide text to be tweaked yet…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36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CV</a:t>
            </a:r>
            <a:r>
              <a:rPr lang="en-US" baseline="0" dirty="0"/>
              <a:t> are Vehicles can communicate with each other, roadside devices, other users</a:t>
            </a:r>
          </a:p>
          <a:p>
            <a:r>
              <a:rPr lang="en-US" dirty="0"/>
              <a:t>VDOT has developed a Connected Vehicle</a:t>
            </a:r>
            <a:r>
              <a:rPr lang="en-US" baseline="0" dirty="0"/>
              <a:t> plan, which is why this plan focuses on the AV aspects only.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14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The Society of Automotive Engineers and NHTSA have</a:t>
            </a:r>
            <a:r>
              <a:rPr lang="en-US" sz="1200" kern="1200" baseline="0" dirty="0">
                <a:solidFill>
                  <a:schemeClr val="tx1"/>
                </a:solidFill>
                <a:effectLst/>
                <a:latin typeface="+mn-lt"/>
                <a:ea typeface="+mn-ea"/>
                <a:cs typeface="+mn-cs"/>
              </a:rPr>
              <a:t> defined </a:t>
            </a:r>
            <a:r>
              <a:rPr lang="en-US" sz="1200" kern="1200" dirty="0">
                <a:solidFill>
                  <a:schemeClr val="tx1"/>
                </a:solidFill>
                <a:effectLst/>
                <a:latin typeface="+mn-lt"/>
                <a:ea typeface="+mn-ea"/>
                <a:cs typeface="+mn-cs"/>
              </a:rPr>
              <a:t>6 levels of automation,</a:t>
            </a:r>
            <a:r>
              <a:rPr lang="en-US" sz="1200" kern="1200" baseline="0" dirty="0">
                <a:solidFill>
                  <a:schemeClr val="tx1"/>
                </a:solidFill>
                <a:effectLst/>
                <a:latin typeface="+mn-lt"/>
                <a:ea typeface="+mn-ea"/>
                <a:cs typeface="+mn-cs"/>
              </a:rPr>
              <a:t> from  0-5.  We don’t have time to go into the details, but come see me later if you want more information .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BACKUP</a:t>
            </a:r>
          </a:p>
          <a:p>
            <a:r>
              <a:rPr lang="en-US" sz="1200" kern="1200" dirty="0">
                <a:solidFill>
                  <a:schemeClr val="tx1"/>
                </a:solidFill>
                <a:effectLst/>
                <a:latin typeface="+mn-lt"/>
                <a:ea typeface="+mn-ea"/>
                <a:cs typeface="+mn-cs"/>
              </a:rPr>
              <a:t>Level 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 Automation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 driving functions of the vehicle.</a:t>
            </a:r>
          </a:p>
          <a:p>
            <a:r>
              <a:rPr lang="en-US" sz="1200" kern="1200" dirty="0">
                <a:solidFill>
                  <a:schemeClr val="tx1"/>
                </a:solidFill>
                <a:effectLst/>
                <a:latin typeface="+mn-lt"/>
                <a:ea typeface="+mn-ea"/>
                <a:cs typeface="+mn-cs"/>
              </a:rPr>
              <a:t> Level 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Driver Assistance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Includes features such as adaptive cruise control or lane centering to independently assist the driver.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Responsible for all core driving functions.</a:t>
            </a:r>
          </a:p>
          <a:p>
            <a:r>
              <a:rPr lang="en-US" sz="1200" kern="1200" dirty="0">
                <a:solidFill>
                  <a:schemeClr val="tx1"/>
                </a:solidFill>
                <a:effectLst/>
                <a:latin typeface="+mn-lt"/>
                <a:ea typeface="+mn-ea"/>
                <a:cs typeface="+mn-cs"/>
              </a:rPr>
              <a:t>Level 2</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Partial Automation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Conducts some parts of the driving task, such as steering, acceleration, and deceleration.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Responsible for monitoring the external driving environment and ready to take control with or without warning from the system.</a:t>
            </a:r>
          </a:p>
          <a:p>
            <a:r>
              <a:rPr lang="en-US" sz="1200" kern="1200" dirty="0">
                <a:solidFill>
                  <a:schemeClr val="tx1"/>
                </a:solidFill>
                <a:effectLst/>
                <a:latin typeface="+mn-lt"/>
                <a:ea typeface="+mn-ea"/>
                <a:cs typeface="+mn-cs"/>
              </a:rPr>
              <a:t>Level 3</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Conditional Automation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Performs most driving functions and monitors the driving environment. May request human driver to intervene for specific driving tasks.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Must remain ready to take control and respond appropriately to the AV systems’ request to intervene.</a:t>
            </a:r>
          </a:p>
          <a:p>
            <a:r>
              <a:rPr lang="en-US" sz="1200" kern="1200" dirty="0">
                <a:solidFill>
                  <a:schemeClr val="tx1"/>
                </a:solidFill>
                <a:effectLst/>
                <a:latin typeface="+mn-lt"/>
                <a:ea typeface="+mn-ea"/>
                <a:cs typeface="+mn-cs"/>
              </a:rPr>
              <a:t>Level 4</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High Automation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Conducts all driving tasks and monitoring within a pre-defined environment designed for specific situations, such as a defined-route AV shuttle and/or certain weather conditions. No human-facing controls required.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Human does not need control vehicle in its intended AV environment, but would need to drive the vehicle outside of its intended environment.</a:t>
            </a:r>
          </a:p>
          <a:p>
            <a:r>
              <a:rPr lang="en-US" sz="1200" kern="1200" dirty="0">
                <a:solidFill>
                  <a:schemeClr val="tx1"/>
                </a:solidFill>
                <a:effectLst/>
                <a:latin typeface="+mn-lt"/>
                <a:ea typeface="+mn-ea"/>
                <a:cs typeface="+mn-cs"/>
              </a:rPr>
              <a:t>Level 5</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Full Automation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Conducts all driving functions under all environments without a human driver.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Human provides destination or navigation input but does not control the vehicle at any point. Designers may include features such as steering and speed control to allow human operator when system is not engaged.</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34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this discussion now?</a:t>
            </a:r>
          </a:p>
        </p:txBody>
      </p:sp>
      <p:sp>
        <p:nvSpPr>
          <p:cNvPr id="4" name="Slide Number Placeholder 3"/>
          <p:cNvSpPr>
            <a:spLocks noGrp="1"/>
          </p:cNvSpPr>
          <p:nvPr>
            <p:ph type="sldNum" sz="quarter" idx="10"/>
          </p:nvPr>
        </p:nvSpPr>
        <p:spPr/>
        <p:txBody>
          <a:bodyPr/>
          <a:lstStyle/>
          <a:p>
            <a:fld id="{54F96C7F-A164-4BD4-A0C1-61C068596DE5}" type="slidenum">
              <a:rPr lang="en-US" smtClean="0"/>
              <a:t>7</a:t>
            </a:fld>
            <a:endParaRPr lang="en-US"/>
          </a:p>
        </p:txBody>
      </p:sp>
    </p:spTree>
    <p:extLst>
      <p:ext uri="{BB962C8B-B14F-4D97-AF65-F5344CB8AC3E}">
        <p14:creationId xmlns:p14="http://schemas.microsoft.com/office/powerpoint/2010/main" val="69629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900" dirty="0"/>
              <a:t>We know there</a:t>
            </a:r>
            <a:r>
              <a:rPr lang="en-US" sz="1900" baseline="0" dirty="0"/>
              <a:t> are expected benefits – greatest of these are when the </a:t>
            </a:r>
            <a:r>
              <a:rPr lang="en-US" sz="1900" dirty="0">
                <a:solidFill>
                  <a:srgbClr val="FF0000"/>
                </a:solidFill>
              </a:rPr>
              <a:t>safety </a:t>
            </a:r>
            <a:r>
              <a:rPr lang="en-US" sz="1900" dirty="0"/>
              <a:t>benefits, as well as </a:t>
            </a:r>
            <a:r>
              <a:rPr lang="en-US" sz="1900" dirty="0">
                <a:solidFill>
                  <a:srgbClr val="FF0000"/>
                </a:solidFill>
              </a:rPr>
              <a:t>mobility</a:t>
            </a:r>
            <a:r>
              <a:rPr lang="en-US" sz="1900" dirty="0"/>
              <a:t> and </a:t>
            </a:r>
            <a:r>
              <a:rPr lang="en-US" sz="1900" dirty="0">
                <a:solidFill>
                  <a:srgbClr val="FF0000"/>
                </a:solidFill>
              </a:rPr>
              <a:t>economic</a:t>
            </a:r>
            <a:r>
              <a:rPr lang="en-US" sz="1900" dirty="0"/>
              <a:t> impacts become significant.</a:t>
            </a:r>
          </a:p>
          <a:p>
            <a:pPr lvl="1" indent="-362448">
              <a:buFont typeface="Arial" panose="020B0604020202020204" pitchFamily="34" charset="0"/>
              <a:buChar char="•"/>
            </a:pPr>
            <a:r>
              <a:rPr lang="en-US" sz="1700" dirty="0"/>
              <a:t>Crash reduction</a:t>
            </a:r>
          </a:p>
          <a:p>
            <a:pPr lvl="1" indent="-362448">
              <a:buFont typeface="Arial" panose="020B0604020202020204" pitchFamily="34" charset="0"/>
              <a:buChar char="•"/>
            </a:pPr>
            <a:r>
              <a:rPr lang="en-US" sz="1700" dirty="0"/>
              <a:t>Capacity increases in current systems with no new ROW required</a:t>
            </a:r>
          </a:p>
          <a:p>
            <a:pPr lvl="1" indent="-362448">
              <a:buFont typeface="Arial" panose="020B0604020202020204" pitchFamily="34" charset="0"/>
              <a:buChar char="•"/>
            </a:pPr>
            <a:r>
              <a:rPr lang="en-US" sz="1700" dirty="0"/>
              <a:t>Cost savings running through many industries, possibly starting with freight</a:t>
            </a:r>
          </a:p>
          <a:p>
            <a:pPr marL="1010646" lvl="1" indent="-285750">
              <a:buFont typeface="Arial" panose="020B0604020202020204" pitchFamily="34" charset="0"/>
              <a:buChar char="•"/>
            </a:pPr>
            <a:r>
              <a:rPr lang="en-US" sz="1700" dirty="0"/>
              <a:t>Add “sharing economy” impacts and the potential for disruption is enormous</a:t>
            </a: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5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James </a:t>
            </a:r>
            <a:r>
              <a:rPr lang="en-US" dirty="0" err="1"/>
              <a:t>Kuhr</a:t>
            </a:r>
            <a:r>
              <a:rPr lang="en-US" dirty="0"/>
              <a:t>, </a:t>
            </a:r>
            <a:r>
              <a:rPr lang="en-US" sz="1200" b="0" i="0" kern="1200" dirty="0">
                <a:solidFill>
                  <a:schemeClr val="tx1"/>
                </a:solidFill>
                <a:effectLst/>
                <a:latin typeface="+mn-lt"/>
                <a:ea typeface="+mn-ea"/>
                <a:cs typeface="+mn-cs"/>
              </a:rPr>
              <a:t>Center for Transportation Research - UT Austin</a:t>
            </a:r>
          </a:p>
          <a:p>
            <a:r>
              <a:rPr lang="en-US" i="1" dirty="0"/>
              <a:t>Technology prediction, seem to be Coalescing around a 2021 commercially available start date, but many issues remain to resolve</a:t>
            </a:r>
          </a:p>
          <a:p>
            <a:r>
              <a:rPr lang="en-US" dirty="0"/>
              <a:t>https://www.slideshare.net/ctrutaustin/connected-and-autonomous-vehicles-the-enabling-technologies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466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B0A10-6CCD-44B8-ADDC-B8A3B3A8A3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325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did a non-scientific cataloging of research and presentations to better understand the breadth and depth of questions as we developed a 3-Workshop Series in the Fall of 2017</a:t>
            </a:r>
          </a:p>
        </p:txBody>
      </p:sp>
      <p:sp>
        <p:nvSpPr>
          <p:cNvPr id="4" name="Slide Number Placeholder 3"/>
          <p:cNvSpPr>
            <a:spLocks noGrp="1"/>
          </p:cNvSpPr>
          <p:nvPr>
            <p:ph type="sldNum" sz="quarter" idx="10"/>
          </p:nvPr>
        </p:nvSpPr>
        <p:spPr/>
        <p:txBody>
          <a:bodyPr/>
          <a:lstStyle/>
          <a:p>
            <a:fld id="{7EB28CE0-5A9F-41A3-BEA7-1997433F0E5E}" type="slidenum">
              <a:rPr lang="en-US" smtClean="0"/>
              <a:t>12</a:t>
            </a:fld>
            <a:endParaRPr lang="en-US"/>
          </a:p>
        </p:txBody>
      </p:sp>
    </p:spTree>
    <p:extLst>
      <p:ext uri="{BB962C8B-B14F-4D97-AF65-F5344CB8AC3E}">
        <p14:creationId xmlns:p14="http://schemas.microsoft.com/office/powerpoint/2010/main" val="1823256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 y="3352801"/>
            <a:ext cx="12208488" cy="3505201"/>
          </a:xfrm>
          <a:prstGeom prst="rect">
            <a:avLst/>
          </a:prstGeom>
        </p:spPr>
      </p:pic>
      <p:sp>
        <p:nvSpPr>
          <p:cNvPr id="16" name="Title 1"/>
          <p:cNvSpPr>
            <a:spLocks noGrp="1"/>
          </p:cNvSpPr>
          <p:nvPr>
            <p:ph type="ctrTitle"/>
          </p:nvPr>
        </p:nvSpPr>
        <p:spPr>
          <a:xfrm>
            <a:off x="584200" y="3286125"/>
            <a:ext cx="10083800" cy="1385888"/>
          </a:xfrm>
        </p:spPr>
        <p:txBody>
          <a:bodyPr anchor="b"/>
          <a:lstStyle>
            <a:lvl1pPr algn="l">
              <a:defRPr sz="3375">
                <a:solidFill>
                  <a:schemeClr val="bg1"/>
                </a:solidFill>
              </a:defRPr>
            </a:lvl1pPr>
          </a:lstStyle>
          <a:p>
            <a:r>
              <a:rPr lang="en-US"/>
              <a:t>Click to edit Master title style</a:t>
            </a:r>
            <a:endParaRPr lang="en-US" dirty="0"/>
          </a:p>
        </p:txBody>
      </p:sp>
      <p:sp>
        <p:nvSpPr>
          <p:cNvPr id="17" name="Subtitle 2"/>
          <p:cNvSpPr>
            <a:spLocks noGrp="1"/>
          </p:cNvSpPr>
          <p:nvPr>
            <p:ph type="subTitle" idx="1"/>
          </p:nvPr>
        </p:nvSpPr>
        <p:spPr>
          <a:xfrm>
            <a:off x="584200" y="4672013"/>
            <a:ext cx="9144000" cy="400050"/>
          </a:xfrm>
        </p:spPr>
        <p:txBody>
          <a:bodyPr>
            <a:noAutofit/>
          </a:bodyPr>
          <a:lstStyle>
            <a:lvl1pPr marL="0" indent="0" algn="l">
              <a:buNone/>
              <a:defRPr sz="1800" b="0" i="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18" name="Text Placeholder 7"/>
          <p:cNvSpPr>
            <a:spLocks noGrp="1"/>
          </p:cNvSpPr>
          <p:nvPr>
            <p:ph type="body" sz="quarter" idx="11" hasCustomPrompt="1"/>
          </p:nvPr>
        </p:nvSpPr>
        <p:spPr>
          <a:xfrm>
            <a:off x="584201" y="5461121"/>
            <a:ext cx="5139267" cy="751946"/>
          </a:xfrm>
        </p:spPr>
        <p:txBody>
          <a:bodyPr>
            <a:noAutofit/>
          </a:bodyPr>
          <a:lstStyle>
            <a:lvl1pPr marL="0" indent="0">
              <a:buNone/>
              <a:defRPr sz="1350" b="0" i="1">
                <a:solidFill>
                  <a:schemeClr val="bg1"/>
                </a:solidFill>
              </a:defRPr>
            </a:lvl1pPr>
          </a:lstStyle>
          <a:p>
            <a:pPr lvl="0"/>
            <a:r>
              <a:rPr lang="en-US" dirty="0"/>
              <a:t>Client name</a:t>
            </a:r>
          </a:p>
        </p:txBody>
      </p:sp>
      <p:sp>
        <p:nvSpPr>
          <p:cNvPr id="19" name="Text Placeholder 7"/>
          <p:cNvSpPr>
            <a:spLocks noGrp="1"/>
          </p:cNvSpPr>
          <p:nvPr>
            <p:ph type="body" sz="quarter" idx="13" hasCustomPrompt="1"/>
          </p:nvPr>
        </p:nvSpPr>
        <p:spPr>
          <a:xfrm>
            <a:off x="5870225" y="5884983"/>
            <a:ext cx="5305777" cy="431800"/>
          </a:xfrm>
        </p:spPr>
        <p:txBody>
          <a:bodyPr>
            <a:noAutofit/>
          </a:bodyPr>
          <a:lstStyle>
            <a:lvl1pPr marL="0" indent="0">
              <a:buNone/>
              <a:defRPr sz="1350" b="0" i="1">
                <a:solidFill>
                  <a:schemeClr val="bg1"/>
                </a:solidFill>
              </a:defRPr>
            </a:lvl1pPr>
          </a:lstStyle>
          <a:p>
            <a:pPr lvl="0"/>
            <a:r>
              <a:rPr lang="en-US" dirty="0"/>
              <a:t>Presenters name</a:t>
            </a:r>
          </a:p>
        </p:txBody>
      </p:sp>
      <p:sp>
        <p:nvSpPr>
          <p:cNvPr id="20" name="TextBox 19"/>
          <p:cNvSpPr txBox="1"/>
          <p:nvPr/>
        </p:nvSpPr>
        <p:spPr>
          <a:xfrm>
            <a:off x="5870224" y="5461121"/>
            <a:ext cx="5113867" cy="300082"/>
          </a:xfrm>
          <a:prstGeom prst="rect">
            <a:avLst/>
          </a:prstGeom>
          <a:noFill/>
        </p:spPr>
        <p:txBody>
          <a:bodyPr wrap="square" rtlCol="0">
            <a:spAutoFit/>
          </a:bodyPr>
          <a:lstStyle/>
          <a:p>
            <a:r>
              <a:rPr lang="en-US" sz="1350" b="0" i="1" kern="1200" dirty="0">
                <a:solidFill>
                  <a:schemeClr val="bg1"/>
                </a:solidFill>
                <a:latin typeface="+mn-lt"/>
                <a:ea typeface="+mn-ea"/>
                <a:cs typeface="+mn-cs"/>
              </a:rPr>
              <a:t>Cambridge Systematics, Inc.</a:t>
            </a:r>
          </a:p>
        </p:txBody>
      </p:sp>
      <p:sp>
        <p:nvSpPr>
          <p:cNvPr id="21" name="TextBox 20"/>
          <p:cNvSpPr txBox="1"/>
          <p:nvPr/>
        </p:nvSpPr>
        <p:spPr>
          <a:xfrm>
            <a:off x="584200" y="5168584"/>
            <a:ext cx="1957392" cy="253916"/>
          </a:xfrm>
          <a:prstGeom prst="rect">
            <a:avLst/>
          </a:prstGeom>
          <a:noFill/>
        </p:spPr>
        <p:txBody>
          <a:bodyPr wrap="square" rtlCol="0">
            <a:spAutoFit/>
          </a:bodyPr>
          <a:lstStyle/>
          <a:p>
            <a:r>
              <a:rPr lang="en-US" sz="1050" b="1" i="1" dirty="0">
                <a:solidFill>
                  <a:srgbClr val="BEDA83"/>
                </a:solidFill>
              </a:rPr>
              <a:t>presented to</a:t>
            </a:r>
          </a:p>
        </p:txBody>
      </p:sp>
      <p:sp>
        <p:nvSpPr>
          <p:cNvPr id="22" name="TextBox 21"/>
          <p:cNvSpPr txBox="1"/>
          <p:nvPr/>
        </p:nvSpPr>
        <p:spPr>
          <a:xfrm>
            <a:off x="5870223" y="5169431"/>
            <a:ext cx="2169160" cy="253916"/>
          </a:xfrm>
          <a:prstGeom prst="rect">
            <a:avLst/>
          </a:prstGeom>
          <a:noFill/>
        </p:spPr>
        <p:txBody>
          <a:bodyPr wrap="square" rtlCol="0">
            <a:spAutoFit/>
          </a:bodyPr>
          <a:lstStyle/>
          <a:p>
            <a:r>
              <a:rPr lang="en-US" sz="1050" b="1" i="1" dirty="0">
                <a:solidFill>
                  <a:srgbClr val="BEDA83"/>
                </a:solidFill>
              </a:rPr>
              <a:t>presented by</a:t>
            </a:r>
          </a:p>
        </p:txBody>
      </p:sp>
      <p:sp>
        <p:nvSpPr>
          <p:cNvPr id="23" name="Text Placeholder 7"/>
          <p:cNvSpPr>
            <a:spLocks noGrp="1"/>
          </p:cNvSpPr>
          <p:nvPr>
            <p:ph type="body" sz="quarter" idx="14" hasCustomPrompt="1"/>
          </p:nvPr>
        </p:nvSpPr>
        <p:spPr>
          <a:xfrm>
            <a:off x="584201" y="6508268"/>
            <a:ext cx="5139267" cy="349735"/>
          </a:xfrm>
        </p:spPr>
        <p:txBody>
          <a:bodyPr>
            <a:noAutofit/>
          </a:bodyPr>
          <a:lstStyle>
            <a:lvl1pPr marL="0" indent="0">
              <a:buNone/>
              <a:defRPr sz="1050" b="0" i="0">
                <a:solidFill>
                  <a:schemeClr val="bg1"/>
                </a:solidFill>
              </a:defRPr>
            </a:lvl1pPr>
          </a:lstStyle>
          <a:p>
            <a:pPr lvl="0"/>
            <a:r>
              <a:rPr lang="en-US" dirty="0"/>
              <a:t>Date</a:t>
            </a:r>
          </a:p>
        </p:txBody>
      </p:sp>
      <p:grpSp>
        <p:nvGrpSpPr>
          <p:cNvPr id="11" name="Group 10"/>
          <p:cNvGrpSpPr/>
          <p:nvPr/>
        </p:nvGrpSpPr>
        <p:grpSpPr>
          <a:xfrm>
            <a:off x="0" y="3278400"/>
            <a:ext cx="12192000" cy="109728"/>
            <a:chOff x="-833438" y="3360738"/>
            <a:chExt cx="10814051" cy="141288"/>
          </a:xfrm>
        </p:grpSpPr>
        <p:sp>
          <p:nvSpPr>
            <p:cNvPr id="12" name="AutoShape 3"/>
            <p:cNvSpPr>
              <a:spLocks noChangeAspect="1" noChangeArrowheads="1" noTextEdit="1"/>
            </p:cNvSpPr>
            <p:nvPr/>
          </p:nvSpPr>
          <p:spPr bwMode="auto">
            <a:xfrm>
              <a:off x="-833438" y="3360738"/>
              <a:ext cx="10810876"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 name="Rectangle 12"/>
            <p:cNvSpPr>
              <a:spLocks noChangeArrowheads="1"/>
            </p:cNvSpPr>
            <p:nvPr/>
          </p:nvSpPr>
          <p:spPr bwMode="auto">
            <a:xfrm>
              <a:off x="-830263" y="3360738"/>
              <a:ext cx="2703513" cy="141288"/>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 name="Rectangle 13"/>
            <p:cNvSpPr>
              <a:spLocks noChangeArrowheads="1"/>
            </p:cNvSpPr>
            <p:nvPr/>
          </p:nvSpPr>
          <p:spPr bwMode="auto">
            <a:xfrm>
              <a:off x="7275513" y="3360738"/>
              <a:ext cx="2705100" cy="141288"/>
            </a:xfrm>
            <a:prstGeom prst="rect">
              <a:avLst/>
            </a:prstGeom>
            <a:solidFill>
              <a:srgbClr val="6B7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4" name="Rectangle 23"/>
            <p:cNvSpPr>
              <a:spLocks noChangeArrowheads="1"/>
            </p:cNvSpPr>
            <p:nvPr/>
          </p:nvSpPr>
          <p:spPr bwMode="auto">
            <a:xfrm>
              <a:off x="1873250" y="3360738"/>
              <a:ext cx="2701925" cy="141288"/>
            </a:xfrm>
            <a:prstGeom prst="rect">
              <a:avLst/>
            </a:prstGeom>
            <a:solidFill>
              <a:srgbClr val="27A6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Rectangle 24"/>
            <p:cNvSpPr>
              <a:spLocks noChangeArrowheads="1"/>
            </p:cNvSpPr>
            <p:nvPr/>
          </p:nvSpPr>
          <p:spPr bwMode="auto">
            <a:xfrm>
              <a:off x="4572000" y="3360738"/>
              <a:ext cx="2703513" cy="141288"/>
            </a:xfrm>
            <a:prstGeom prst="rect">
              <a:avLst/>
            </a:prstGeom>
            <a:solidFill>
              <a:srgbClr val="00BD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361" y="355703"/>
            <a:ext cx="5303531" cy="2599949"/>
          </a:xfrm>
          <a:prstGeom prst="rect">
            <a:avLst/>
          </a:prstGeom>
        </p:spPr>
      </p:pic>
    </p:spTree>
    <p:extLst>
      <p:ext uri="{BB962C8B-B14F-4D97-AF65-F5344CB8AC3E}">
        <p14:creationId xmlns:p14="http://schemas.microsoft.com/office/powerpoint/2010/main" val="62403214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5271"/>
            <a:ext cx="10744200" cy="1192742"/>
          </a:xfrm>
        </p:spPr>
        <p:txBody>
          <a:bodyPr/>
          <a:lstStyle/>
          <a:p>
            <a:r>
              <a:rPr lang="en-US"/>
              <a:t>Click to edit Master title style</a:t>
            </a:r>
          </a:p>
        </p:txBody>
      </p:sp>
      <p:sp>
        <p:nvSpPr>
          <p:cNvPr id="3" name="Content Placeholder 2"/>
          <p:cNvSpPr>
            <a:spLocks noGrp="1"/>
          </p:cNvSpPr>
          <p:nvPr>
            <p:ph sz="half" idx="1"/>
          </p:nvPr>
        </p:nvSpPr>
        <p:spPr>
          <a:xfrm>
            <a:off x="838200" y="1571626"/>
            <a:ext cx="5156200" cy="4605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71626"/>
            <a:ext cx="5156200" cy="4605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a:xfrm>
            <a:off x="838200" y="1328015"/>
            <a:ext cx="10515600" cy="45719"/>
          </a:xfrm>
          <a:prstGeom prst="rect">
            <a:avLst/>
          </a:prstGeom>
          <a:gradFill flip="none" rotWithShape="1">
            <a:gsLst>
              <a:gs pos="0">
                <a:srgbClr val="00BDD5"/>
              </a:gs>
              <a:gs pos="50000">
                <a:srgbClr val="98C31F"/>
              </a:gs>
              <a:gs pos="100000">
                <a:srgbClr val="27A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9989625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Rectangle 3"/>
          <p:cNvSpPr/>
          <p:nvPr/>
        </p:nvSpPr>
        <p:spPr>
          <a:xfrm>
            <a:off x="838200" y="1328015"/>
            <a:ext cx="10515600" cy="45719"/>
          </a:xfrm>
          <a:prstGeom prst="rect">
            <a:avLst/>
          </a:prstGeom>
          <a:gradFill flip="none" rotWithShape="1">
            <a:gsLst>
              <a:gs pos="0">
                <a:srgbClr val="00BDD5"/>
              </a:gs>
              <a:gs pos="50000">
                <a:srgbClr val="98C31F"/>
              </a:gs>
              <a:gs pos="100000">
                <a:srgbClr val="27A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20846211"/>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95808" y="6490356"/>
            <a:ext cx="885952" cy="365125"/>
          </a:xfrm>
          <a:prstGeom prst="rect">
            <a:avLst/>
          </a:prstGeom>
        </p:spPr>
        <p:txBody>
          <a:bodyPr/>
          <a:lstStyle/>
          <a:p>
            <a:fld id="{6EFA8406-D672-4E03-9ABF-F4A7E3A351AA}"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4472231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 y="0"/>
            <a:ext cx="12192003" cy="6858000"/>
            <a:chOff x="-2" y="0"/>
            <a:chExt cx="9144002" cy="6858000"/>
          </a:xfrm>
        </p:grpSpPr>
        <p:sp>
          <p:nvSpPr>
            <p:cNvPr id="10" name="Rectangle 9"/>
            <p:cNvSpPr/>
            <p:nvPr/>
          </p:nvSpPr>
          <p:spPr>
            <a:xfrm flipV="1">
              <a:off x="0" y="5484269"/>
              <a:ext cx="2542233" cy="1373731"/>
            </a:xfrm>
            <a:prstGeom prst="rect">
              <a:avLst/>
            </a:prstGeom>
            <a:solidFill>
              <a:srgbClr val="9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flipV="1">
              <a:off x="0" y="4114800"/>
              <a:ext cx="2542233" cy="1369469"/>
            </a:xfrm>
            <a:prstGeom prst="rect">
              <a:avLst/>
            </a:prstGeom>
            <a:solidFill>
              <a:srgbClr val="27A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flipV="1">
              <a:off x="0" y="2745569"/>
              <a:ext cx="2542233" cy="1369231"/>
            </a:xfrm>
            <a:prstGeom prst="rect">
              <a:avLst/>
            </a:prstGeom>
            <a:solidFill>
              <a:srgbClr val="00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flipV="1">
              <a:off x="-2" y="1376338"/>
              <a:ext cx="9144002" cy="1369231"/>
            </a:xfrm>
            <a:prstGeom prst="rect">
              <a:avLst/>
            </a:prstGeom>
            <a:solidFill>
              <a:srgbClr val="01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flipV="1">
              <a:off x="0" y="0"/>
              <a:ext cx="2542233" cy="1376338"/>
            </a:xfrm>
            <a:prstGeom prst="rect">
              <a:avLst/>
            </a:prstGeom>
            <a:solidFill>
              <a:srgbClr val="6B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Title 4"/>
          <p:cNvSpPr>
            <a:spLocks noGrp="1"/>
          </p:cNvSpPr>
          <p:nvPr>
            <p:ph type="title" hasCustomPrompt="1"/>
          </p:nvPr>
        </p:nvSpPr>
        <p:spPr>
          <a:xfrm>
            <a:off x="838199" y="1371601"/>
            <a:ext cx="10579100" cy="1362075"/>
          </a:xfrm>
        </p:spPr>
        <p:txBody>
          <a:bodyPr anchor="ctr"/>
          <a:lstStyle>
            <a:lvl1pPr algn="r">
              <a:defRPr>
                <a:solidFill>
                  <a:schemeClr val="bg1"/>
                </a:solidFill>
              </a:defRPr>
            </a:lvl1pPr>
          </a:lstStyle>
          <a:p>
            <a:r>
              <a:rPr lang="en-US" dirty="0"/>
              <a:t>Click to edit Divider title style</a:t>
            </a:r>
          </a:p>
        </p:txBody>
      </p:sp>
    </p:spTree>
    <p:extLst>
      <p:ext uri="{BB962C8B-B14F-4D97-AF65-F5344CB8AC3E}">
        <p14:creationId xmlns:p14="http://schemas.microsoft.com/office/powerpoint/2010/main" val="568501911"/>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4"/>
          </p:nvPr>
        </p:nvSpPr>
        <p:spPr>
          <a:xfrm>
            <a:off x="495808" y="6490354"/>
            <a:ext cx="8859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3F4D55">
                    <a:tint val="75000"/>
                  </a:srgbClr>
                </a:solidFill>
              </a:rPr>
              <a:pPr/>
              <a:t>‹#›</a:t>
            </a:fld>
            <a:endParaRPr lang="en-US" dirty="0">
              <a:solidFill>
                <a:srgbClr val="3F4D55">
                  <a:tint val="75000"/>
                </a:srgbClr>
              </a:solidFill>
            </a:endParaRPr>
          </a:p>
        </p:txBody>
      </p:sp>
    </p:spTree>
    <p:extLst>
      <p:ext uri="{BB962C8B-B14F-4D97-AF65-F5344CB8AC3E}">
        <p14:creationId xmlns:p14="http://schemas.microsoft.com/office/powerpoint/2010/main" val="17150226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6840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B180EB-345A-4D98-9E8D-E950C699F3A6}"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E0CD7-3402-4524-928F-633FF6B49B95}" type="slidenum">
              <a:rPr lang="en-US" smtClean="0"/>
              <a:t>‹#›</a:t>
            </a:fld>
            <a:endParaRPr lang="en-US"/>
          </a:p>
        </p:txBody>
      </p:sp>
    </p:spTree>
    <p:extLst>
      <p:ext uri="{BB962C8B-B14F-4D97-AF65-F5344CB8AC3E}">
        <p14:creationId xmlns:p14="http://schemas.microsoft.com/office/powerpoint/2010/main" val="2325794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180EB-345A-4D98-9E8D-E950C699F3A6}"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E0CD7-3402-4524-928F-633FF6B49B95}" type="slidenum">
              <a:rPr lang="en-US" smtClean="0"/>
              <a:t>‹#›</a:t>
            </a:fld>
            <a:endParaRPr lang="en-US"/>
          </a:p>
        </p:txBody>
      </p:sp>
      <p:pic>
        <p:nvPicPr>
          <p:cNvPr id="7" name="Picture 6" descr="A close up of a logo&#10;&#10;Description generated with very high confidence">
            <a:extLst>
              <a:ext uri="{FF2B5EF4-FFF2-40B4-BE49-F238E27FC236}">
                <a16:creationId xmlns:a16="http://schemas.microsoft.com/office/drawing/2014/main" id="{DDD5CF16-A21D-4926-A9B6-97A2772C6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5012" y="1324893"/>
            <a:ext cx="7744907" cy="7744907"/>
          </a:xfrm>
          <a:prstGeom prst="rect">
            <a:avLst/>
          </a:prstGeom>
        </p:spPr>
      </p:pic>
    </p:spTree>
    <p:extLst>
      <p:ext uri="{BB962C8B-B14F-4D97-AF65-F5344CB8AC3E}">
        <p14:creationId xmlns:p14="http://schemas.microsoft.com/office/powerpoint/2010/main" val="850547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B180EB-345A-4D98-9E8D-E950C699F3A6}"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E0CD7-3402-4524-928F-633FF6B49B95}" type="slidenum">
              <a:rPr lang="en-US" smtClean="0"/>
              <a:t>‹#›</a:t>
            </a:fld>
            <a:endParaRPr lang="en-US"/>
          </a:p>
        </p:txBody>
      </p:sp>
      <p:pic>
        <p:nvPicPr>
          <p:cNvPr id="7" name="Picture 6" descr="A close up of a logo&#10;&#10;Description generated with very high confidence">
            <a:extLst>
              <a:ext uri="{FF2B5EF4-FFF2-40B4-BE49-F238E27FC236}">
                <a16:creationId xmlns:a16="http://schemas.microsoft.com/office/drawing/2014/main" id="{8BE53984-1F79-44BD-B17C-7098D382A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5012" y="1324893"/>
            <a:ext cx="7744907" cy="7744907"/>
          </a:xfrm>
          <a:prstGeom prst="rect">
            <a:avLst/>
          </a:prstGeom>
        </p:spPr>
      </p:pic>
    </p:spTree>
    <p:extLst>
      <p:ext uri="{BB962C8B-B14F-4D97-AF65-F5344CB8AC3E}">
        <p14:creationId xmlns:p14="http://schemas.microsoft.com/office/powerpoint/2010/main" val="1181274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B180EB-345A-4D98-9E8D-E950C699F3A6}"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E0CD7-3402-4524-928F-633FF6B49B95}" type="slidenum">
              <a:rPr lang="en-US" smtClean="0"/>
              <a:t>‹#›</a:t>
            </a:fld>
            <a:endParaRPr lang="en-US"/>
          </a:p>
        </p:txBody>
      </p:sp>
    </p:spTree>
    <p:extLst>
      <p:ext uri="{BB962C8B-B14F-4D97-AF65-F5344CB8AC3E}">
        <p14:creationId xmlns:p14="http://schemas.microsoft.com/office/powerpoint/2010/main" val="279404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35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p:nvSpPr>
        <p:spPr>
          <a:xfrm>
            <a:off x="838200" y="1328015"/>
            <a:ext cx="10515600" cy="45719"/>
          </a:xfrm>
          <a:prstGeom prst="rect">
            <a:avLst/>
          </a:prstGeom>
          <a:gradFill flip="none" rotWithShape="1">
            <a:gsLst>
              <a:gs pos="0">
                <a:srgbClr val="00BDD5"/>
              </a:gs>
              <a:gs pos="50000">
                <a:srgbClr val="98C31F"/>
              </a:gs>
              <a:gs pos="100000">
                <a:srgbClr val="27A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635727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B180EB-345A-4D98-9E8D-E950C699F3A6}"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E0CD7-3402-4524-928F-633FF6B49B95}" type="slidenum">
              <a:rPr lang="en-US" smtClean="0"/>
              <a:t>‹#›</a:t>
            </a:fld>
            <a:endParaRPr lang="en-US"/>
          </a:p>
        </p:txBody>
      </p:sp>
    </p:spTree>
    <p:extLst>
      <p:ext uri="{BB962C8B-B14F-4D97-AF65-F5344CB8AC3E}">
        <p14:creationId xmlns:p14="http://schemas.microsoft.com/office/powerpoint/2010/main" val="921174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B180EB-345A-4D98-9E8D-E950C699F3A6}"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E0CD7-3402-4524-928F-633FF6B49B95}" type="slidenum">
              <a:rPr lang="en-US" smtClean="0"/>
              <a:t>‹#›</a:t>
            </a:fld>
            <a:endParaRPr lang="en-US"/>
          </a:p>
        </p:txBody>
      </p:sp>
    </p:spTree>
    <p:extLst>
      <p:ext uri="{BB962C8B-B14F-4D97-AF65-F5344CB8AC3E}">
        <p14:creationId xmlns:p14="http://schemas.microsoft.com/office/powerpoint/2010/main" val="336572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180EB-345A-4D98-9E8D-E950C699F3A6}"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E0CD7-3402-4524-928F-633FF6B49B95}" type="slidenum">
              <a:rPr lang="en-US" smtClean="0"/>
              <a:t>‹#›</a:t>
            </a:fld>
            <a:endParaRPr lang="en-US"/>
          </a:p>
        </p:txBody>
      </p:sp>
    </p:spTree>
    <p:extLst>
      <p:ext uri="{BB962C8B-B14F-4D97-AF65-F5344CB8AC3E}">
        <p14:creationId xmlns:p14="http://schemas.microsoft.com/office/powerpoint/2010/main" val="510437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B180EB-345A-4D98-9E8D-E950C699F3A6}"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E0CD7-3402-4524-928F-633FF6B49B95}" type="slidenum">
              <a:rPr lang="en-US" smtClean="0"/>
              <a:t>‹#›</a:t>
            </a:fld>
            <a:endParaRPr lang="en-US"/>
          </a:p>
        </p:txBody>
      </p:sp>
    </p:spTree>
    <p:extLst>
      <p:ext uri="{BB962C8B-B14F-4D97-AF65-F5344CB8AC3E}">
        <p14:creationId xmlns:p14="http://schemas.microsoft.com/office/powerpoint/2010/main" val="1634364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B180EB-345A-4D98-9E8D-E950C699F3A6}"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E0CD7-3402-4524-928F-633FF6B49B95}" type="slidenum">
              <a:rPr lang="en-US" smtClean="0"/>
              <a:t>‹#›</a:t>
            </a:fld>
            <a:endParaRPr lang="en-US"/>
          </a:p>
        </p:txBody>
      </p:sp>
    </p:spTree>
    <p:extLst>
      <p:ext uri="{BB962C8B-B14F-4D97-AF65-F5344CB8AC3E}">
        <p14:creationId xmlns:p14="http://schemas.microsoft.com/office/powerpoint/2010/main" val="1775193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180EB-345A-4D98-9E8D-E950C699F3A6}"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E0CD7-3402-4524-928F-633FF6B49B95}" type="slidenum">
              <a:rPr lang="en-US" smtClean="0"/>
              <a:t>‹#›</a:t>
            </a:fld>
            <a:endParaRPr lang="en-US"/>
          </a:p>
        </p:txBody>
      </p:sp>
    </p:spTree>
    <p:extLst>
      <p:ext uri="{BB962C8B-B14F-4D97-AF65-F5344CB8AC3E}">
        <p14:creationId xmlns:p14="http://schemas.microsoft.com/office/powerpoint/2010/main" val="4152091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180EB-345A-4D98-9E8D-E950C699F3A6}"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E0CD7-3402-4524-928F-633FF6B49B95}" type="slidenum">
              <a:rPr lang="en-US" smtClean="0"/>
              <a:t>‹#›</a:t>
            </a:fld>
            <a:endParaRPr lang="en-US"/>
          </a:p>
        </p:txBody>
      </p:sp>
    </p:spTree>
    <p:extLst>
      <p:ext uri="{BB962C8B-B14F-4D97-AF65-F5344CB8AC3E}">
        <p14:creationId xmlns:p14="http://schemas.microsoft.com/office/powerpoint/2010/main" val="2406571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1788425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5271"/>
            <a:ext cx="10744200" cy="1192742"/>
          </a:xfrm>
        </p:spPr>
        <p:txBody>
          <a:bodyPr/>
          <a:lstStyle/>
          <a:p>
            <a:r>
              <a:rPr lang="en-US"/>
              <a:t>Click to edit Master title style</a:t>
            </a:r>
          </a:p>
        </p:txBody>
      </p:sp>
      <p:sp>
        <p:nvSpPr>
          <p:cNvPr id="3" name="Content Placeholder 2"/>
          <p:cNvSpPr>
            <a:spLocks noGrp="1"/>
          </p:cNvSpPr>
          <p:nvPr>
            <p:ph sz="half" idx="1"/>
          </p:nvPr>
        </p:nvSpPr>
        <p:spPr>
          <a:xfrm>
            <a:off x="838200" y="1571626"/>
            <a:ext cx="5156200" cy="4605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71626"/>
            <a:ext cx="5156200" cy="4605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a:xfrm>
            <a:off x="838200" y="1328015"/>
            <a:ext cx="10515600" cy="45719"/>
          </a:xfrm>
          <a:prstGeom prst="rect">
            <a:avLst/>
          </a:prstGeom>
          <a:gradFill flip="none" rotWithShape="1">
            <a:gsLst>
              <a:gs pos="0">
                <a:srgbClr val="00BDD5"/>
              </a:gs>
              <a:gs pos="50000">
                <a:srgbClr val="98C31F"/>
              </a:gs>
              <a:gs pos="100000">
                <a:srgbClr val="27A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874633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Rectangle 3"/>
          <p:cNvSpPr/>
          <p:nvPr/>
        </p:nvSpPr>
        <p:spPr>
          <a:xfrm>
            <a:off x="838200" y="1328015"/>
            <a:ext cx="10515600" cy="45719"/>
          </a:xfrm>
          <a:prstGeom prst="rect">
            <a:avLst/>
          </a:prstGeom>
          <a:gradFill flip="none" rotWithShape="1">
            <a:gsLst>
              <a:gs pos="0">
                <a:srgbClr val="00BDD5"/>
              </a:gs>
              <a:gs pos="50000">
                <a:srgbClr val="98C31F"/>
              </a:gs>
              <a:gs pos="100000">
                <a:srgbClr val="27A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7556426"/>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95808" y="6490356"/>
            <a:ext cx="885952" cy="365125"/>
          </a:xfrm>
          <a:prstGeom prst="rect">
            <a:avLst/>
          </a:prstGeom>
        </p:spPr>
        <p:txBody>
          <a:bodyPr/>
          <a:lstStyle/>
          <a:p>
            <a:fld id="{6EFA8406-D672-4E03-9ABF-F4A7E3A351AA}"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7352917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 y="0"/>
            <a:ext cx="12192003" cy="6858000"/>
            <a:chOff x="-2" y="0"/>
            <a:chExt cx="9144002" cy="6858000"/>
          </a:xfrm>
        </p:grpSpPr>
        <p:sp>
          <p:nvSpPr>
            <p:cNvPr id="10" name="Rectangle 9"/>
            <p:cNvSpPr/>
            <p:nvPr/>
          </p:nvSpPr>
          <p:spPr>
            <a:xfrm flipV="1">
              <a:off x="0" y="5484269"/>
              <a:ext cx="2542233" cy="1373731"/>
            </a:xfrm>
            <a:prstGeom prst="rect">
              <a:avLst/>
            </a:prstGeom>
            <a:solidFill>
              <a:srgbClr val="9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flipV="1">
              <a:off x="0" y="4114800"/>
              <a:ext cx="2542233" cy="1369469"/>
            </a:xfrm>
            <a:prstGeom prst="rect">
              <a:avLst/>
            </a:prstGeom>
            <a:solidFill>
              <a:srgbClr val="27A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flipV="1">
              <a:off x="0" y="2745569"/>
              <a:ext cx="2542233" cy="1369231"/>
            </a:xfrm>
            <a:prstGeom prst="rect">
              <a:avLst/>
            </a:prstGeom>
            <a:solidFill>
              <a:srgbClr val="00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flipV="1">
              <a:off x="-2" y="1376338"/>
              <a:ext cx="9144002" cy="1369231"/>
            </a:xfrm>
            <a:prstGeom prst="rect">
              <a:avLst/>
            </a:prstGeom>
            <a:solidFill>
              <a:srgbClr val="01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flipV="1">
              <a:off x="0" y="0"/>
              <a:ext cx="2542233" cy="1376338"/>
            </a:xfrm>
            <a:prstGeom prst="rect">
              <a:avLst/>
            </a:prstGeom>
            <a:solidFill>
              <a:srgbClr val="6B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Title 4"/>
          <p:cNvSpPr>
            <a:spLocks noGrp="1"/>
          </p:cNvSpPr>
          <p:nvPr>
            <p:ph type="title" hasCustomPrompt="1"/>
          </p:nvPr>
        </p:nvSpPr>
        <p:spPr>
          <a:xfrm>
            <a:off x="838199" y="1371601"/>
            <a:ext cx="10579100" cy="1362075"/>
          </a:xfrm>
        </p:spPr>
        <p:txBody>
          <a:bodyPr anchor="ctr"/>
          <a:lstStyle>
            <a:lvl1pPr algn="r">
              <a:defRPr>
                <a:solidFill>
                  <a:schemeClr val="bg1"/>
                </a:solidFill>
              </a:defRPr>
            </a:lvl1pPr>
          </a:lstStyle>
          <a:p>
            <a:r>
              <a:rPr lang="en-US" dirty="0"/>
              <a:t>Click to edit Divider title style</a:t>
            </a:r>
          </a:p>
        </p:txBody>
      </p:sp>
    </p:spTree>
    <p:extLst>
      <p:ext uri="{BB962C8B-B14F-4D97-AF65-F5344CB8AC3E}">
        <p14:creationId xmlns:p14="http://schemas.microsoft.com/office/powerpoint/2010/main" val="3656932758"/>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4"/>
          </p:nvPr>
        </p:nvSpPr>
        <p:spPr>
          <a:xfrm>
            <a:off x="495808" y="6490354"/>
            <a:ext cx="8859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A8406-D672-4E03-9ABF-F4A7E3A351AA}" type="slidenum">
              <a:rPr lang="en-US" smtClean="0">
                <a:solidFill>
                  <a:srgbClr val="3F4D55">
                    <a:tint val="75000"/>
                  </a:srgbClr>
                </a:solidFill>
              </a:rPr>
              <a:pPr/>
              <a:t>‹#›</a:t>
            </a:fld>
            <a:endParaRPr lang="en-US" dirty="0">
              <a:solidFill>
                <a:srgbClr val="3F4D55">
                  <a:tint val="75000"/>
                </a:srgbClr>
              </a:solidFill>
            </a:endParaRPr>
          </a:p>
        </p:txBody>
      </p:sp>
    </p:spTree>
    <p:extLst>
      <p:ext uri="{BB962C8B-B14F-4D97-AF65-F5344CB8AC3E}">
        <p14:creationId xmlns:p14="http://schemas.microsoft.com/office/powerpoint/2010/main" val="1187684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 y="3352801"/>
            <a:ext cx="12208488" cy="3505201"/>
          </a:xfrm>
          <a:prstGeom prst="rect">
            <a:avLst/>
          </a:prstGeom>
        </p:spPr>
      </p:pic>
      <p:sp>
        <p:nvSpPr>
          <p:cNvPr id="16" name="Title 1"/>
          <p:cNvSpPr>
            <a:spLocks noGrp="1"/>
          </p:cNvSpPr>
          <p:nvPr>
            <p:ph type="ctrTitle"/>
          </p:nvPr>
        </p:nvSpPr>
        <p:spPr>
          <a:xfrm>
            <a:off x="584200" y="3286125"/>
            <a:ext cx="10083800" cy="1385888"/>
          </a:xfrm>
        </p:spPr>
        <p:txBody>
          <a:bodyPr anchor="b"/>
          <a:lstStyle>
            <a:lvl1pPr algn="l">
              <a:defRPr sz="3375">
                <a:solidFill>
                  <a:schemeClr val="bg1"/>
                </a:solidFill>
              </a:defRPr>
            </a:lvl1pPr>
          </a:lstStyle>
          <a:p>
            <a:r>
              <a:rPr lang="en-US"/>
              <a:t>Click to edit Master title style</a:t>
            </a:r>
            <a:endParaRPr lang="en-US" dirty="0"/>
          </a:p>
        </p:txBody>
      </p:sp>
      <p:sp>
        <p:nvSpPr>
          <p:cNvPr id="17" name="Subtitle 2"/>
          <p:cNvSpPr>
            <a:spLocks noGrp="1"/>
          </p:cNvSpPr>
          <p:nvPr>
            <p:ph type="subTitle" idx="1"/>
          </p:nvPr>
        </p:nvSpPr>
        <p:spPr>
          <a:xfrm>
            <a:off x="584200" y="4672013"/>
            <a:ext cx="9144000" cy="400050"/>
          </a:xfrm>
        </p:spPr>
        <p:txBody>
          <a:bodyPr>
            <a:noAutofit/>
          </a:bodyPr>
          <a:lstStyle>
            <a:lvl1pPr marL="0" indent="0" algn="l">
              <a:buNone/>
              <a:defRPr sz="1800" b="0" i="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18" name="Text Placeholder 7"/>
          <p:cNvSpPr>
            <a:spLocks noGrp="1"/>
          </p:cNvSpPr>
          <p:nvPr>
            <p:ph type="body" sz="quarter" idx="11" hasCustomPrompt="1"/>
          </p:nvPr>
        </p:nvSpPr>
        <p:spPr>
          <a:xfrm>
            <a:off x="584201" y="5461121"/>
            <a:ext cx="5139267" cy="751946"/>
          </a:xfrm>
        </p:spPr>
        <p:txBody>
          <a:bodyPr>
            <a:noAutofit/>
          </a:bodyPr>
          <a:lstStyle>
            <a:lvl1pPr marL="0" indent="0">
              <a:buNone/>
              <a:defRPr sz="1350" b="0" i="1">
                <a:solidFill>
                  <a:schemeClr val="bg1"/>
                </a:solidFill>
              </a:defRPr>
            </a:lvl1pPr>
          </a:lstStyle>
          <a:p>
            <a:pPr lvl="0"/>
            <a:r>
              <a:rPr lang="en-US" dirty="0"/>
              <a:t>Client name</a:t>
            </a:r>
          </a:p>
        </p:txBody>
      </p:sp>
      <p:sp>
        <p:nvSpPr>
          <p:cNvPr id="19" name="Text Placeholder 7"/>
          <p:cNvSpPr>
            <a:spLocks noGrp="1"/>
          </p:cNvSpPr>
          <p:nvPr>
            <p:ph type="body" sz="quarter" idx="13" hasCustomPrompt="1"/>
          </p:nvPr>
        </p:nvSpPr>
        <p:spPr>
          <a:xfrm>
            <a:off x="5870225" y="5884983"/>
            <a:ext cx="5305777" cy="431800"/>
          </a:xfrm>
        </p:spPr>
        <p:txBody>
          <a:bodyPr>
            <a:noAutofit/>
          </a:bodyPr>
          <a:lstStyle>
            <a:lvl1pPr marL="0" indent="0">
              <a:buNone/>
              <a:defRPr sz="1350" b="0" i="1">
                <a:solidFill>
                  <a:schemeClr val="bg1"/>
                </a:solidFill>
              </a:defRPr>
            </a:lvl1pPr>
          </a:lstStyle>
          <a:p>
            <a:pPr lvl="0"/>
            <a:r>
              <a:rPr lang="en-US" dirty="0"/>
              <a:t>Presenters name</a:t>
            </a:r>
          </a:p>
        </p:txBody>
      </p:sp>
      <p:sp>
        <p:nvSpPr>
          <p:cNvPr id="20" name="TextBox 19"/>
          <p:cNvSpPr txBox="1"/>
          <p:nvPr/>
        </p:nvSpPr>
        <p:spPr>
          <a:xfrm>
            <a:off x="5870224" y="5461121"/>
            <a:ext cx="5113867" cy="300082"/>
          </a:xfrm>
          <a:prstGeom prst="rect">
            <a:avLst/>
          </a:prstGeom>
          <a:noFill/>
        </p:spPr>
        <p:txBody>
          <a:bodyPr wrap="square" rtlCol="0">
            <a:spAutoFit/>
          </a:bodyPr>
          <a:lstStyle/>
          <a:p>
            <a:r>
              <a:rPr lang="en-US" sz="1350" b="0" i="1" kern="1200" dirty="0">
                <a:solidFill>
                  <a:schemeClr val="bg1"/>
                </a:solidFill>
                <a:latin typeface="+mn-lt"/>
                <a:ea typeface="+mn-ea"/>
                <a:cs typeface="+mn-cs"/>
              </a:rPr>
              <a:t>Cambridge Systematics, Inc.</a:t>
            </a:r>
          </a:p>
        </p:txBody>
      </p:sp>
      <p:sp>
        <p:nvSpPr>
          <p:cNvPr id="21" name="TextBox 20"/>
          <p:cNvSpPr txBox="1"/>
          <p:nvPr/>
        </p:nvSpPr>
        <p:spPr>
          <a:xfrm>
            <a:off x="584200" y="5168584"/>
            <a:ext cx="1957392" cy="253916"/>
          </a:xfrm>
          <a:prstGeom prst="rect">
            <a:avLst/>
          </a:prstGeom>
          <a:noFill/>
        </p:spPr>
        <p:txBody>
          <a:bodyPr wrap="square" rtlCol="0">
            <a:spAutoFit/>
          </a:bodyPr>
          <a:lstStyle/>
          <a:p>
            <a:r>
              <a:rPr lang="en-US" sz="1050" b="1" i="1" dirty="0">
                <a:solidFill>
                  <a:srgbClr val="BEDA83"/>
                </a:solidFill>
              </a:rPr>
              <a:t>presented to</a:t>
            </a:r>
          </a:p>
        </p:txBody>
      </p:sp>
      <p:sp>
        <p:nvSpPr>
          <p:cNvPr id="22" name="TextBox 21"/>
          <p:cNvSpPr txBox="1"/>
          <p:nvPr/>
        </p:nvSpPr>
        <p:spPr>
          <a:xfrm>
            <a:off x="5870223" y="5169431"/>
            <a:ext cx="2169160" cy="253916"/>
          </a:xfrm>
          <a:prstGeom prst="rect">
            <a:avLst/>
          </a:prstGeom>
          <a:noFill/>
        </p:spPr>
        <p:txBody>
          <a:bodyPr wrap="square" rtlCol="0">
            <a:spAutoFit/>
          </a:bodyPr>
          <a:lstStyle/>
          <a:p>
            <a:r>
              <a:rPr lang="en-US" sz="1050" b="1" i="1" dirty="0">
                <a:solidFill>
                  <a:srgbClr val="BEDA83"/>
                </a:solidFill>
              </a:rPr>
              <a:t>presented by</a:t>
            </a:r>
          </a:p>
        </p:txBody>
      </p:sp>
      <p:sp>
        <p:nvSpPr>
          <p:cNvPr id="23" name="Text Placeholder 7"/>
          <p:cNvSpPr>
            <a:spLocks noGrp="1"/>
          </p:cNvSpPr>
          <p:nvPr>
            <p:ph type="body" sz="quarter" idx="14" hasCustomPrompt="1"/>
          </p:nvPr>
        </p:nvSpPr>
        <p:spPr>
          <a:xfrm>
            <a:off x="584201" y="6508268"/>
            <a:ext cx="5139267" cy="349735"/>
          </a:xfrm>
        </p:spPr>
        <p:txBody>
          <a:bodyPr>
            <a:noAutofit/>
          </a:bodyPr>
          <a:lstStyle>
            <a:lvl1pPr marL="0" indent="0">
              <a:buNone/>
              <a:defRPr sz="1050" b="0" i="0">
                <a:solidFill>
                  <a:schemeClr val="bg1"/>
                </a:solidFill>
              </a:defRPr>
            </a:lvl1pPr>
          </a:lstStyle>
          <a:p>
            <a:pPr lvl="0"/>
            <a:r>
              <a:rPr lang="en-US" dirty="0"/>
              <a:t>Date</a:t>
            </a:r>
          </a:p>
        </p:txBody>
      </p:sp>
      <p:grpSp>
        <p:nvGrpSpPr>
          <p:cNvPr id="11" name="Group 10"/>
          <p:cNvGrpSpPr/>
          <p:nvPr/>
        </p:nvGrpSpPr>
        <p:grpSpPr>
          <a:xfrm>
            <a:off x="0" y="3278400"/>
            <a:ext cx="12192000" cy="109728"/>
            <a:chOff x="-833438" y="3360738"/>
            <a:chExt cx="10814051" cy="141288"/>
          </a:xfrm>
        </p:grpSpPr>
        <p:sp>
          <p:nvSpPr>
            <p:cNvPr id="12" name="AutoShape 3"/>
            <p:cNvSpPr>
              <a:spLocks noChangeAspect="1" noChangeArrowheads="1" noTextEdit="1"/>
            </p:cNvSpPr>
            <p:nvPr/>
          </p:nvSpPr>
          <p:spPr bwMode="auto">
            <a:xfrm>
              <a:off x="-833438" y="3360738"/>
              <a:ext cx="10810876"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3" name="Rectangle 12"/>
            <p:cNvSpPr>
              <a:spLocks noChangeArrowheads="1"/>
            </p:cNvSpPr>
            <p:nvPr/>
          </p:nvSpPr>
          <p:spPr bwMode="auto">
            <a:xfrm>
              <a:off x="-830263" y="3360738"/>
              <a:ext cx="2703513" cy="141288"/>
            </a:xfrm>
            <a:prstGeom prst="rect">
              <a:avLst/>
            </a:prstGeom>
            <a:solidFill>
              <a:srgbClr val="98C3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4" name="Rectangle 13"/>
            <p:cNvSpPr>
              <a:spLocks noChangeArrowheads="1"/>
            </p:cNvSpPr>
            <p:nvPr/>
          </p:nvSpPr>
          <p:spPr bwMode="auto">
            <a:xfrm>
              <a:off x="7275513" y="3360738"/>
              <a:ext cx="2705100" cy="141288"/>
            </a:xfrm>
            <a:prstGeom prst="rect">
              <a:avLst/>
            </a:prstGeom>
            <a:solidFill>
              <a:srgbClr val="6B7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4" name="Rectangle 23"/>
            <p:cNvSpPr>
              <a:spLocks noChangeArrowheads="1"/>
            </p:cNvSpPr>
            <p:nvPr/>
          </p:nvSpPr>
          <p:spPr bwMode="auto">
            <a:xfrm>
              <a:off x="1873250" y="3360738"/>
              <a:ext cx="2701925" cy="141288"/>
            </a:xfrm>
            <a:prstGeom prst="rect">
              <a:avLst/>
            </a:prstGeom>
            <a:solidFill>
              <a:srgbClr val="27A6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Rectangle 24"/>
            <p:cNvSpPr>
              <a:spLocks noChangeArrowheads="1"/>
            </p:cNvSpPr>
            <p:nvPr/>
          </p:nvSpPr>
          <p:spPr bwMode="auto">
            <a:xfrm>
              <a:off x="4572000" y="3360738"/>
              <a:ext cx="2703513" cy="141288"/>
            </a:xfrm>
            <a:prstGeom prst="rect">
              <a:avLst/>
            </a:prstGeom>
            <a:solidFill>
              <a:srgbClr val="00BD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361" y="355703"/>
            <a:ext cx="5303531" cy="2599949"/>
          </a:xfrm>
          <a:prstGeom prst="rect">
            <a:avLst/>
          </a:prstGeom>
        </p:spPr>
      </p:pic>
    </p:spTree>
    <p:extLst>
      <p:ext uri="{BB962C8B-B14F-4D97-AF65-F5344CB8AC3E}">
        <p14:creationId xmlns:p14="http://schemas.microsoft.com/office/powerpoint/2010/main" val="1180434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35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p:nvSpPr>
        <p:spPr>
          <a:xfrm>
            <a:off x="838200" y="1328015"/>
            <a:ext cx="10515600" cy="45719"/>
          </a:xfrm>
          <a:prstGeom prst="rect">
            <a:avLst/>
          </a:prstGeom>
          <a:gradFill flip="none" rotWithShape="1">
            <a:gsLst>
              <a:gs pos="0">
                <a:srgbClr val="00BDD5"/>
              </a:gs>
              <a:gs pos="50000">
                <a:srgbClr val="98C31F"/>
              </a:gs>
              <a:gs pos="100000">
                <a:srgbClr val="27A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72579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image" Target="../media/image1.jp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2659"/>
            <a:ext cx="10744200" cy="119274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06763"/>
            <a:ext cx="10744200" cy="45702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670279" y="6578253"/>
            <a:ext cx="587023" cy="230832"/>
          </a:xfrm>
          <a:prstGeom prst="rect">
            <a:avLst/>
          </a:prstGeom>
          <a:noFill/>
        </p:spPr>
        <p:txBody>
          <a:bodyPr wrap="square" rtlCol="0">
            <a:spAutoFit/>
          </a:bodyPr>
          <a:lstStyle/>
          <a:p>
            <a:pPr algn="ctr"/>
            <a:fld id="{E123B50A-269E-4CEA-B042-34E83D64DBCC}" type="slidenum">
              <a:rPr lang="en-US" sz="900" smtClean="0">
                <a:solidFill>
                  <a:schemeClr val="bg1"/>
                </a:solidFill>
              </a:rPr>
              <a:t>‹#›</a:t>
            </a:fld>
            <a:endParaRPr lang="en-US" sz="900" dirty="0">
              <a:solidFill>
                <a:schemeClr val="bg1"/>
              </a:solidFill>
            </a:endParaRPr>
          </a:p>
        </p:txBody>
      </p:sp>
      <p:grpSp>
        <p:nvGrpSpPr>
          <p:cNvPr id="4" name="Group 3"/>
          <p:cNvGrpSpPr/>
          <p:nvPr/>
        </p:nvGrpSpPr>
        <p:grpSpPr>
          <a:xfrm>
            <a:off x="0" y="0"/>
            <a:ext cx="219456" cy="6858000"/>
            <a:chOff x="260112" y="0"/>
            <a:chExt cx="214604" cy="6858000"/>
          </a:xfrm>
        </p:grpSpPr>
        <p:sp>
          <p:nvSpPr>
            <p:cNvPr id="10" name="Rectangle 9"/>
            <p:cNvSpPr/>
            <p:nvPr/>
          </p:nvSpPr>
          <p:spPr>
            <a:xfrm>
              <a:off x="260112" y="0"/>
              <a:ext cx="214604" cy="1373731"/>
            </a:xfrm>
            <a:prstGeom prst="rect">
              <a:avLst/>
            </a:prstGeom>
            <a:solidFill>
              <a:srgbClr val="9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60112" y="1373731"/>
              <a:ext cx="214604" cy="1369469"/>
            </a:xfrm>
            <a:prstGeom prst="rect">
              <a:avLst/>
            </a:prstGeom>
            <a:solidFill>
              <a:srgbClr val="27A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60112" y="2743200"/>
              <a:ext cx="214604" cy="1369231"/>
            </a:xfrm>
            <a:prstGeom prst="rect">
              <a:avLst/>
            </a:prstGeom>
            <a:solidFill>
              <a:srgbClr val="00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260112" y="4112431"/>
              <a:ext cx="214604" cy="1369231"/>
            </a:xfrm>
            <a:prstGeom prst="rect">
              <a:avLst/>
            </a:prstGeom>
            <a:solidFill>
              <a:srgbClr val="01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260112" y="5481662"/>
              <a:ext cx="214604" cy="1376338"/>
            </a:xfrm>
            <a:prstGeom prst="rect">
              <a:avLst/>
            </a:prstGeom>
            <a:solidFill>
              <a:srgbClr val="6B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9003594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ftr="0" dt="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342900" indent="-342900" algn="l" defTabSz="685800" rtl="0" eaLnBrk="1" latinLnBrk="0" hangingPunct="1">
        <a:lnSpc>
          <a:spcPct val="90000"/>
        </a:lnSpc>
        <a:spcBef>
          <a:spcPts val="750"/>
        </a:spcBef>
        <a:buClr>
          <a:schemeClr val="bg1"/>
        </a:buClr>
        <a:buFontTx/>
        <a:buBlip>
          <a:blip r:embed="rId10"/>
        </a:buBlip>
        <a:defRPr sz="2100" kern="1200">
          <a:solidFill>
            <a:schemeClr val="bg1"/>
          </a:solidFill>
          <a:latin typeface="+mn-lt"/>
          <a:ea typeface="+mn-ea"/>
          <a:cs typeface="+mn-cs"/>
        </a:defRPr>
      </a:lvl1pPr>
      <a:lvl2pPr marL="557213" marR="0" indent="-214313" algn="l" defTabSz="685800" rtl="0" eaLnBrk="1" fontAlgn="auto" latinLnBrk="0" hangingPunct="1">
        <a:lnSpc>
          <a:spcPct val="100000"/>
        </a:lnSpc>
        <a:spcBef>
          <a:spcPts val="450"/>
        </a:spcBef>
        <a:spcAft>
          <a:spcPts val="0"/>
        </a:spcAft>
        <a:buClr>
          <a:schemeClr val="bg1"/>
        </a:buClr>
        <a:buSzPct val="99000"/>
        <a:buFont typeface="Arial" panose="020B0604020202020204" pitchFamily="34" charset="0"/>
        <a:buChar char="»"/>
        <a:tabLst/>
        <a:defRPr sz="1800" kern="1200">
          <a:solidFill>
            <a:schemeClr val="bg1"/>
          </a:solidFill>
          <a:latin typeface="+mn-lt"/>
          <a:ea typeface="+mn-ea"/>
          <a:cs typeface="+mn-cs"/>
        </a:defRPr>
      </a:lvl2pPr>
      <a:lvl3pPr marL="901304" indent="-215504" algn="l" defTabSz="685800" rtl="0" eaLnBrk="1" latinLnBrk="0" hangingPunct="1">
        <a:lnSpc>
          <a:spcPct val="90000"/>
        </a:lnSpc>
        <a:spcBef>
          <a:spcPts val="375"/>
        </a:spcBef>
        <a:buClr>
          <a:schemeClr val="bg1"/>
        </a:buClr>
        <a:buFont typeface="Wingdings" panose="05000000000000000000" pitchFamily="2" charset="2"/>
        <a:buChar char="§"/>
        <a:defRPr sz="1500" kern="1200">
          <a:solidFill>
            <a:schemeClr val="bg1"/>
          </a:solidFill>
          <a:latin typeface="+mn-lt"/>
          <a:ea typeface="+mn-ea"/>
          <a:cs typeface="+mn-cs"/>
        </a:defRPr>
      </a:lvl3pPr>
      <a:lvl4pPr marL="1117997" indent="-216694"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bg1"/>
          </a:solidFill>
          <a:latin typeface="+mn-lt"/>
          <a:ea typeface="+mn-ea"/>
          <a:cs typeface="+mn-cs"/>
        </a:defRPr>
      </a:lvl4pPr>
      <a:lvl5pPr marL="1327547" indent="-2095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2659"/>
            <a:ext cx="10744200" cy="119274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06763"/>
            <a:ext cx="10744200" cy="45702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670279" y="6578253"/>
            <a:ext cx="587023" cy="230832"/>
          </a:xfrm>
          <a:prstGeom prst="rect">
            <a:avLst/>
          </a:prstGeom>
          <a:noFill/>
        </p:spPr>
        <p:txBody>
          <a:bodyPr wrap="square" rtlCol="0">
            <a:spAutoFit/>
          </a:bodyPr>
          <a:lstStyle/>
          <a:p>
            <a:pPr algn="ctr"/>
            <a:fld id="{E123B50A-269E-4CEA-B042-34E83D64DBCC}" type="slidenum">
              <a:rPr lang="en-US" sz="900" smtClean="0">
                <a:solidFill>
                  <a:schemeClr val="bg1"/>
                </a:solidFill>
              </a:rPr>
              <a:t>‹#›</a:t>
            </a:fld>
            <a:endParaRPr lang="en-US" sz="900" dirty="0">
              <a:solidFill>
                <a:schemeClr val="bg1"/>
              </a:solidFill>
            </a:endParaRPr>
          </a:p>
        </p:txBody>
      </p:sp>
      <p:grpSp>
        <p:nvGrpSpPr>
          <p:cNvPr id="4" name="Group 3"/>
          <p:cNvGrpSpPr/>
          <p:nvPr/>
        </p:nvGrpSpPr>
        <p:grpSpPr>
          <a:xfrm>
            <a:off x="0" y="0"/>
            <a:ext cx="219456" cy="6858000"/>
            <a:chOff x="260112" y="0"/>
            <a:chExt cx="214604" cy="6858000"/>
          </a:xfrm>
        </p:grpSpPr>
        <p:sp>
          <p:nvSpPr>
            <p:cNvPr id="10" name="Rectangle 9"/>
            <p:cNvSpPr/>
            <p:nvPr/>
          </p:nvSpPr>
          <p:spPr>
            <a:xfrm>
              <a:off x="260112" y="0"/>
              <a:ext cx="214604" cy="1373731"/>
            </a:xfrm>
            <a:prstGeom prst="rect">
              <a:avLst/>
            </a:prstGeom>
            <a:solidFill>
              <a:srgbClr val="9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60112" y="1373731"/>
              <a:ext cx="214604" cy="1369469"/>
            </a:xfrm>
            <a:prstGeom prst="rect">
              <a:avLst/>
            </a:prstGeom>
            <a:solidFill>
              <a:srgbClr val="27A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60112" y="2743200"/>
              <a:ext cx="214604" cy="1369231"/>
            </a:xfrm>
            <a:prstGeom prst="rect">
              <a:avLst/>
            </a:prstGeom>
            <a:solidFill>
              <a:srgbClr val="00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260112" y="4112431"/>
              <a:ext cx="214604" cy="1369231"/>
            </a:xfrm>
            <a:prstGeom prst="rect">
              <a:avLst/>
            </a:prstGeom>
            <a:solidFill>
              <a:srgbClr val="01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260112" y="5481662"/>
              <a:ext cx="214604" cy="1376338"/>
            </a:xfrm>
            <a:prstGeom prst="rect">
              <a:avLst/>
            </a:prstGeom>
            <a:solidFill>
              <a:srgbClr val="6B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5350308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98" r:id="rId8"/>
  </p:sldLayoutIdLst>
  <p:hf hdr="0" ftr="0" dt="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342900" indent="-342900" algn="l" defTabSz="685800" rtl="0" eaLnBrk="1" latinLnBrk="0" hangingPunct="1">
        <a:lnSpc>
          <a:spcPct val="90000"/>
        </a:lnSpc>
        <a:spcBef>
          <a:spcPts val="750"/>
        </a:spcBef>
        <a:buClr>
          <a:schemeClr val="bg1"/>
        </a:buClr>
        <a:buFontTx/>
        <a:buBlip>
          <a:blip r:embed="rId11"/>
        </a:buBlip>
        <a:defRPr sz="2100" kern="1200">
          <a:solidFill>
            <a:schemeClr val="bg1"/>
          </a:solidFill>
          <a:latin typeface="+mn-lt"/>
          <a:ea typeface="+mn-ea"/>
          <a:cs typeface="+mn-cs"/>
        </a:defRPr>
      </a:lvl1pPr>
      <a:lvl2pPr marL="557213" marR="0" indent="-214313" algn="l" defTabSz="685800" rtl="0" eaLnBrk="1" fontAlgn="auto" latinLnBrk="0" hangingPunct="1">
        <a:lnSpc>
          <a:spcPct val="100000"/>
        </a:lnSpc>
        <a:spcBef>
          <a:spcPts val="450"/>
        </a:spcBef>
        <a:spcAft>
          <a:spcPts val="0"/>
        </a:spcAft>
        <a:buClr>
          <a:schemeClr val="bg1"/>
        </a:buClr>
        <a:buSzPct val="99000"/>
        <a:buFont typeface="Arial" panose="020B0604020202020204" pitchFamily="34" charset="0"/>
        <a:buChar char="»"/>
        <a:tabLst/>
        <a:defRPr sz="1800" kern="1200">
          <a:solidFill>
            <a:schemeClr val="bg1"/>
          </a:solidFill>
          <a:latin typeface="+mn-lt"/>
          <a:ea typeface="+mn-ea"/>
          <a:cs typeface="+mn-cs"/>
        </a:defRPr>
      </a:lvl2pPr>
      <a:lvl3pPr marL="901304" indent="-215504" algn="l" defTabSz="685800" rtl="0" eaLnBrk="1" latinLnBrk="0" hangingPunct="1">
        <a:lnSpc>
          <a:spcPct val="90000"/>
        </a:lnSpc>
        <a:spcBef>
          <a:spcPts val="375"/>
        </a:spcBef>
        <a:buClr>
          <a:schemeClr val="bg1"/>
        </a:buClr>
        <a:buFont typeface="Wingdings" panose="05000000000000000000" pitchFamily="2" charset="2"/>
        <a:buChar char="§"/>
        <a:defRPr sz="1500" kern="1200">
          <a:solidFill>
            <a:schemeClr val="bg1"/>
          </a:solidFill>
          <a:latin typeface="+mn-lt"/>
          <a:ea typeface="+mn-ea"/>
          <a:cs typeface="+mn-cs"/>
        </a:defRPr>
      </a:lvl3pPr>
      <a:lvl4pPr marL="1117997" indent="-216694"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bg1"/>
          </a:solidFill>
          <a:latin typeface="+mn-lt"/>
          <a:ea typeface="+mn-ea"/>
          <a:cs typeface="+mn-cs"/>
        </a:defRPr>
      </a:lvl4pPr>
      <a:lvl5pPr marL="1327547" indent="-2095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180EB-345A-4D98-9E8D-E950C699F3A6}"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E0CD7-3402-4524-928F-633FF6B49B95}" type="slidenum">
              <a:rPr lang="en-US" smtClean="0"/>
              <a:t>‹#›</a:t>
            </a:fld>
            <a:endParaRPr lang="en-US"/>
          </a:p>
        </p:txBody>
      </p:sp>
    </p:spTree>
    <p:extLst>
      <p:ext uri="{BB962C8B-B14F-4D97-AF65-F5344CB8AC3E}">
        <p14:creationId xmlns:p14="http://schemas.microsoft.com/office/powerpoint/2010/main" val="248265137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time_continue=269&amp;v=g6MZAYO1lw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9.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6.xml"/><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 driving down a busy highway&#10;&#10;Description generated with very high confidence">
            <a:extLst>
              <a:ext uri="{FF2B5EF4-FFF2-40B4-BE49-F238E27FC236}">
                <a16:creationId xmlns:a16="http://schemas.microsoft.com/office/drawing/2014/main" id="{8EB6D398-9130-4811-91FA-7460C5A21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 y="0"/>
            <a:ext cx="12217400" cy="6858001"/>
          </a:xfrm>
          <a:prstGeom prst="rect">
            <a:avLst/>
          </a:prstGeom>
        </p:spPr>
      </p:pic>
      <p:sp>
        <p:nvSpPr>
          <p:cNvPr id="4" name="Rectangle 3"/>
          <p:cNvSpPr/>
          <p:nvPr/>
        </p:nvSpPr>
        <p:spPr>
          <a:xfrm>
            <a:off x="0" y="-7683"/>
            <a:ext cx="12262746" cy="6858001"/>
          </a:xfrm>
          <a:prstGeom prst="rect">
            <a:avLst/>
          </a:prstGeom>
          <a:gradFill>
            <a:gsLst>
              <a:gs pos="50000">
                <a:schemeClr val="bg1">
                  <a:lumMod val="95000"/>
                  <a:lumOff val="5000"/>
                  <a:alpha val="50000"/>
                </a:schemeClr>
              </a:gs>
              <a:gs pos="100000">
                <a:schemeClr val="tx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flipH="1">
            <a:off x="7994625" y="5647069"/>
            <a:ext cx="3571477" cy="704078"/>
          </a:xfrm>
          <a:prstGeom prst="rect">
            <a:avLst/>
          </a:prstGeom>
          <a:solidFill>
            <a:srgbClr val="2618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800" dirty="0">
                <a:gradFill>
                  <a:gsLst>
                    <a:gs pos="0">
                      <a:srgbClr val="75D1FF">
                        <a:lumMod val="5000"/>
                        <a:lumOff val="95000"/>
                      </a:srgbClr>
                    </a:gs>
                    <a:gs pos="100000">
                      <a:srgbClr val="FFFFFF"/>
                    </a:gs>
                  </a:gsLst>
                  <a:lin ang="5400000" scaled="1"/>
                </a:gradFill>
              </a:rPr>
              <a:t>March 2, 2018</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pic>
        <p:nvPicPr>
          <p:cNvPr id="10" name="Picture 9" descr="A close up of a logo&#10;&#10;Description generated with very high confidence">
            <a:extLst>
              <a:ext uri="{FF2B5EF4-FFF2-40B4-BE49-F238E27FC236}">
                <a16:creationId xmlns:a16="http://schemas.microsoft.com/office/drawing/2014/main" id="{BEEB28B9-39D8-4CF9-ACF8-C92A20A25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103" y="-914401"/>
            <a:ext cx="7744907" cy="7744907"/>
          </a:xfrm>
          <a:prstGeom prst="rect">
            <a:avLst/>
          </a:prstGeom>
        </p:spPr>
      </p:pic>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a:p>
        </p:txBody>
      </p:sp>
      <p:sp>
        <p:nvSpPr>
          <p:cNvPr id="7" name="Title 6"/>
          <p:cNvSpPr>
            <a:spLocks noGrp="1"/>
          </p:cNvSpPr>
          <p:nvPr>
            <p:ph type="title"/>
          </p:nvPr>
        </p:nvSpPr>
        <p:spPr>
          <a:xfrm>
            <a:off x="71928" y="566474"/>
            <a:ext cx="8713328" cy="3083921"/>
          </a:xfrm>
        </p:spPr>
        <p:txBody>
          <a:bodyPr>
            <a:normAutofit fontScale="90000"/>
          </a:bodyPr>
          <a:lstStyle/>
          <a:p>
            <a:r>
              <a:rPr lang="en-US" sz="7200" b="0" dirty="0">
                <a:effectLst>
                  <a:outerShdw blurRad="38100" dist="38100" dir="2700000" algn="tl">
                    <a:srgbClr val="000000">
                      <a:alpha val="43137"/>
                    </a:srgbClr>
                  </a:outerShdw>
                </a:effectLst>
                <a:latin typeface="Century Gothic" panose="020B0502020202020204" pitchFamily="34" charset="0"/>
              </a:rPr>
              <a:t>Autonomous &amp; Connected Vehicles</a:t>
            </a:r>
            <a:br>
              <a:rPr lang="en-US" sz="7200" b="0">
                <a:effectLst>
                  <a:outerShdw blurRad="38100" dist="38100" dir="2700000" algn="tl">
                    <a:srgbClr val="000000">
                      <a:alpha val="43137"/>
                    </a:srgbClr>
                  </a:outerShdw>
                </a:effectLst>
                <a:latin typeface="Century Gothic" panose="020B0502020202020204" pitchFamily="34" charset="0"/>
              </a:rPr>
            </a:br>
            <a:r>
              <a:rPr lang="en-US" sz="7200" b="0">
                <a:effectLst>
                  <a:outerShdw blurRad="38100" dist="38100" dir="2700000" algn="tl">
                    <a:srgbClr val="000000">
                      <a:alpha val="43137"/>
                    </a:srgbClr>
                  </a:outerShdw>
                </a:effectLst>
                <a:latin typeface="Century Gothic" panose="020B0502020202020204" pitchFamily="34" charset="0"/>
              </a:rPr>
              <a:t>Task Force</a:t>
            </a:r>
            <a:endParaRPr lang="en-US" sz="7200" b="0" dirty="0">
              <a:effectLst>
                <a:outerShdw blurRad="38100" dist="38100" dir="2700000" algn="tl">
                  <a:srgbClr val="000000">
                    <a:alpha val="43137"/>
                  </a:srgbClr>
                </a:outerShdw>
              </a:effectLst>
              <a:latin typeface="Century Gothic" panose="020B0502020202020204" pitchFamily="34" charset="0"/>
            </a:endParaRPr>
          </a:p>
        </p:txBody>
      </p:sp>
      <p:sp>
        <p:nvSpPr>
          <p:cNvPr id="8" name="Text Placeholder 7"/>
          <p:cNvSpPr>
            <a:spLocks noGrp="1"/>
          </p:cNvSpPr>
          <p:nvPr>
            <p:ph type="body" sz="quarter" idx="13"/>
          </p:nvPr>
        </p:nvSpPr>
        <p:spPr>
          <a:xfrm>
            <a:off x="154380" y="3642612"/>
            <a:ext cx="12024732" cy="1421928"/>
          </a:xfrm>
        </p:spPr>
        <p:txBody>
          <a:bodyPr/>
          <a:lstStyle/>
          <a:p>
            <a:pPr marL="0" indent="0">
              <a:buNone/>
            </a:pPr>
            <a:r>
              <a:rPr lang="en-US" spc="0" dirty="0">
                <a:latin typeface="Century Gothic" panose="020B0502020202020204" pitchFamily="34" charset="0"/>
              </a:rPr>
              <a:t>Kick-off Meeting</a:t>
            </a:r>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advClick="0" advTm="6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659"/>
            <a:ext cx="10744200" cy="1027641"/>
          </a:xfrm>
        </p:spPr>
        <p:txBody>
          <a:bodyPr>
            <a:normAutofit/>
          </a:bodyPr>
          <a:lstStyle/>
          <a:p>
            <a:r>
              <a:rPr lang="en-US" sz="4000" dirty="0"/>
              <a:t>Science Magazine, December 14, 2017</a:t>
            </a:r>
          </a:p>
        </p:txBody>
      </p:sp>
      <p:sp>
        <p:nvSpPr>
          <p:cNvPr id="3" name="Content Placeholder 2"/>
          <p:cNvSpPr>
            <a:spLocks noGrp="1"/>
          </p:cNvSpPr>
          <p:nvPr>
            <p:ph idx="1"/>
          </p:nvPr>
        </p:nvSpPr>
        <p:spPr>
          <a:xfrm>
            <a:off x="520701" y="2029216"/>
            <a:ext cx="4127500" cy="4315908"/>
          </a:xfrm>
        </p:spPr>
        <p:txBody>
          <a:bodyPr>
            <a:noAutofit/>
          </a:bodyPr>
          <a:lstStyle/>
          <a:p>
            <a:r>
              <a:rPr lang="en-US" sz="3200" dirty="0"/>
              <a:t>Confirming what we thought</a:t>
            </a:r>
          </a:p>
          <a:p>
            <a:r>
              <a:rPr lang="en-US" sz="3200" dirty="0"/>
              <a:t>Lots of considerations</a:t>
            </a:r>
          </a:p>
          <a:p>
            <a:r>
              <a:rPr lang="en-US" sz="3200" dirty="0"/>
              <a:t>Lots of unknowns</a:t>
            </a:r>
          </a:p>
        </p:txBody>
      </p:sp>
      <p:pic>
        <p:nvPicPr>
          <p:cNvPr id="4" name="Picture 3">
            <a:hlinkClick r:id="rId3"/>
            <a:extLst>
              <a:ext uri="{FF2B5EF4-FFF2-40B4-BE49-F238E27FC236}">
                <a16:creationId xmlns:a16="http://schemas.microsoft.com/office/drawing/2014/main" id="{1067109E-50DB-4B10-A292-5734CAC54F22}"/>
              </a:ext>
            </a:extLst>
          </p:cNvPr>
          <p:cNvPicPr>
            <a:picLocks noChangeAspect="1"/>
          </p:cNvPicPr>
          <p:nvPr/>
        </p:nvPicPr>
        <p:blipFill>
          <a:blip r:embed="rId4"/>
          <a:stretch>
            <a:fillRect/>
          </a:stretch>
        </p:blipFill>
        <p:spPr>
          <a:xfrm>
            <a:off x="4829957" y="1577860"/>
            <a:ext cx="6752443" cy="49071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2118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492EA36-54D2-4488-AE75-A7537E4D5175}"/>
              </a:ext>
            </a:extLst>
          </p:cNvPr>
          <p:cNvSpPr>
            <a:spLocks noGrp="1"/>
          </p:cNvSpPr>
          <p:nvPr>
            <p:ph type="title"/>
          </p:nvPr>
        </p:nvSpPr>
        <p:spPr>
          <a:xfrm>
            <a:off x="442586" y="102659"/>
            <a:ext cx="11139814" cy="1192742"/>
          </a:xfrm>
        </p:spPr>
        <p:txBody>
          <a:bodyPr>
            <a:normAutofit fontScale="90000"/>
          </a:bodyPr>
          <a:lstStyle/>
          <a:p>
            <a:r>
              <a:rPr lang="en-US" dirty="0"/>
              <a:t>From Imminent Impacts to Mundane Considerations</a:t>
            </a:r>
          </a:p>
        </p:txBody>
      </p:sp>
      <p:pic>
        <p:nvPicPr>
          <p:cNvPr id="13" name="Content Placeholder 12" descr="A screenshot of a cell phone&#10;&#10;Description generated with very high confidence">
            <a:extLst>
              <a:ext uri="{FF2B5EF4-FFF2-40B4-BE49-F238E27FC236}">
                <a16:creationId xmlns:a16="http://schemas.microsoft.com/office/drawing/2014/main" id="{6C7F71E0-2211-429E-AC72-41D423E246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903" y="521374"/>
            <a:ext cx="8926491" cy="5815251"/>
          </a:xfrm>
          <a:prstGeom prst="rect">
            <a:avLst/>
          </a:prstGeom>
          <a:ln>
            <a:noFill/>
          </a:ln>
          <a:effectLst>
            <a:outerShdw blurRad="190500" algn="tl" rotWithShape="0">
              <a:srgbClr val="000000">
                <a:alpha val="70000"/>
              </a:srgbClr>
            </a:outerShdw>
          </a:effectLst>
        </p:spPr>
      </p:pic>
      <p:pic>
        <p:nvPicPr>
          <p:cNvPr id="4" name="Picture 3" descr="A screenshot of a social media post&#10;&#10;Description generated with very high confidence">
            <a:extLst>
              <a:ext uri="{FF2B5EF4-FFF2-40B4-BE49-F238E27FC236}">
                <a16:creationId xmlns:a16="http://schemas.microsoft.com/office/drawing/2014/main" id="{76ACFE8E-B4D4-4E1A-B4CD-4364D6B79101}"/>
              </a:ext>
            </a:extLst>
          </p:cNvPr>
          <p:cNvPicPr>
            <a:picLocks noChangeAspect="1"/>
          </p:cNvPicPr>
          <p:nvPr/>
        </p:nvPicPr>
        <p:blipFill rotWithShape="1">
          <a:blip r:embed="rId3"/>
          <a:srcRect r="4" b="189"/>
          <a:stretch/>
        </p:blipFill>
        <p:spPr>
          <a:xfrm>
            <a:off x="5639782" y="355367"/>
            <a:ext cx="6109632" cy="63359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686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233C78-347F-4DBC-8174-D30DD6367A54}"/>
              </a:ext>
            </a:extLst>
          </p:cNvPr>
          <p:cNvPicPr>
            <a:picLocks noChangeAspect="1"/>
          </p:cNvPicPr>
          <p:nvPr/>
        </p:nvPicPr>
        <p:blipFill>
          <a:blip r:embed="rId3"/>
          <a:stretch>
            <a:fillRect/>
          </a:stretch>
        </p:blipFill>
        <p:spPr>
          <a:xfrm>
            <a:off x="2187908" y="1048371"/>
            <a:ext cx="7816184" cy="10020750"/>
          </a:xfrm>
          <a:prstGeom prst="rect">
            <a:avLst/>
          </a:prstGeom>
          <a:solidFill>
            <a:schemeClr val="bg1">
              <a:alpha val="38000"/>
            </a:schemeClr>
          </a:solidFill>
        </p:spPr>
      </p:pic>
      <p:sp>
        <p:nvSpPr>
          <p:cNvPr id="6" name="Title 1">
            <a:extLst>
              <a:ext uri="{FF2B5EF4-FFF2-40B4-BE49-F238E27FC236}">
                <a16:creationId xmlns:a16="http://schemas.microsoft.com/office/drawing/2014/main" id="{3151B443-5B80-44B7-81EE-ECC6304B2DBB}"/>
              </a:ext>
            </a:extLst>
          </p:cNvPr>
          <p:cNvSpPr>
            <a:spLocks noGrp="1"/>
          </p:cNvSpPr>
          <p:nvPr>
            <p:ph type="title"/>
          </p:nvPr>
        </p:nvSpPr>
        <p:spPr>
          <a:xfrm>
            <a:off x="990600" y="102659"/>
            <a:ext cx="10756900" cy="1192742"/>
          </a:xfrm>
        </p:spPr>
        <p:txBody>
          <a:bodyPr>
            <a:normAutofit fontScale="90000"/>
          </a:bodyPr>
          <a:lstStyle/>
          <a:p>
            <a:r>
              <a:rPr lang="en-US" dirty="0"/>
              <a:t>What’s Been Done Here, Given So Many Questions?</a:t>
            </a:r>
          </a:p>
        </p:txBody>
      </p:sp>
    </p:spTree>
    <p:extLst>
      <p:ext uri="{BB962C8B-B14F-4D97-AF65-F5344CB8AC3E}">
        <p14:creationId xmlns:p14="http://schemas.microsoft.com/office/powerpoint/2010/main" val="86343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2650" y="1535766"/>
            <a:ext cx="7091499"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AVs will impact almost everything across public agencies and the private sector, including regional issues such as…</a:t>
            </a:r>
          </a:p>
        </p:txBody>
      </p:sp>
      <p:sp>
        <p:nvSpPr>
          <p:cNvPr id="9" name="Rectangle 8"/>
          <p:cNvSpPr/>
          <p:nvPr/>
        </p:nvSpPr>
        <p:spPr>
          <a:xfrm>
            <a:off x="2551612" y="3342809"/>
            <a:ext cx="6692537" cy="2471446"/>
          </a:xfrm>
          <a:prstGeom prst="rect">
            <a:avLst/>
          </a:prstGeom>
        </p:spPr>
        <p:txBody>
          <a:bodyPr wrap="square">
            <a:spAutoFit/>
          </a:bodyPr>
          <a:lstStyle/>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Transportation Planning</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Traffic Engineering and Operations</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Transportation Capital Investment</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Public Transportation</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Data Management and Security</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Non-motorized Transportation</a:t>
            </a:r>
          </a:p>
        </p:txBody>
      </p:sp>
      <p:sp>
        <p:nvSpPr>
          <p:cNvPr id="2" name="Title 1"/>
          <p:cNvSpPr>
            <a:spLocks noGrp="1"/>
          </p:cNvSpPr>
          <p:nvPr>
            <p:ph type="title"/>
          </p:nvPr>
        </p:nvSpPr>
        <p:spPr>
          <a:xfrm>
            <a:off x="640080" y="102659"/>
            <a:ext cx="11079480" cy="1192742"/>
          </a:xfrm>
        </p:spPr>
        <p:txBody>
          <a:bodyPr>
            <a:normAutofit/>
          </a:bodyPr>
          <a:lstStyle/>
          <a:p>
            <a:r>
              <a:rPr lang="en-US" dirty="0"/>
              <a:t>Challenges Facing Multiple Agencies &amp; Organizations</a:t>
            </a:r>
          </a:p>
        </p:txBody>
      </p:sp>
      <p:pic>
        <p:nvPicPr>
          <p:cNvPr id="3" name="Picture 2"/>
          <p:cNvPicPr>
            <a:picLocks noChangeAspect="1"/>
          </p:cNvPicPr>
          <p:nvPr/>
        </p:nvPicPr>
        <p:blipFill rotWithShape="1">
          <a:blip r:embed="rId4"/>
          <a:srcRect l="20048" t="28910" r="19364" b="23090"/>
          <a:stretch/>
        </p:blipFill>
        <p:spPr>
          <a:xfrm>
            <a:off x="1325880" y="1587256"/>
            <a:ext cx="9540240" cy="4699967"/>
          </a:xfrm>
          <a:prstGeom prst="rect">
            <a:avLst/>
          </a:prstGeom>
          <a:solidFill>
            <a:schemeClr val="bg1"/>
          </a:solidFill>
        </p:spPr>
      </p:pic>
    </p:spTree>
    <p:extLst>
      <p:ext uri="{BB962C8B-B14F-4D97-AF65-F5344CB8AC3E}">
        <p14:creationId xmlns:p14="http://schemas.microsoft.com/office/powerpoint/2010/main" val="5715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523"/>
            <a:ext cx="10744200" cy="1033878"/>
          </a:xfrm>
        </p:spPr>
        <p:txBody>
          <a:bodyPr>
            <a:noAutofit/>
          </a:bodyPr>
          <a:lstStyle/>
          <a:p>
            <a:r>
              <a:rPr lang="en-US" sz="2800" dirty="0"/>
              <a:t>Automated and Connected Vehicle (ACV) Workshops - </a:t>
            </a:r>
            <a:br>
              <a:rPr lang="en-US" sz="2800" dirty="0"/>
            </a:br>
            <a:r>
              <a:rPr lang="en-US" sz="2800" dirty="0"/>
              <a:t>Actions to Prepare the Greater Charlotte Region</a:t>
            </a:r>
          </a:p>
        </p:txBody>
      </p:sp>
      <p:sp>
        <p:nvSpPr>
          <p:cNvPr id="8" name="Rectangle 7"/>
          <p:cNvSpPr/>
          <p:nvPr/>
        </p:nvSpPr>
        <p:spPr>
          <a:xfrm>
            <a:off x="6096000" y="1924007"/>
            <a:ext cx="5436870" cy="4182683"/>
          </a:xfrm>
          <a:prstGeom prst="rect">
            <a:avLst/>
          </a:prstGeom>
        </p:spPr>
        <p:txBody>
          <a:bodyPr wrap="square">
            <a:spAutoFit/>
          </a:bodyPr>
          <a:lstStyle/>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200" b="0" i="0" u="none" strike="noStrike" kern="1200" cap="none" spc="0" normalizeH="0" baseline="0" noProof="0" dirty="0">
                <a:ln>
                  <a:noFill/>
                </a:ln>
                <a:solidFill>
                  <a:prstClr val="white"/>
                </a:solidFill>
                <a:effectLst/>
                <a:uLnTx/>
                <a:uFillTx/>
                <a:latin typeface="Arial" panose="020B0604020202020204"/>
                <a:ea typeface="+mn-ea"/>
                <a:cs typeface="+mn-cs"/>
              </a:rPr>
              <a:t>Workshop concept sprung from Regional Freight Mobility Plan</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200" b="0" i="0" u="none" strike="noStrike" kern="1200" cap="none" spc="0" normalizeH="0" baseline="0" noProof="0" dirty="0">
                <a:ln>
                  <a:noFill/>
                </a:ln>
                <a:solidFill>
                  <a:prstClr val="white"/>
                </a:solidFill>
                <a:effectLst/>
                <a:uLnTx/>
                <a:uFillTx/>
                <a:latin typeface="Arial" panose="020B0604020202020204"/>
                <a:ea typeface="+mn-ea"/>
                <a:cs typeface="+mn-cs"/>
              </a:rPr>
              <a:t>50+ participants per workshop</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200" b="0" i="0" u="none" strike="noStrike" kern="1200" cap="none" spc="0" normalizeH="0" baseline="0" noProof="0" dirty="0">
                <a:ln>
                  <a:noFill/>
                </a:ln>
                <a:solidFill>
                  <a:prstClr val="white"/>
                </a:solidFill>
                <a:effectLst/>
                <a:uLnTx/>
                <a:uFillTx/>
                <a:latin typeface="Arial" panose="020B0604020202020204"/>
                <a:ea typeface="+mn-ea"/>
                <a:cs typeface="+mn-cs"/>
              </a:rPr>
              <a:t>Leading researchers, industry experts, best practice</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200" b="0" i="0" u="none" strike="noStrike" kern="1200" cap="none" spc="0" normalizeH="0" baseline="0" noProof="0" dirty="0">
                <a:ln>
                  <a:noFill/>
                </a:ln>
                <a:solidFill>
                  <a:prstClr val="white"/>
                </a:solidFill>
                <a:effectLst/>
                <a:uLnTx/>
                <a:uFillTx/>
                <a:latin typeface="Arial" panose="020B0604020202020204"/>
                <a:ea typeface="+mn-ea"/>
                <a:cs typeface="+mn-cs"/>
              </a:rPr>
              <a:t>1st region based dialogue on technology preparation, obstacles, solutions in NC</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200" b="0" i="0" u="none" strike="noStrike" kern="1200" cap="none" spc="0" normalizeH="0" baseline="0" noProof="0" dirty="0">
                <a:ln>
                  <a:noFill/>
                </a:ln>
                <a:solidFill>
                  <a:prstClr val="white"/>
                </a:solidFill>
                <a:effectLst/>
                <a:uLnTx/>
                <a:uFillTx/>
                <a:latin typeface="Arial" panose="020B0604020202020204"/>
                <a:ea typeface="+mn-ea"/>
                <a:cs typeface="+mn-cs"/>
              </a:rPr>
              <a:t>Roadmap with actionable steps</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r>
              <a:rPr kumimoji="0" lang="en-US" sz="2200" b="0" i="0" u="none" strike="noStrike" kern="1200" cap="none" spc="0" normalizeH="0" baseline="0" noProof="0" dirty="0">
                <a:ln>
                  <a:noFill/>
                </a:ln>
                <a:solidFill>
                  <a:prstClr val="white"/>
                </a:solidFill>
                <a:effectLst/>
                <a:uLnTx/>
                <a:uFillTx/>
                <a:latin typeface="Arial" panose="020B0604020202020204"/>
                <a:ea typeface="+mn-ea"/>
                <a:cs typeface="+mn-cs"/>
              </a:rPr>
              <a:t>Transferable concept for state and national peers</a:t>
            </a:r>
          </a:p>
          <a:p>
            <a:pPr marL="457200" marR="0" lvl="0" indent="-457200" algn="l" defTabSz="914400" rtl="0" eaLnBrk="1" fontAlgn="auto" latinLnBrk="0" hangingPunct="1">
              <a:lnSpc>
                <a:spcPct val="90000"/>
              </a:lnSpc>
              <a:spcBef>
                <a:spcPts val="600"/>
              </a:spcBef>
              <a:spcAft>
                <a:spcPts val="0"/>
              </a:spcAft>
              <a:buClr>
                <a:srgbClr val="ED7D31"/>
              </a:buClr>
              <a:buSzTx/>
              <a:buFontTx/>
              <a:buBlip>
                <a:blip r:embed="rId3"/>
              </a:buBlip>
              <a:tabLst/>
              <a:defRPr/>
            </a:pP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3"/>
          <p:cNvPicPr>
            <a:picLocks noChangeAspect="1"/>
          </p:cNvPicPr>
          <p:nvPr/>
        </p:nvPicPr>
        <p:blipFill rotWithShape="1">
          <a:blip r:embed="rId4"/>
          <a:srcRect l="14384" t="13106" r="67129" b="7900"/>
          <a:stretch/>
        </p:blipFill>
        <p:spPr>
          <a:xfrm rot="21325181">
            <a:off x="1702125" y="1578258"/>
            <a:ext cx="3802313" cy="48741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504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screenshot of a cell phone&#10;&#10;Description generated with high confidence">
            <a:extLst>
              <a:ext uri="{FF2B5EF4-FFF2-40B4-BE49-F238E27FC236}">
                <a16:creationId xmlns:a16="http://schemas.microsoft.com/office/drawing/2014/main" id="{EA3C1733-8ABA-4DE7-BCC3-7176D1E5D3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0988" y="112295"/>
            <a:ext cx="10118558" cy="6745705"/>
          </a:xfrm>
        </p:spPr>
      </p:pic>
    </p:spTree>
    <p:extLst>
      <p:ext uri="{BB962C8B-B14F-4D97-AF65-F5344CB8AC3E}">
        <p14:creationId xmlns:p14="http://schemas.microsoft.com/office/powerpoint/2010/main" val="81234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02659"/>
            <a:ext cx="8440737" cy="1192742"/>
          </a:xfrm>
        </p:spPr>
        <p:txBody>
          <a:bodyPr>
            <a:noAutofit/>
          </a:bodyPr>
          <a:lstStyle/>
          <a:p>
            <a:r>
              <a:rPr lang="en-US" sz="2800" dirty="0"/>
              <a:t>Centralina Council of Governments (CCOG) Autonomous &amp; Connected Vehicles Workshops  Overview</a:t>
            </a:r>
          </a:p>
        </p:txBody>
      </p:sp>
      <p:sp>
        <p:nvSpPr>
          <p:cNvPr id="3" name="Content Placeholder 2"/>
          <p:cNvSpPr>
            <a:spLocks noGrp="1"/>
          </p:cNvSpPr>
          <p:nvPr>
            <p:ph idx="1"/>
          </p:nvPr>
        </p:nvSpPr>
        <p:spPr>
          <a:xfrm>
            <a:off x="1158240" y="2636520"/>
            <a:ext cx="10241280" cy="3642044"/>
          </a:xfrm>
        </p:spPr>
        <p:txBody>
          <a:bodyPr>
            <a:normAutofit/>
          </a:bodyPr>
          <a:lstStyle/>
          <a:p>
            <a:r>
              <a:rPr lang="en-US" sz="2400" dirty="0"/>
              <a:t>Workshop 1: Clearing the Hype  </a:t>
            </a:r>
          </a:p>
          <a:p>
            <a:pPr lvl="1"/>
            <a:r>
              <a:rPr lang="en-US" sz="2000" dirty="0"/>
              <a:t>An educational session on what is coming in the next 5-10 years and NCDOT’s early                 strategy and response </a:t>
            </a:r>
          </a:p>
          <a:p>
            <a:r>
              <a:rPr lang="en-US" sz="2400" dirty="0"/>
              <a:t>Workshop 2: Discussing the Impacts</a:t>
            </a:r>
          </a:p>
          <a:p>
            <a:pPr lvl="1"/>
            <a:r>
              <a:rPr lang="en-US" sz="2000" dirty="0"/>
              <a:t>How will ACVs impact our work and how we reach our long-range goals and objectives?</a:t>
            </a:r>
          </a:p>
          <a:p>
            <a:r>
              <a:rPr lang="en-US" sz="2400" dirty="0"/>
              <a:t>Workshop 3: Developing an Action Plan</a:t>
            </a:r>
          </a:p>
          <a:p>
            <a:pPr lvl="1"/>
            <a:r>
              <a:rPr lang="en-US" sz="2000" dirty="0"/>
              <a:t>Determine key steps the region can take to prepare for and make the most of this game-changing technology  </a:t>
            </a:r>
          </a:p>
          <a:p>
            <a:pPr marL="0" indent="0">
              <a:buNone/>
            </a:pPr>
            <a:endParaRPr lang="en-US" sz="2400" dirty="0"/>
          </a:p>
          <a:p>
            <a:endParaRPr lang="en-US" sz="2400" dirty="0"/>
          </a:p>
        </p:txBody>
      </p:sp>
      <p:pic>
        <p:nvPicPr>
          <p:cNvPr id="6" name="Picture 5">
            <a:extLst>
              <a:ext uri="{FF2B5EF4-FFF2-40B4-BE49-F238E27FC236}">
                <a16:creationId xmlns:a16="http://schemas.microsoft.com/office/drawing/2014/main" id="{7DDAB24D-ED69-4DC9-A8BA-B20D94A44EFF}"/>
              </a:ext>
            </a:extLst>
          </p:cNvPr>
          <p:cNvPicPr/>
          <p:nvPr/>
        </p:nvPicPr>
        <p:blipFill>
          <a:blip r:embed="rId3">
            <a:extLst>
              <a:ext uri="{28A0092B-C50C-407E-A947-70E740481C1C}">
                <a14:useLocalDpi xmlns:a14="http://schemas.microsoft.com/office/drawing/2010/main" val="0"/>
              </a:ext>
            </a:extLst>
          </a:blip>
          <a:stretch>
            <a:fillRect/>
          </a:stretch>
        </p:blipFill>
        <p:spPr>
          <a:xfrm>
            <a:off x="2944018" y="1591627"/>
            <a:ext cx="6858000" cy="931545"/>
          </a:xfrm>
          <a:prstGeom prst="rect">
            <a:avLst/>
          </a:prstGeom>
        </p:spPr>
      </p:pic>
    </p:spTree>
    <p:extLst>
      <p:ext uri="{BB962C8B-B14F-4D97-AF65-F5344CB8AC3E}">
        <p14:creationId xmlns:p14="http://schemas.microsoft.com/office/powerpoint/2010/main" val="154434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0653"/>
            <a:ext cx="8229600" cy="1143000"/>
          </a:xfrm>
        </p:spPr>
        <p:txBody>
          <a:bodyPr>
            <a:noAutofit/>
          </a:bodyPr>
          <a:lstStyle/>
          <a:p>
            <a:r>
              <a:rPr lang="en-US" dirty="0"/>
              <a:t>ACV Workshop 1</a:t>
            </a:r>
            <a:br>
              <a:rPr lang="en-US" dirty="0"/>
            </a:br>
            <a:endParaRPr lang="en-US" dirty="0"/>
          </a:p>
        </p:txBody>
      </p:sp>
      <p:sp>
        <p:nvSpPr>
          <p:cNvPr id="3" name="Content Placeholder 2"/>
          <p:cNvSpPr>
            <a:spLocks noGrp="1"/>
          </p:cNvSpPr>
          <p:nvPr>
            <p:ph idx="1"/>
          </p:nvPr>
        </p:nvSpPr>
        <p:spPr>
          <a:xfrm>
            <a:off x="1798637" y="1647561"/>
            <a:ext cx="7473950" cy="4500563"/>
          </a:xfrm>
        </p:spPr>
        <p:txBody>
          <a:bodyPr>
            <a:normAutofit/>
          </a:bodyPr>
          <a:lstStyle/>
          <a:p>
            <a:pPr marL="0" indent="0">
              <a:buNone/>
            </a:pPr>
            <a:r>
              <a:rPr lang="en-US" sz="2400" dirty="0"/>
              <a:t>Workshop 1: Clearing the Hype  </a:t>
            </a:r>
          </a:p>
          <a:p>
            <a:pPr lvl="1"/>
            <a:r>
              <a:rPr lang="en-US" sz="2000" dirty="0"/>
              <a:t>An educational session on what is coming in the next 5-10 years and NCDOT’s early strategy and response </a:t>
            </a:r>
          </a:p>
          <a:p>
            <a:pPr marL="0" indent="0">
              <a:buNone/>
            </a:pPr>
            <a:endParaRPr lang="en-US" sz="2400" dirty="0"/>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986" y="2807654"/>
            <a:ext cx="3859390" cy="28945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24" y="2790561"/>
            <a:ext cx="3799418" cy="284956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651" r="34302"/>
          <a:stretch/>
        </p:blipFill>
        <p:spPr>
          <a:xfrm>
            <a:off x="4874505" y="3267198"/>
            <a:ext cx="2775217" cy="3409553"/>
          </a:xfrm>
          <a:prstGeom prst="rect">
            <a:avLst/>
          </a:prstGeom>
        </p:spPr>
      </p:pic>
    </p:spTree>
    <p:extLst>
      <p:ext uri="{BB962C8B-B14F-4D97-AF65-F5344CB8AC3E}">
        <p14:creationId xmlns:p14="http://schemas.microsoft.com/office/powerpoint/2010/main" val="109283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Workshop 1 Results – </a:t>
            </a:r>
            <a:br>
              <a:rPr lang="en-US" dirty="0"/>
            </a:br>
            <a:r>
              <a:rPr lang="en-US" dirty="0"/>
              <a:t>ACV overview and education </a:t>
            </a:r>
          </a:p>
        </p:txBody>
      </p:sp>
      <p:sp>
        <p:nvSpPr>
          <p:cNvPr id="3" name="Content Placeholder 2"/>
          <p:cNvSpPr>
            <a:spLocks noGrp="1"/>
          </p:cNvSpPr>
          <p:nvPr>
            <p:ph idx="1"/>
          </p:nvPr>
        </p:nvSpPr>
        <p:spPr>
          <a:xfrm>
            <a:off x="1282700" y="1536701"/>
            <a:ext cx="10020300" cy="5186829"/>
          </a:xfrm>
        </p:spPr>
        <p:txBody>
          <a:bodyPr/>
          <a:lstStyle/>
          <a:p>
            <a:pPr marL="0" indent="0">
              <a:buNone/>
            </a:pPr>
            <a:r>
              <a:rPr lang="en-US" sz="2000" dirty="0"/>
              <a:t>Workshop 1 Included a series of educational presentations to solidify a baseline of understanding of ACV issues, definitions for all participants: </a:t>
            </a:r>
          </a:p>
          <a:p>
            <a:r>
              <a:rPr lang="en-US" sz="2000" b="1" dirty="0"/>
              <a:t>ACVs 101</a:t>
            </a:r>
            <a:r>
              <a:rPr lang="en-US" sz="2000" dirty="0"/>
              <a:t>: Mark Jensen of Cambridge Systematics</a:t>
            </a:r>
          </a:p>
          <a:p>
            <a:r>
              <a:rPr lang="en-US" sz="2000" b="1" dirty="0"/>
              <a:t>Impacts and Timing of Adoption of ACVs Panel Discussion</a:t>
            </a:r>
            <a:r>
              <a:rPr lang="en-US" sz="2000" dirty="0"/>
              <a:t>: </a:t>
            </a:r>
          </a:p>
          <a:p>
            <a:pPr lvl="1"/>
            <a:r>
              <a:rPr lang="en-US" sz="2000" dirty="0"/>
              <a:t>Brian Burkhard, Jacobs Engineering</a:t>
            </a:r>
          </a:p>
          <a:p>
            <a:pPr lvl="1"/>
            <a:r>
              <a:rPr lang="en-US" sz="2000" dirty="0"/>
              <a:t>Doug Gettman, Ph. D; Kimley Horn &amp; Associates</a:t>
            </a:r>
          </a:p>
          <a:p>
            <a:pPr lvl="1"/>
            <a:r>
              <a:rPr lang="en-US" sz="2000" dirty="0"/>
              <a:t>Keith Hangland, HERE </a:t>
            </a:r>
          </a:p>
          <a:p>
            <a:r>
              <a:rPr lang="en-US" sz="2000" b="1" dirty="0"/>
              <a:t>ACVs in 25 years – </a:t>
            </a:r>
            <a:r>
              <a:rPr lang="en-US" sz="2000" dirty="0"/>
              <a:t>Sam Van Hecke, Cambridge Systematics</a:t>
            </a:r>
          </a:p>
          <a:p>
            <a:r>
              <a:rPr lang="en-US" sz="2000" b="1" dirty="0"/>
              <a:t>National and State Efforts to Prepare for ACVs</a:t>
            </a:r>
            <a:r>
              <a:rPr lang="en-US" sz="2000" dirty="0"/>
              <a:t>: Kevin Lacy, NCDOT	</a:t>
            </a:r>
          </a:p>
          <a:p>
            <a:r>
              <a:rPr lang="en-US" sz="2000" b="1" dirty="0"/>
              <a:t>Breakout Session </a:t>
            </a:r>
            <a:r>
              <a:rPr lang="en-US" sz="2000" dirty="0"/>
              <a:t>– We identified roles and responsibilities of local governments and transportation planning organizations</a:t>
            </a:r>
          </a:p>
          <a:p>
            <a:endParaRPr lang="en-US" dirty="0"/>
          </a:p>
          <a:p>
            <a:pPr lvl="1"/>
            <a:endParaRPr lang="en-US" dirty="0"/>
          </a:p>
        </p:txBody>
      </p:sp>
    </p:spTree>
    <p:extLst>
      <p:ext uri="{BB962C8B-B14F-4D97-AF65-F5344CB8AC3E}">
        <p14:creationId xmlns:p14="http://schemas.microsoft.com/office/powerpoint/2010/main" val="334404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Workshop 1: Breakout Session Results</a:t>
            </a:r>
          </a:p>
        </p:txBody>
      </p:sp>
      <p:graphicFrame>
        <p:nvGraphicFramePr>
          <p:cNvPr id="4" name="Content Placeholder 3"/>
          <p:cNvGraphicFramePr>
            <a:graphicFrameLocks noGrp="1"/>
          </p:cNvGraphicFramePr>
          <p:nvPr>
            <p:ph idx="1"/>
            <p:extLst/>
          </p:nvPr>
        </p:nvGraphicFramePr>
        <p:xfrm>
          <a:off x="2152650" y="1606551"/>
          <a:ext cx="8058150" cy="4570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95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Content Placeholder 22" descr="A picture containing scissors, tool&#10;&#10;Description generated with very high confidence">
            <a:extLst>
              <a:ext uri="{FF2B5EF4-FFF2-40B4-BE49-F238E27FC236}">
                <a16:creationId xmlns:a16="http://schemas.microsoft.com/office/drawing/2014/main" id="{1C558B26-7D96-4871-8B18-2ED1F1DA1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747" y="227827"/>
            <a:ext cx="2332928" cy="2017983"/>
          </a:xfrm>
          <a:prstGeom prst="rect">
            <a:avLst/>
          </a:prstGeom>
        </p:spPr>
      </p:pic>
      <p:pic>
        <p:nvPicPr>
          <p:cNvPr id="8" name="Picture 7">
            <a:extLst>
              <a:ext uri="{FF2B5EF4-FFF2-40B4-BE49-F238E27FC236}">
                <a16:creationId xmlns:a16="http://schemas.microsoft.com/office/drawing/2014/main" id="{3169CED8-6957-4184-BA29-8FDB30326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666" y="4683319"/>
            <a:ext cx="3623170" cy="1621368"/>
          </a:xfrm>
          <a:prstGeom prst="rect">
            <a:avLst/>
          </a:prstGeom>
        </p:spPr>
      </p:pic>
      <p:sp>
        <p:nvSpPr>
          <p:cNvPr id="2" name="Title 1">
            <a:extLst>
              <a:ext uri="{FF2B5EF4-FFF2-40B4-BE49-F238E27FC236}">
                <a16:creationId xmlns:a16="http://schemas.microsoft.com/office/drawing/2014/main" id="{3F828FB2-79E9-42EF-8DCC-22446FD79E9C}"/>
              </a:ext>
            </a:extLst>
          </p:cNvPr>
          <p:cNvSpPr>
            <a:spLocks noGrp="1"/>
          </p:cNvSpPr>
          <p:nvPr>
            <p:ph type="ctrTitle"/>
          </p:nvPr>
        </p:nvSpPr>
        <p:spPr>
          <a:xfrm>
            <a:off x="579802" y="2751125"/>
            <a:ext cx="7102853" cy="1355750"/>
          </a:xfrm>
        </p:spPr>
        <p:txBody>
          <a:bodyPr>
            <a:normAutofit/>
          </a:bodyPr>
          <a:lstStyle/>
          <a:p>
            <a:pPr algn="l"/>
            <a:r>
              <a:rPr lang="en-US" sz="4600" dirty="0">
                <a:latin typeface="Century Gothic" panose="020B0502020202020204" pitchFamily="34" charset="0"/>
              </a:rPr>
              <a:t>A Special Thanks to our </a:t>
            </a:r>
            <a:br>
              <a:rPr lang="en-US" sz="4600" dirty="0">
                <a:latin typeface="Century Gothic" panose="020B0502020202020204" pitchFamily="34" charset="0"/>
              </a:rPr>
            </a:br>
            <a:r>
              <a:rPr lang="en-US" sz="4600" dirty="0">
                <a:latin typeface="Century Gothic" panose="020B0502020202020204" pitchFamily="34" charset="0"/>
              </a:rPr>
              <a:t>Sponsors &amp; Partners</a:t>
            </a:r>
          </a:p>
        </p:txBody>
      </p:sp>
      <p:pic>
        <p:nvPicPr>
          <p:cNvPr id="10" name="Picture 9">
            <a:extLst>
              <a:ext uri="{FF2B5EF4-FFF2-40B4-BE49-F238E27FC236}">
                <a16:creationId xmlns:a16="http://schemas.microsoft.com/office/drawing/2014/main" id="{CDB955A8-CDBE-4E3D-8F9B-2CC774BA2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2655" y="2224238"/>
            <a:ext cx="4342857" cy="2409524"/>
          </a:xfrm>
          <a:prstGeom prst="rect">
            <a:avLst/>
          </a:prstGeom>
        </p:spPr>
      </p:pic>
    </p:spTree>
    <p:extLst>
      <p:ext uri="{BB962C8B-B14F-4D97-AF65-F5344CB8AC3E}">
        <p14:creationId xmlns:p14="http://schemas.microsoft.com/office/powerpoint/2010/main" val="1350425085"/>
      </p:ext>
    </p:extLst>
  </p:cSld>
  <p:clrMapOvr>
    <a:masterClrMapping/>
  </p:clrMapOvr>
  <mc:AlternateContent xmlns:mc="http://schemas.openxmlformats.org/markup-compatibility/2006" xmlns:p14="http://schemas.microsoft.com/office/powerpoint/2010/main">
    <mc:Choice Requires="p14">
      <p:transition p14:dur="10" advClick="0" advTm="60000"/>
    </mc:Choice>
    <mc:Fallback xmlns="">
      <p:transition advClick="0" advTm="6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6005"/>
            <a:ext cx="8229600" cy="1143000"/>
          </a:xfrm>
        </p:spPr>
        <p:txBody>
          <a:bodyPr>
            <a:noAutofit/>
          </a:bodyPr>
          <a:lstStyle/>
          <a:p>
            <a:r>
              <a:rPr lang="en-US" dirty="0"/>
              <a:t>ACV Workshop 2</a:t>
            </a:r>
            <a:br>
              <a:rPr lang="en-US" dirty="0"/>
            </a:br>
            <a:endParaRPr lang="en-US" dirty="0"/>
          </a:p>
        </p:txBody>
      </p:sp>
      <p:sp>
        <p:nvSpPr>
          <p:cNvPr id="3" name="Content Placeholder 2"/>
          <p:cNvSpPr>
            <a:spLocks noGrp="1"/>
          </p:cNvSpPr>
          <p:nvPr>
            <p:ph idx="1"/>
          </p:nvPr>
        </p:nvSpPr>
        <p:spPr>
          <a:xfrm>
            <a:off x="1798637" y="1647561"/>
            <a:ext cx="9819023" cy="4500563"/>
          </a:xfrm>
        </p:spPr>
        <p:txBody>
          <a:bodyPr>
            <a:normAutofit/>
          </a:bodyPr>
          <a:lstStyle/>
          <a:p>
            <a:pPr marL="0" indent="0">
              <a:buNone/>
            </a:pPr>
            <a:r>
              <a:rPr lang="en-US" sz="2400" dirty="0"/>
              <a:t>Workshop 2: Discussing the Impacts</a:t>
            </a:r>
          </a:p>
          <a:p>
            <a:pPr lvl="1"/>
            <a:r>
              <a:rPr lang="en-US" sz="2000" dirty="0"/>
              <a:t>How will ACVs impact our work and how we reach our long-range goals and objectives?</a:t>
            </a:r>
          </a:p>
          <a:p>
            <a:pPr lvl="1"/>
            <a:r>
              <a:rPr lang="en-US" sz="2000" dirty="0"/>
              <a:t>What gaps exist, what are our highest priority actions?</a:t>
            </a:r>
          </a:p>
          <a:p>
            <a:pPr marL="0" indent="0">
              <a:buNone/>
            </a:pPr>
            <a:r>
              <a:rPr lang="en-US" sz="2400" dirty="0"/>
              <a:t> </a:t>
            </a:r>
          </a:p>
          <a:p>
            <a:pPr marL="0" indent="0">
              <a:buNone/>
            </a:pPr>
            <a:endParaRPr lang="en-US" sz="2400" dirty="0"/>
          </a:p>
          <a:p>
            <a:endParaRPr lang="en-US" sz="2400" dirty="0"/>
          </a:p>
        </p:txBody>
      </p:sp>
      <p:pic>
        <p:nvPicPr>
          <p:cNvPr id="6" name="Picture 5"/>
          <p:cNvPicPr>
            <a:picLocks noChangeAspect="1"/>
          </p:cNvPicPr>
          <p:nvPr/>
        </p:nvPicPr>
        <p:blipFill>
          <a:blip r:embed="rId3"/>
          <a:stretch>
            <a:fillRect/>
          </a:stretch>
        </p:blipFill>
        <p:spPr>
          <a:xfrm>
            <a:off x="1552213" y="3655398"/>
            <a:ext cx="4109605" cy="262466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1999" y="3278108"/>
            <a:ext cx="4505661" cy="3379246"/>
          </a:xfrm>
          <a:prstGeom prst="rect">
            <a:avLst/>
          </a:prstGeom>
        </p:spPr>
      </p:pic>
    </p:spTree>
    <p:extLst>
      <p:ext uri="{BB962C8B-B14F-4D97-AF65-F5344CB8AC3E}">
        <p14:creationId xmlns:p14="http://schemas.microsoft.com/office/powerpoint/2010/main" val="1903412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2 Results </a:t>
            </a:r>
          </a:p>
        </p:txBody>
      </p:sp>
      <p:sp>
        <p:nvSpPr>
          <p:cNvPr id="3" name="Content Placeholder 2"/>
          <p:cNvSpPr>
            <a:spLocks noGrp="1"/>
          </p:cNvSpPr>
          <p:nvPr>
            <p:ph idx="1"/>
          </p:nvPr>
        </p:nvSpPr>
        <p:spPr>
          <a:xfrm>
            <a:off x="1402080" y="1493839"/>
            <a:ext cx="9525000" cy="5042429"/>
          </a:xfrm>
        </p:spPr>
        <p:txBody>
          <a:bodyPr/>
          <a:lstStyle/>
          <a:p>
            <a:pPr marL="0" indent="0">
              <a:buNone/>
            </a:pPr>
            <a:r>
              <a:rPr lang="en-US" sz="2400" b="1" dirty="0"/>
              <a:t>Presentation Series:</a:t>
            </a:r>
          </a:p>
          <a:p>
            <a:r>
              <a:rPr lang="en-US" sz="2400" b="1" dirty="0"/>
              <a:t>Planning for Change – A Local Perspective</a:t>
            </a:r>
          </a:p>
          <a:p>
            <a:pPr lvl="1">
              <a:spcBef>
                <a:spcPts val="0"/>
              </a:spcBef>
            </a:pPr>
            <a:r>
              <a:rPr lang="en-US" sz="2000" dirty="0"/>
              <a:t>Anna Gallup, CDOT, Bob Cook, CRPTO and Bjorn Hansen, Union County</a:t>
            </a:r>
          </a:p>
          <a:p>
            <a:pPr>
              <a:spcBef>
                <a:spcPts val="0"/>
              </a:spcBef>
            </a:pPr>
            <a:r>
              <a:rPr lang="en-US" sz="2400" b="1" dirty="0"/>
              <a:t>Planning for Change – Regulatory and Practitioner Based Perspectives </a:t>
            </a:r>
          </a:p>
          <a:p>
            <a:pPr lvl="1">
              <a:spcBef>
                <a:spcPts val="0"/>
              </a:spcBef>
            </a:pPr>
            <a:r>
              <a:rPr lang="en-US" sz="2000" dirty="0"/>
              <a:t>Paul Lewis of Eno Center for Transportation and Jitender Ramchandani of Virginia DRPT</a:t>
            </a:r>
          </a:p>
          <a:p>
            <a:pPr>
              <a:spcBef>
                <a:spcPts val="600"/>
              </a:spcBef>
            </a:pPr>
            <a:r>
              <a:rPr lang="en-US" sz="2400" b="1" dirty="0"/>
              <a:t>NC Turnpike Authority </a:t>
            </a:r>
            <a:r>
              <a:rPr lang="en-US" sz="2400" dirty="0"/>
              <a:t>– </a:t>
            </a:r>
            <a:r>
              <a:rPr lang="en-US" sz="2000" dirty="0"/>
              <a:t>Triangle Expressway &amp; Managed Mobility by Dennis Jernigan, NCTA</a:t>
            </a:r>
          </a:p>
          <a:p>
            <a:pPr>
              <a:spcBef>
                <a:spcPts val="600"/>
              </a:spcBef>
            </a:pPr>
            <a:r>
              <a:rPr lang="en-US" sz="2400" b="1" dirty="0"/>
              <a:t>Planning for Change – The Next Frontier </a:t>
            </a:r>
            <a:r>
              <a:rPr lang="en-US" sz="2400" dirty="0"/>
              <a:t>– </a:t>
            </a:r>
            <a:r>
              <a:rPr lang="en-US" sz="2000" dirty="0"/>
              <a:t>Marty Milkovits, Cambridge Systematics </a:t>
            </a:r>
          </a:p>
          <a:p>
            <a:pPr>
              <a:spcBef>
                <a:spcPts val="600"/>
              </a:spcBef>
            </a:pPr>
            <a:r>
              <a:rPr lang="en-US" sz="2400" b="1" dirty="0"/>
              <a:t>Breakout Session to Discuss Actions by time horizons</a:t>
            </a:r>
          </a:p>
        </p:txBody>
      </p:sp>
    </p:spTree>
    <p:extLst>
      <p:ext uri="{BB962C8B-B14F-4D97-AF65-F5344CB8AC3E}">
        <p14:creationId xmlns:p14="http://schemas.microsoft.com/office/powerpoint/2010/main" val="166438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Workshop 2: Breakout Session Results</a:t>
            </a:r>
          </a:p>
        </p:txBody>
      </p:sp>
      <p:graphicFrame>
        <p:nvGraphicFramePr>
          <p:cNvPr id="4" name="Content Placeholder 3"/>
          <p:cNvGraphicFramePr>
            <a:graphicFrameLocks noGrp="1"/>
          </p:cNvGraphicFramePr>
          <p:nvPr>
            <p:ph idx="1"/>
            <p:extLst/>
          </p:nvPr>
        </p:nvGraphicFramePr>
        <p:xfrm>
          <a:off x="2152650" y="1606551"/>
          <a:ext cx="8058150" cy="4570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75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Workshop 3: Breakout Session Results</a:t>
            </a:r>
          </a:p>
        </p:txBody>
      </p:sp>
      <p:graphicFrame>
        <p:nvGraphicFramePr>
          <p:cNvPr id="4" name="Content Placeholder 3"/>
          <p:cNvGraphicFramePr>
            <a:graphicFrameLocks noGrp="1"/>
          </p:cNvGraphicFramePr>
          <p:nvPr>
            <p:ph idx="1"/>
            <p:extLst/>
          </p:nvPr>
        </p:nvGraphicFramePr>
        <p:xfrm>
          <a:off x="2152650" y="1606551"/>
          <a:ext cx="8058150" cy="4570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25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Purpose</a:t>
            </a:r>
          </a:p>
        </p:txBody>
      </p:sp>
      <p:sp>
        <p:nvSpPr>
          <p:cNvPr id="3" name="Content Placeholder 2"/>
          <p:cNvSpPr>
            <a:spLocks noGrp="1"/>
          </p:cNvSpPr>
          <p:nvPr>
            <p:ph idx="1"/>
          </p:nvPr>
        </p:nvSpPr>
        <p:spPr>
          <a:xfrm>
            <a:off x="1005840" y="2809876"/>
            <a:ext cx="6598920" cy="3367088"/>
          </a:xfrm>
        </p:spPr>
        <p:txBody>
          <a:bodyPr>
            <a:noAutofit/>
          </a:bodyPr>
          <a:lstStyle/>
          <a:p>
            <a:pPr marL="0" indent="0">
              <a:spcAft>
                <a:spcPts val="300"/>
              </a:spcAft>
              <a:buNone/>
            </a:pPr>
            <a:r>
              <a:rPr lang="en-US" sz="3200" i="1" dirty="0"/>
              <a:t>The Roadmap Action Plan includes specific near term actions that partners in the region can take to enhance preparedness for ACV. </a:t>
            </a:r>
          </a:p>
          <a:p>
            <a:pPr marL="0" indent="0">
              <a:spcAft>
                <a:spcPts val="300"/>
              </a:spcAft>
              <a:buNone/>
            </a:pPr>
            <a:r>
              <a:rPr lang="en-US" sz="3200" i="1" dirty="0"/>
              <a:t>Given the fast pace of change with ACV technologies, this action plan is a living document.</a:t>
            </a:r>
          </a:p>
        </p:txBody>
      </p:sp>
      <p:sp>
        <p:nvSpPr>
          <p:cNvPr id="4" name="Title 1">
            <a:extLst>
              <a:ext uri="{FF2B5EF4-FFF2-40B4-BE49-F238E27FC236}">
                <a16:creationId xmlns:a16="http://schemas.microsoft.com/office/drawing/2014/main" id="{3A1276FE-F3B9-4C88-825B-7E7B02E30BEC}"/>
              </a:ext>
            </a:extLst>
          </p:cNvPr>
          <p:cNvSpPr txBox="1">
            <a:spLocks/>
          </p:cNvSpPr>
          <p:nvPr/>
        </p:nvSpPr>
        <p:spPr>
          <a:xfrm>
            <a:off x="838199" y="1371601"/>
            <a:ext cx="10579100" cy="960119"/>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sz="2800" dirty="0">
                <a:solidFill>
                  <a:srgbClr val="00B0F0"/>
                </a:solidFill>
              </a:rPr>
              <a:t>Automated and Connected Vehicle (ACV) </a:t>
            </a:r>
            <a:r>
              <a:rPr lang="en-US" sz="2800" b="1" dirty="0">
                <a:solidFill>
                  <a:srgbClr val="00B0F0"/>
                </a:solidFill>
              </a:rPr>
              <a:t>Roadmap</a:t>
            </a:r>
            <a:br>
              <a:rPr lang="en-US" sz="2800" dirty="0">
                <a:solidFill>
                  <a:srgbClr val="00B0F0"/>
                </a:solidFill>
              </a:rPr>
            </a:br>
            <a:r>
              <a:rPr lang="en-US" sz="2400" i="1" dirty="0">
                <a:solidFill>
                  <a:srgbClr val="00B0F0"/>
                </a:solidFill>
              </a:rPr>
              <a:t>Actions to Prepare the Greater Charlotte Region</a:t>
            </a:r>
          </a:p>
        </p:txBody>
      </p:sp>
      <p:pic>
        <p:nvPicPr>
          <p:cNvPr id="6" name="Picture 5">
            <a:extLst>
              <a:ext uri="{FF2B5EF4-FFF2-40B4-BE49-F238E27FC236}">
                <a16:creationId xmlns:a16="http://schemas.microsoft.com/office/drawing/2014/main" id="{6C3C4CCF-42A2-4138-BD2D-50A0E797DD8E}"/>
              </a:ext>
            </a:extLst>
          </p:cNvPr>
          <p:cNvPicPr>
            <a:picLocks noChangeAspect="1"/>
          </p:cNvPicPr>
          <p:nvPr/>
        </p:nvPicPr>
        <p:blipFill rotWithShape="1">
          <a:blip r:embed="rId3"/>
          <a:srcRect l="14384" t="13106" r="67129" b="7900"/>
          <a:stretch/>
        </p:blipFill>
        <p:spPr>
          <a:xfrm rot="21325181">
            <a:off x="8438205" y="2056329"/>
            <a:ext cx="3802313" cy="48741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92773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Action Plan – Key themes</a:t>
            </a:r>
            <a:endParaRPr lang="en-US" i="1" dirty="0"/>
          </a:p>
        </p:txBody>
      </p:sp>
      <p:sp>
        <p:nvSpPr>
          <p:cNvPr id="5" name="Content Placeholder 2"/>
          <p:cNvSpPr txBox="1">
            <a:spLocks/>
          </p:cNvSpPr>
          <p:nvPr/>
        </p:nvSpPr>
        <p:spPr>
          <a:xfrm>
            <a:off x="963386" y="1625601"/>
            <a:ext cx="10619014" cy="4500563"/>
          </a:xfrm>
          <a:prstGeom prst="rect">
            <a:avLst/>
          </a:prstGeom>
        </p:spPr>
        <p:txBody>
          <a:bodyPr>
            <a:normAutofit lnSpcReduction="10000"/>
          </a:bodyPr>
          <a:lstStyle>
            <a:lvl1pPr marL="342900" indent="-342900" algn="l" defTabSz="685800" rtl="0" eaLnBrk="1" latinLnBrk="0" hangingPunct="1">
              <a:lnSpc>
                <a:spcPct val="90000"/>
              </a:lnSpc>
              <a:spcBef>
                <a:spcPts val="750"/>
              </a:spcBef>
              <a:buClr>
                <a:schemeClr val="bg1"/>
              </a:buClr>
              <a:buFontTx/>
              <a:buBlip>
                <a:blip r:embed="rId3"/>
              </a:buBlip>
              <a:defRPr sz="2100" kern="1200">
                <a:solidFill>
                  <a:schemeClr val="bg1"/>
                </a:solidFill>
                <a:latin typeface="+mn-lt"/>
                <a:ea typeface="+mn-ea"/>
                <a:cs typeface="+mn-cs"/>
              </a:defRPr>
            </a:lvl1pPr>
            <a:lvl2pPr marL="557213" marR="0" indent="-214313" algn="l" defTabSz="685800" rtl="0" eaLnBrk="1" fontAlgn="auto" latinLnBrk="0" hangingPunct="1">
              <a:lnSpc>
                <a:spcPct val="100000"/>
              </a:lnSpc>
              <a:spcBef>
                <a:spcPts val="450"/>
              </a:spcBef>
              <a:spcAft>
                <a:spcPts val="0"/>
              </a:spcAft>
              <a:buClr>
                <a:schemeClr val="bg1"/>
              </a:buClr>
              <a:buSzPct val="99000"/>
              <a:buFont typeface="Arial" panose="020B0604020202020204" pitchFamily="34" charset="0"/>
              <a:buChar char="»"/>
              <a:tabLst/>
              <a:defRPr sz="1800" kern="1200">
                <a:solidFill>
                  <a:schemeClr val="bg1"/>
                </a:solidFill>
                <a:latin typeface="+mn-lt"/>
                <a:ea typeface="+mn-ea"/>
                <a:cs typeface="+mn-cs"/>
              </a:defRPr>
            </a:lvl2pPr>
            <a:lvl3pPr marL="901304" indent="-215504" algn="l" defTabSz="685800" rtl="0" eaLnBrk="1" latinLnBrk="0" hangingPunct="1">
              <a:lnSpc>
                <a:spcPct val="90000"/>
              </a:lnSpc>
              <a:spcBef>
                <a:spcPts val="375"/>
              </a:spcBef>
              <a:buClr>
                <a:schemeClr val="bg1"/>
              </a:buClr>
              <a:buFont typeface="Wingdings" panose="05000000000000000000" pitchFamily="2" charset="2"/>
              <a:buChar char="§"/>
              <a:defRPr sz="1500" kern="1200">
                <a:solidFill>
                  <a:schemeClr val="bg1"/>
                </a:solidFill>
                <a:latin typeface="+mn-lt"/>
                <a:ea typeface="+mn-ea"/>
                <a:cs typeface="+mn-cs"/>
              </a:defRPr>
            </a:lvl3pPr>
            <a:lvl4pPr marL="1117997" indent="-216694"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bg1"/>
                </a:solidFill>
                <a:latin typeface="+mn-lt"/>
                <a:ea typeface="+mn-ea"/>
                <a:cs typeface="+mn-cs"/>
              </a:defRPr>
            </a:lvl4pPr>
            <a:lvl5pPr marL="1327547" indent="-2095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prstClr val="white"/>
              </a:buClr>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At a high level these actions include the following themes:</a:t>
            </a:r>
          </a:p>
          <a:p>
            <a:pPr marL="0" marR="0" lvl="0" indent="0" algn="l" defTabSz="685800" rtl="0" eaLnBrk="1" fontAlgn="auto" latinLnBrk="0" hangingPunct="1">
              <a:lnSpc>
                <a:spcPct val="90000"/>
              </a:lnSpc>
              <a:spcBef>
                <a:spcPts val="750"/>
              </a:spcBef>
              <a:spcAft>
                <a:spcPts val="0"/>
              </a:spcAft>
              <a:buClr>
                <a:prstClr val="white"/>
              </a:buClr>
              <a:buSzTx/>
              <a:buFontTx/>
              <a:buNone/>
              <a:tabLst/>
              <a:defRPr/>
            </a:pPr>
            <a:endPar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342900" marR="0" lvl="0" indent="-342900" algn="l" defTabSz="685800" rtl="0" eaLnBrk="1" fontAlgn="auto" latinLnBrk="0" hangingPunct="1">
              <a:lnSpc>
                <a:spcPct val="90000"/>
              </a:lnSpc>
              <a:spcBef>
                <a:spcPts val="750"/>
              </a:spcBef>
              <a:spcAft>
                <a:spcPts val="0"/>
              </a:spcAft>
              <a:buClr>
                <a:prstClr val="white"/>
              </a:buClr>
              <a:buSzTx/>
              <a:buFontTx/>
              <a:buBlip>
                <a:blip r:embed="rId3"/>
              </a:buBlip>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Continue to </a:t>
            </a:r>
            <a:r>
              <a:rPr kumimoji="0" lang="en-US" sz="2100" b="1" i="0" u="none" strike="noStrike" kern="1200" cap="none" spc="0" normalizeH="0" baseline="0" noProof="0" dirty="0">
                <a:ln>
                  <a:noFill/>
                </a:ln>
                <a:solidFill>
                  <a:prstClr val="white"/>
                </a:solidFill>
                <a:effectLst/>
                <a:uLnTx/>
                <a:uFillTx/>
                <a:latin typeface="Arial" panose="020B0604020202020204"/>
                <a:ea typeface="+mn-ea"/>
                <a:cs typeface="+mn-cs"/>
              </a:rPr>
              <a:t>convene regional leadership/partners </a:t>
            </a: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to discuss multimodal impacts issues and opportunities of new technologies, coordinate actions, and plans.</a:t>
            </a:r>
          </a:p>
          <a:p>
            <a:pPr marL="342900" marR="0" lvl="0" indent="-342900" algn="l" defTabSz="685800" rtl="0" eaLnBrk="1" fontAlgn="auto" latinLnBrk="0" hangingPunct="1">
              <a:lnSpc>
                <a:spcPct val="90000"/>
              </a:lnSpc>
              <a:spcBef>
                <a:spcPts val="750"/>
              </a:spcBef>
              <a:spcAft>
                <a:spcPts val="0"/>
              </a:spcAft>
              <a:buClr>
                <a:prstClr val="white"/>
              </a:buClr>
              <a:buSzTx/>
              <a:buFontTx/>
              <a:buBlip>
                <a:blip r:embed="rId3"/>
              </a:buBlip>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Consider ACV in </a:t>
            </a:r>
            <a:r>
              <a:rPr kumimoji="0" lang="en-US" sz="2100" b="1" i="0" u="none" strike="noStrike" kern="1200" cap="none" spc="0" normalizeH="0" baseline="0" noProof="0" dirty="0">
                <a:ln>
                  <a:noFill/>
                </a:ln>
                <a:solidFill>
                  <a:prstClr val="white"/>
                </a:solidFill>
                <a:effectLst/>
                <a:uLnTx/>
                <a:uFillTx/>
                <a:latin typeface="Arial" panose="020B0604020202020204"/>
                <a:ea typeface="+mn-ea"/>
                <a:cs typeface="+mn-cs"/>
              </a:rPr>
              <a:t>planning studies and documents</a:t>
            </a: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342900" marR="0" lvl="0" indent="-342900" algn="l" defTabSz="685800" rtl="0" eaLnBrk="1" fontAlgn="auto" latinLnBrk="0" hangingPunct="1">
              <a:lnSpc>
                <a:spcPct val="90000"/>
              </a:lnSpc>
              <a:spcBef>
                <a:spcPts val="750"/>
              </a:spcBef>
              <a:spcAft>
                <a:spcPts val="0"/>
              </a:spcAft>
              <a:buClr>
                <a:prstClr val="white"/>
              </a:buClr>
              <a:buSzTx/>
              <a:buFontTx/>
              <a:buBlip>
                <a:blip r:embed="rId3"/>
              </a:buBlip>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Take steps to update tools to be able to </a:t>
            </a:r>
            <a:r>
              <a:rPr kumimoji="0" lang="en-US" sz="2100" b="1" i="0" u="none" strike="noStrike" kern="1200" cap="none" spc="0" normalizeH="0" baseline="0" noProof="0" dirty="0">
                <a:ln>
                  <a:noFill/>
                </a:ln>
                <a:solidFill>
                  <a:prstClr val="white"/>
                </a:solidFill>
                <a:effectLst/>
                <a:uLnTx/>
                <a:uFillTx/>
                <a:latin typeface="Arial" panose="020B0604020202020204"/>
                <a:ea typeface="+mn-ea"/>
                <a:cs typeface="+mn-cs"/>
              </a:rPr>
              <a:t>evaluate ACV impacts</a:t>
            </a: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342900" marR="0" lvl="0" indent="-342900" algn="l" defTabSz="685800" rtl="0" eaLnBrk="1" fontAlgn="auto" latinLnBrk="0" hangingPunct="1">
              <a:lnSpc>
                <a:spcPct val="90000"/>
              </a:lnSpc>
              <a:spcBef>
                <a:spcPts val="750"/>
              </a:spcBef>
              <a:spcAft>
                <a:spcPts val="0"/>
              </a:spcAft>
              <a:buClr>
                <a:prstClr val="white"/>
              </a:buClr>
              <a:buSzTx/>
              <a:buFontTx/>
              <a:buBlip>
                <a:blip r:embed="rId3"/>
              </a:buBlip>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Before making significant major capital investments—such as new parking structures or road widenings— </a:t>
            </a:r>
            <a:r>
              <a:rPr kumimoji="0" lang="en-US" sz="2100" b="1" i="0" u="none" strike="noStrike" kern="1200" cap="none" spc="0" normalizeH="0" baseline="0" noProof="0" dirty="0">
                <a:ln>
                  <a:noFill/>
                </a:ln>
                <a:solidFill>
                  <a:prstClr val="white"/>
                </a:solidFill>
                <a:effectLst/>
                <a:uLnTx/>
                <a:uFillTx/>
                <a:latin typeface="Arial" panose="020B0604020202020204"/>
                <a:ea typeface="+mn-ea"/>
                <a:cs typeface="+mn-cs"/>
              </a:rPr>
              <a:t>consider possible implications of ACV</a:t>
            </a: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342900" marR="0" lvl="0" indent="-342900" algn="l" defTabSz="685800" rtl="0" eaLnBrk="1" fontAlgn="auto" latinLnBrk="0" hangingPunct="1">
              <a:lnSpc>
                <a:spcPct val="90000"/>
              </a:lnSpc>
              <a:spcBef>
                <a:spcPts val="750"/>
              </a:spcBef>
              <a:spcAft>
                <a:spcPts val="0"/>
              </a:spcAft>
              <a:buClr>
                <a:prstClr val="white"/>
              </a:buClr>
              <a:buSzTx/>
              <a:buFontTx/>
              <a:buBlip>
                <a:blip r:embed="rId3"/>
              </a:buBlip>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Continue to seek opportunities to </a:t>
            </a:r>
            <a:r>
              <a:rPr kumimoji="0" lang="en-US" sz="2100" b="1" i="0" u="none" strike="noStrike" kern="1200" cap="none" spc="0" normalizeH="0" baseline="0" noProof="0" dirty="0">
                <a:ln>
                  <a:noFill/>
                </a:ln>
                <a:solidFill>
                  <a:prstClr val="white"/>
                </a:solidFill>
                <a:effectLst/>
                <a:uLnTx/>
                <a:uFillTx/>
                <a:latin typeface="Arial" panose="020B0604020202020204"/>
                <a:ea typeface="+mn-ea"/>
                <a:cs typeface="+mn-cs"/>
              </a:rPr>
              <a:t>educate and inform </a:t>
            </a: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regional political leaders, agency leadership, and staff.</a:t>
            </a:r>
          </a:p>
          <a:p>
            <a:pPr marL="342900" marR="0" lvl="0" indent="-342900" algn="l" defTabSz="685800" rtl="0" eaLnBrk="1" fontAlgn="auto" latinLnBrk="0" hangingPunct="1">
              <a:lnSpc>
                <a:spcPct val="90000"/>
              </a:lnSpc>
              <a:spcBef>
                <a:spcPts val="750"/>
              </a:spcBef>
              <a:spcAft>
                <a:spcPts val="0"/>
              </a:spcAft>
              <a:buClr>
                <a:prstClr val="white"/>
              </a:buClr>
              <a:buSzTx/>
              <a:buFontTx/>
              <a:buBlip>
                <a:blip r:embed="rId3"/>
              </a:buBlip>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Be part of the state and national conversation on ACV, providing the </a:t>
            </a:r>
            <a:r>
              <a:rPr kumimoji="0" lang="en-US" sz="2100" b="1" i="0" u="none" strike="noStrike" kern="1200" cap="none" spc="0" normalizeH="0" baseline="0" noProof="0" dirty="0">
                <a:ln>
                  <a:noFill/>
                </a:ln>
                <a:solidFill>
                  <a:prstClr val="white"/>
                </a:solidFill>
                <a:effectLst/>
                <a:uLnTx/>
                <a:uFillTx/>
                <a:latin typeface="Arial" panose="020B0604020202020204"/>
                <a:ea typeface="+mn-ea"/>
                <a:cs typeface="+mn-cs"/>
              </a:rPr>
              <a:t>voice of the regional perspective on ACV issues</a:t>
            </a: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342900" marR="0" lvl="0" indent="-342900" algn="l" defTabSz="685800" rtl="0" eaLnBrk="1" fontAlgn="auto" latinLnBrk="0" hangingPunct="1">
              <a:lnSpc>
                <a:spcPct val="90000"/>
              </a:lnSpc>
              <a:spcBef>
                <a:spcPts val="750"/>
              </a:spcBef>
              <a:spcAft>
                <a:spcPts val="0"/>
              </a:spcAft>
              <a:buClr>
                <a:prstClr val="white"/>
              </a:buClr>
              <a:buSzTx/>
              <a:buFontTx/>
              <a:buBlip>
                <a:blip r:embed="rId3"/>
              </a:buBlip>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Identify opportunities to be </a:t>
            </a:r>
            <a:r>
              <a:rPr kumimoji="0" lang="en-US" sz="2100" b="1" i="0" u="none" strike="noStrike" kern="1200" cap="none" spc="0" normalizeH="0" baseline="0" noProof="0" dirty="0">
                <a:ln>
                  <a:noFill/>
                </a:ln>
                <a:solidFill>
                  <a:prstClr val="white"/>
                </a:solidFill>
                <a:effectLst/>
                <a:uLnTx/>
                <a:uFillTx/>
                <a:latin typeface="Arial" panose="020B0604020202020204"/>
                <a:ea typeface="+mn-ea"/>
                <a:cs typeface="+mn-cs"/>
              </a:rPr>
              <a:t>partners in pilot tests </a:t>
            </a: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for new technologies.</a:t>
            </a:r>
          </a:p>
          <a:p>
            <a:pPr marL="342900" marR="0" lvl="0" indent="-342900" algn="l" defTabSz="685800" rtl="0" eaLnBrk="1" fontAlgn="auto" latinLnBrk="0" hangingPunct="1">
              <a:lnSpc>
                <a:spcPct val="90000"/>
              </a:lnSpc>
              <a:spcBef>
                <a:spcPts val="750"/>
              </a:spcBef>
              <a:spcAft>
                <a:spcPts val="0"/>
              </a:spcAft>
              <a:buClr>
                <a:prstClr val="white"/>
              </a:buClr>
              <a:buSzTx/>
              <a:buFontTx/>
              <a:buBlip>
                <a:blip r:embed="rId3"/>
              </a:buBlip>
              <a:tabLst/>
              <a:defRPr/>
            </a:pPr>
            <a:endPar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5141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542D8D-40EE-444B-9EA1-6EA0D6A578CB}"/>
              </a:ext>
            </a:extLst>
          </p:cNvPr>
          <p:cNvSpPr txBox="1">
            <a:spLocks/>
          </p:cNvSpPr>
          <p:nvPr/>
        </p:nvSpPr>
        <p:spPr>
          <a:xfrm>
            <a:off x="642996" y="209478"/>
            <a:ext cx="10906008" cy="1115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entury Gothic" panose="020B0502020202020204" pitchFamily="34" charset="0"/>
              </a:rPr>
              <a:t>Proposed Taskforce Mission</a:t>
            </a:r>
          </a:p>
        </p:txBody>
      </p:sp>
      <p:sp>
        <p:nvSpPr>
          <p:cNvPr id="7" name="Title 1">
            <a:extLst>
              <a:ext uri="{FF2B5EF4-FFF2-40B4-BE49-F238E27FC236}">
                <a16:creationId xmlns:a16="http://schemas.microsoft.com/office/drawing/2014/main" id="{E52FDDA7-E519-431C-8AD7-B7CE382893CE}"/>
              </a:ext>
            </a:extLst>
          </p:cNvPr>
          <p:cNvSpPr txBox="1">
            <a:spLocks/>
          </p:cNvSpPr>
          <p:nvPr/>
        </p:nvSpPr>
        <p:spPr>
          <a:xfrm>
            <a:off x="360829" y="2073250"/>
            <a:ext cx="11470342" cy="1355750"/>
          </a:xfrm>
          <a:prstGeom prst="rect">
            <a:avLst/>
          </a:prstGeom>
          <a:ln w="19050">
            <a:solidFill>
              <a:schemeClr val="tx1"/>
            </a:solidFill>
          </a:ln>
          <a:scene3d>
            <a:camera prst="orthographicFront"/>
            <a:lightRig rig="threePt" dir="t"/>
          </a:scene3d>
          <a:sp3d>
            <a:bevelT w="152400" h="50800" prst="softRound"/>
          </a:sp3d>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t>Identify, clarify, and affirm near term actions that can be influenced or controlled locally/regionally to prepare our communities, region and organizations for autonomous and connected vehicles.</a:t>
            </a:r>
            <a:endParaRPr lang="en-US" sz="3200" dirty="0"/>
          </a:p>
        </p:txBody>
      </p:sp>
    </p:spTree>
    <p:extLst>
      <p:ext uri="{BB962C8B-B14F-4D97-AF65-F5344CB8AC3E}">
        <p14:creationId xmlns:p14="http://schemas.microsoft.com/office/powerpoint/2010/main" val="1974724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6BE27-CD11-47CD-8297-58425C51B736}"/>
              </a:ext>
            </a:extLst>
          </p:cNvPr>
          <p:cNvSpPr>
            <a:spLocks noGrp="1"/>
          </p:cNvSpPr>
          <p:nvPr>
            <p:ph idx="1"/>
          </p:nvPr>
        </p:nvSpPr>
        <p:spPr>
          <a:xfrm>
            <a:off x="642996" y="2680642"/>
            <a:ext cx="10906008" cy="3967879"/>
          </a:xfrm>
        </p:spPr>
        <p:txBody>
          <a:bodyPr>
            <a:normAutofit fontScale="92500" lnSpcReduction="10000"/>
          </a:bodyPr>
          <a:lstStyle/>
          <a:p>
            <a:pPr marL="0" indent="0">
              <a:buNone/>
            </a:pPr>
            <a:r>
              <a:rPr lang="en-US" b="1" dirty="0">
                <a:solidFill>
                  <a:schemeClr val="tx1">
                    <a:lumMod val="50000"/>
                  </a:schemeClr>
                </a:solidFill>
              </a:rPr>
              <a:t>On your own, take a few minutes to note: </a:t>
            </a:r>
          </a:p>
          <a:p>
            <a:pPr marL="514350" indent="-514350">
              <a:buFont typeface="+mj-lt"/>
              <a:buAutoNum type="arabicPeriod"/>
            </a:pPr>
            <a:r>
              <a:rPr lang="en-US" dirty="0">
                <a:solidFill>
                  <a:schemeClr val="tx1">
                    <a:lumMod val="50000"/>
                  </a:schemeClr>
                </a:solidFill>
              </a:rPr>
              <a:t>What does success for this Taskforce look like? </a:t>
            </a:r>
          </a:p>
          <a:p>
            <a:pPr marL="514350" indent="-514350">
              <a:buFont typeface="+mj-lt"/>
              <a:buAutoNum type="arabicPeriod"/>
            </a:pPr>
            <a:r>
              <a:rPr lang="en-US" dirty="0">
                <a:solidFill>
                  <a:schemeClr val="tx1">
                    <a:lumMod val="50000"/>
                  </a:schemeClr>
                </a:solidFill>
              </a:rPr>
              <a:t>What questions need to be answered by this Taskforce? </a:t>
            </a:r>
          </a:p>
          <a:p>
            <a:pPr marL="0" indent="0">
              <a:buNone/>
            </a:pPr>
            <a:r>
              <a:rPr lang="en-US" b="1" dirty="0">
                <a:solidFill>
                  <a:schemeClr val="tx1">
                    <a:lumMod val="50000"/>
                  </a:schemeClr>
                </a:solidFill>
              </a:rPr>
              <a:t>Turning to 3-4 neighbors… from the perspective that this statement must guide what the ACV Taskforce will do/seek to accomplish, share your responses to the above questions… then talk about:</a:t>
            </a:r>
          </a:p>
          <a:p>
            <a:pPr marL="457200" indent="-457200">
              <a:buFont typeface="+mj-lt"/>
              <a:buAutoNum type="arabicPeriod"/>
            </a:pPr>
            <a:r>
              <a:rPr lang="en-US" dirty="0">
                <a:solidFill>
                  <a:schemeClr val="tx1">
                    <a:lumMod val="50000"/>
                  </a:schemeClr>
                </a:solidFill>
              </a:rPr>
              <a:t>What you like about this mission </a:t>
            </a:r>
          </a:p>
          <a:p>
            <a:pPr marL="457200" indent="-457200">
              <a:buFont typeface="+mj-lt"/>
              <a:buAutoNum type="arabicPeriod"/>
            </a:pPr>
            <a:r>
              <a:rPr lang="en-US" dirty="0">
                <a:solidFill>
                  <a:schemeClr val="tx1">
                    <a:lumMod val="50000"/>
                  </a:schemeClr>
                </a:solidFill>
              </a:rPr>
              <a:t>What concerns you have with this mission</a:t>
            </a:r>
          </a:p>
          <a:p>
            <a:pPr marL="457200" indent="-457200">
              <a:buFont typeface="+mj-lt"/>
              <a:buAutoNum type="arabicPeriod"/>
            </a:pPr>
            <a:r>
              <a:rPr lang="en-US" dirty="0">
                <a:solidFill>
                  <a:schemeClr val="tx1">
                    <a:lumMod val="50000"/>
                  </a:schemeClr>
                </a:solidFill>
              </a:rPr>
              <a:t>What elements are missing?  Does this mission “overpromise?”</a:t>
            </a:r>
          </a:p>
          <a:p>
            <a:endParaRPr lang="en-US" dirty="0">
              <a:solidFill>
                <a:schemeClr val="tx1">
                  <a:lumMod val="50000"/>
                </a:schemeClr>
              </a:solidFill>
            </a:endParaRPr>
          </a:p>
        </p:txBody>
      </p:sp>
      <p:sp>
        <p:nvSpPr>
          <p:cNvPr id="6" name="Title 1">
            <a:extLst>
              <a:ext uri="{FF2B5EF4-FFF2-40B4-BE49-F238E27FC236}">
                <a16:creationId xmlns:a16="http://schemas.microsoft.com/office/drawing/2014/main" id="{B4542D8D-40EE-444B-9EA1-6EA0D6A578CB}"/>
              </a:ext>
            </a:extLst>
          </p:cNvPr>
          <p:cNvSpPr txBox="1">
            <a:spLocks/>
          </p:cNvSpPr>
          <p:nvPr/>
        </p:nvSpPr>
        <p:spPr>
          <a:xfrm>
            <a:off x="642996" y="209478"/>
            <a:ext cx="10906008" cy="1115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entury Gothic" panose="020B0502020202020204" pitchFamily="34" charset="0"/>
              </a:rPr>
              <a:t>Proposed Taskforce Mission</a:t>
            </a:r>
          </a:p>
        </p:txBody>
      </p:sp>
      <p:sp>
        <p:nvSpPr>
          <p:cNvPr id="7" name="Title 1">
            <a:extLst>
              <a:ext uri="{FF2B5EF4-FFF2-40B4-BE49-F238E27FC236}">
                <a16:creationId xmlns:a16="http://schemas.microsoft.com/office/drawing/2014/main" id="{E52FDDA7-E519-431C-8AD7-B7CE382893CE}"/>
              </a:ext>
            </a:extLst>
          </p:cNvPr>
          <p:cNvSpPr txBox="1">
            <a:spLocks/>
          </p:cNvSpPr>
          <p:nvPr/>
        </p:nvSpPr>
        <p:spPr>
          <a:xfrm>
            <a:off x="360829" y="1176975"/>
            <a:ext cx="11470342" cy="1355750"/>
          </a:xfrm>
          <a:prstGeom prst="rect">
            <a:avLst/>
          </a:prstGeom>
          <a:ln w="19050">
            <a:solidFill>
              <a:schemeClr val="tx1"/>
            </a:solidFill>
          </a:ln>
          <a:scene3d>
            <a:camera prst="orthographicFront"/>
            <a:lightRig rig="threePt" dir="t"/>
          </a:scene3d>
          <a:sp3d>
            <a:bevelT w="152400" h="50800" prst="softRound"/>
          </a:sp3d>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t>Identify, clarify, and affirm near term actions that can be influenced or controlled locally/regionally to prepare our communities, region and organizations for autonomous and connected vehicles.</a:t>
            </a:r>
            <a:endParaRPr lang="en-US" sz="3200" dirty="0"/>
          </a:p>
        </p:txBody>
      </p:sp>
    </p:spTree>
    <p:extLst>
      <p:ext uri="{BB962C8B-B14F-4D97-AF65-F5344CB8AC3E}">
        <p14:creationId xmlns:p14="http://schemas.microsoft.com/office/powerpoint/2010/main" val="3899711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6BE27-CD11-47CD-8297-58425C51B736}"/>
              </a:ext>
            </a:extLst>
          </p:cNvPr>
          <p:cNvSpPr>
            <a:spLocks noGrp="1"/>
          </p:cNvSpPr>
          <p:nvPr>
            <p:ph idx="1"/>
          </p:nvPr>
        </p:nvSpPr>
        <p:spPr>
          <a:xfrm>
            <a:off x="642996" y="2680642"/>
            <a:ext cx="10906008" cy="3967879"/>
          </a:xfrm>
        </p:spPr>
        <p:txBody>
          <a:bodyPr>
            <a:normAutofit fontScale="92500" lnSpcReduction="10000"/>
          </a:bodyPr>
          <a:lstStyle/>
          <a:p>
            <a:pPr marL="0" indent="0">
              <a:buNone/>
            </a:pPr>
            <a:r>
              <a:rPr lang="en-US" b="1" dirty="0"/>
              <a:t>On your own, take a few minutes to note: </a:t>
            </a:r>
          </a:p>
          <a:p>
            <a:pPr marL="514350" indent="-514350">
              <a:buFont typeface="+mj-lt"/>
              <a:buAutoNum type="arabicPeriod"/>
            </a:pPr>
            <a:r>
              <a:rPr lang="en-US" dirty="0"/>
              <a:t>What does success for this Taskforce look like? </a:t>
            </a:r>
          </a:p>
          <a:p>
            <a:pPr marL="514350" indent="-514350">
              <a:buFont typeface="+mj-lt"/>
              <a:buAutoNum type="arabicPeriod"/>
            </a:pPr>
            <a:r>
              <a:rPr lang="en-US" dirty="0"/>
              <a:t>What questions need to be answered by this Taskforce? </a:t>
            </a:r>
          </a:p>
          <a:p>
            <a:pPr marL="0" indent="0">
              <a:buNone/>
            </a:pPr>
            <a:r>
              <a:rPr lang="en-US" b="1" dirty="0">
                <a:solidFill>
                  <a:schemeClr val="tx1">
                    <a:lumMod val="50000"/>
                  </a:schemeClr>
                </a:solidFill>
              </a:rPr>
              <a:t>Turning to 3-4 neighbors… from the perspective that this statement must guide what the ACV Taskforce will do/seek to accomplish, share your responses to the above questions… then talk about:</a:t>
            </a:r>
          </a:p>
          <a:p>
            <a:pPr marL="457200" indent="-457200">
              <a:buFont typeface="+mj-lt"/>
              <a:buAutoNum type="arabicPeriod"/>
            </a:pPr>
            <a:r>
              <a:rPr lang="en-US" dirty="0">
                <a:solidFill>
                  <a:schemeClr val="tx1">
                    <a:lumMod val="50000"/>
                  </a:schemeClr>
                </a:solidFill>
              </a:rPr>
              <a:t>What you like about this mission </a:t>
            </a:r>
          </a:p>
          <a:p>
            <a:pPr marL="457200" indent="-457200">
              <a:buFont typeface="+mj-lt"/>
              <a:buAutoNum type="arabicPeriod"/>
            </a:pPr>
            <a:r>
              <a:rPr lang="en-US" dirty="0">
                <a:solidFill>
                  <a:schemeClr val="tx1">
                    <a:lumMod val="50000"/>
                  </a:schemeClr>
                </a:solidFill>
              </a:rPr>
              <a:t>What concerns you have with this mission</a:t>
            </a:r>
          </a:p>
          <a:p>
            <a:pPr marL="457200" indent="-457200">
              <a:buFont typeface="+mj-lt"/>
              <a:buAutoNum type="arabicPeriod"/>
            </a:pPr>
            <a:r>
              <a:rPr lang="en-US" dirty="0">
                <a:solidFill>
                  <a:schemeClr val="tx1">
                    <a:lumMod val="50000"/>
                  </a:schemeClr>
                </a:solidFill>
              </a:rPr>
              <a:t>What elements are missing?  Does this mission “overpromise?”</a:t>
            </a:r>
          </a:p>
          <a:p>
            <a:endParaRPr lang="en-US" dirty="0"/>
          </a:p>
        </p:txBody>
      </p:sp>
      <p:sp>
        <p:nvSpPr>
          <p:cNvPr id="6" name="Title 1">
            <a:extLst>
              <a:ext uri="{FF2B5EF4-FFF2-40B4-BE49-F238E27FC236}">
                <a16:creationId xmlns:a16="http://schemas.microsoft.com/office/drawing/2014/main" id="{B4542D8D-40EE-444B-9EA1-6EA0D6A578CB}"/>
              </a:ext>
            </a:extLst>
          </p:cNvPr>
          <p:cNvSpPr txBox="1">
            <a:spLocks/>
          </p:cNvSpPr>
          <p:nvPr/>
        </p:nvSpPr>
        <p:spPr>
          <a:xfrm>
            <a:off x="642996" y="209478"/>
            <a:ext cx="10906008" cy="1115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entury Gothic" panose="020B0502020202020204" pitchFamily="34" charset="0"/>
              </a:rPr>
              <a:t>Proposed Taskforce Mission</a:t>
            </a:r>
          </a:p>
        </p:txBody>
      </p:sp>
      <p:sp>
        <p:nvSpPr>
          <p:cNvPr id="5" name="Title 1">
            <a:extLst>
              <a:ext uri="{FF2B5EF4-FFF2-40B4-BE49-F238E27FC236}">
                <a16:creationId xmlns:a16="http://schemas.microsoft.com/office/drawing/2014/main" id="{48FFE29B-AF72-4665-977C-2C7D91F79709}"/>
              </a:ext>
            </a:extLst>
          </p:cNvPr>
          <p:cNvSpPr txBox="1">
            <a:spLocks/>
          </p:cNvSpPr>
          <p:nvPr/>
        </p:nvSpPr>
        <p:spPr>
          <a:xfrm>
            <a:off x="360829" y="1176975"/>
            <a:ext cx="11470342" cy="1355750"/>
          </a:xfrm>
          <a:prstGeom prst="rect">
            <a:avLst/>
          </a:prstGeom>
          <a:ln w="19050">
            <a:solidFill>
              <a:schemeClr val="tx1"/>
            </a:solidFill>
          </a:ln>
          <a:scene3d>
            <a:camera prst="orthographicFront"/>
            <a:lightRig rig="threePt" dir="t"/>
          </a:scene3d>
          <a:sp3d>
            <a:bevelT w="152400" h="50800" prst="softRound"/>
          </a:sp3d>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t>Identify, clarify, and affirm near term actions that can be influenced or controlled locally/regionally to prepare our communities, region and organizations for autonomous and connected vehicles.</a:t>
            </a:r>
            <a:endParaRPr lang="en-US" sz="3200" dirty="0"/>
          </a:p>
        </p:txBody>
      </p:sp>
    </p:spTree>
    <p:extLst>
      <p:ext uri="{BB962C8B-B14F-4D97-AF65-F5344CB8AC3E}">
        <p14:creationId xmlns:p14="http://schemas.microsoft.com/office/powerpoint/2010/main" val="1304894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6BE27-CD11-47CD-8297-58425C51B736}"/>
              </a:ext>
            </a:extLst>
          </p:cNvPr>
          <p:cNvSpPr>
            <a:spLocks noGrp="1"/>
          </p:cNvSpPr>
          <p:nvPr>
            <p:ph idx="1"/>
          </p:nvPr>
        </p:nvSpPr>
        <p:spPr>
          <a:xfrm>
            <a:off x="642996" y="2680642"/>
            <a:ext cx="10906008" cy="3967879"/>
          </a:xfrm>
        </p:spPr>
        <p:txBody>
          <a:bodyPr>
            <a:normAutofit fontScale="92500" lnSpcReduction="10000"/>
          </a:bodyPr>
          <a:lstStyle/>
          <a:p>
            <a:pPr marL="0" indent="0">
              <a:buNone/>
            </a:pPr>
            <a:r>
              <a:rPr lang="en-US" b="1" dirty="0">
                <a:solidFill>
                  <a:schemeClr val="tx1">
                    <a:lumMod val="50000"/>
                  </a:schemeClr>
                </a:solidFill>
              </a:rPr>
              <a:t>On your own, take a few minutes to note: </a:t>
            </a:r>
          </a:p>
          <a:p>
            <a:pPr marL="514350" indent="-514350">
              <a:buFont typeface="+mj-lt"/>
              <a:buAutoNum type="arabicPeriod"/>
            </a:pPr>
            <a:r>
              <a:rPr lang="en-US" dirty="0">
                <a:solidFill>
                  <a:schemeClr val="tx1">
                    <a:lumMod val="50000"/>
                  </a:schemeClr>
                </a:solidFill>
              </a:rPr>
              <a:t>What does success for this Taskforce look like? </a:t>
            </a:r>
          </a:p>
          <a:p>
            <a:pPr marL="514350" indent="-514350">
              <a:buFont typeface="+mj-lt"/>
              <a:buAutoNum type="arabicPeriod"/>
            </a:pPr>
            <a:r>
              <a:rPr lang="en-US" dirty="0">
                <a:solidFill>
                  <a:schemeClr val="tx1">
                    <a:lumMod val="50000"/>
                  </a:schemeClr>
                </a:solidFill>
              </a:rPr>
              <a:t>What questions need to be answered by this Taskforce? </a:t>
            </a:r>
          </a:p>
          <a:p>
            <a:pPr marL="0" indent="0">
              <a:buNone/>
            </a:pPr>
            <a:r>
              <a:rPr lang="en-US" b="1" dirty="0"/>
              <a:t>Turning to 3-4 neighbors… from the perspective that this statement must guide what the ACV Taskforce will do/seek to accomplish, share your responses to the above questions… </a:t>
            </a:r>
            <a:r>
              <a:rPr lang="en-US" b="1" dirty="0">
                <a:solidFill>
                  <a:schemeClr val="tx1">
                    <a:lumMod val="50000"/>
                    <a:lumOff val="50000"/>
                  </a:schemeClr>
                </a:solidFill>
              </a:rPr>
              <a:t>then talk about:</a:t>
            </a:r>
          </a:p>
          <a:p>
            <a:pPr marL="457200" indent="-457200">
              <a:buFont typeface="+mj-lt"/>
              <a:buAutoNum type="arabicPeriod"/>
            </a:pPr>
            <a:r>
              <a:rPr lang="en-US" dirty="0">
                <a:solidFill>
                  <a:schemeClr val="tx1">
                    <a:lumMod val="50000"/>
                  </a:schemeClr>
                </a:solidFill>
              </a:rPr>
              <a:t>What you like about this mission </a:t>
            </a:r>
          </a:p>
          <a:p>
            <a:pPr marL="457200" indent="-457200">
              <a:buFont typeface="+mj-lt"/>
              <a:buAutoNum type="arabicPeriod"/>
            </a:pPr>
            <a:r>
              <a:rPr lang="en-US" dirty="0">
                <a:solidFill>
                  <a:schemeClr val="tx1">
                    <a:lumMod val="50000"/>
                  </a:schemeClr>
                </a:solidFill>
              </a:rPr>
              <a:t>What concerns you have with this mission</a:t>
            </a:r>
          </a:p>
          <a:p>
            <a:pPr marL="457200" indent="-457200">
              <a:buFont typeface="+mj-lt"/>
              <a:buAutoNum type="arabicPeriod"/>
            </a:pPr>
            <a:r>
              <a:rPr lang="en-US" dirty="0">
                <a:solidFill>
                  <a:schemeClr val="tx1">
                    <a:lumMod val="50000"/>
                  </a:schemeClr>
                </a:solidFill>
              </a:rPr>
              <a:t>What elements are missing?  Does this mission “overpromise?”</a:t>
            </a:r>
          </a:p>
          <a:p>
            <a:endParaRPr lang="en-US" dirty="0"/>
          </a:p>
        </p:txBody>
      </p:sp>
      <p:sp>
        <p:nvSpPr>
          <p:cNvPr id="6" name="Title 1">
            <a:extLst>
              <a:ext uri="{FF2B5EF4-FFF2-40B4-BE49-F238E27FC236}">
                <a16:creationId xmlns:a16="http://schemas.microsoft.com/office/drawing/2014/main" id="{B4542D8D-40EE-444B-9EA1-6EA0D6A578CB}"/>
              </a:ext>
            </a:extLst>
          </p:cNvPr>
          <p:cNvSpPr txBox="1">
            <a:spLocks/>
          </p:cNvSpPr>
          <p:nvPr/>
        </p:nvSpPr>
        <p:spPr>
          <a:xfrm>
            <a:off x="642996" y="209478"/>
            <a:ext cx="10906008" cy="1115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entury Gothic" panose="020B0502020202020204" pitchFamily="34" charset="0"/>
              </a:rPr>
              <a:t>Proposed Taskforce Mission</a:t>
            </a:r>
          </a:p>
        </p:txBody>
      </p:sp>
      <p:sp>
        <p:nvSpPr>
          <p:cNvPr id="5" name="Title 1">
            <a:extLst>
              <a:ext uri="{FF2B5EF4-FFF2-40B4-BE49-F238E27FC236}">
                <a16:creationId xmlns:a16="http://schemas.microsoft.com/office/drawing/2014/main" id="{190B25E6-9599-48C5-B4F6-6EB4E932E671}"/>
              </a:ext>
            </a:extLst>
          </p:cNvPr>
          <p:cNvSpPr txBox="1">
            <a:spLocks/>
          </p:cNvSpPr>
          <p:nvPr/>
        </p:nvSpPr>
        <p:spPr>
          <a:xfrm>
            <a:off x="360829" y="1176975"/>
            <a:ext cx="11470342" cy="1355750"/>
          </a:xfrm>
          <a:prstGeom prst="rect">
            <a:avLst/>
          </a:prstGeom>
          <a:ln w="19050">
            <a:solidFill>
              <a:schemeClr val="tx1"/>
            </a:solidFill>
          </a:ln>
          <a:scene3d>
            <a:camera prst="orthographicFront"/>
            <a:lightRig rig="threePt" dir="t"/>
          </a:scene3d>
          <a:sp3d>
            <a:bevelT w="152400" h="50800" prst="softRound"/>
          </a:sp3d>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t>Identify, clarify, and affirm near term actions that can be influenced or controlled locally/regionally to prepare our communities, region and organizations for autonomous and connected vehicles.</a:t>
            </a:r>
            <a:endParaRPr lang="en-US" sz="3200" dirty="0"/>
          </a:p>
        </p:txBody>
      </p:sp>
    </p:spTree>
    <p:extLst>
      <p:ext uri="{BB962C8B-B14F-4D97-AF65-F5344CB8AC3E}">
        <p14:creationId xmlns:p14="http://schemas.microsoft.com/office/powerpoint/2010/main" val="404214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ar driving down a busy highway&#10;&#10;Description generated with very high confidence">
            <a:extLst>
              <a:ext uri="{FF2B5EF4-FFF2-40B4-BE49-F238E27FC236}">
                <a16:creationId xmlns:a16="http://schemas.microsoft.com/office/drawing/2014/main" id="{3C5E4A58-046D-45B7-A59A-C887CB1FB7F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5000" contrast="-85000"/>
                    </a14:imgEffect>
                  </a14:imgLayer>
                </a14:imgProps>
              </a:ext>
              <a:ext uri="{28A0092B-C50C-407E-A947-70E740481C1C}">
                <a14:useLocalDpi xmlns:a14="http://schemas.microsoft.com/office/drawing/2010/main" val="0"/>
              </a:ext>
            </a:extLst>
          </a:blip>
          <a:stretch>
            <a:fillRect/>
          </a:stretch>
        </p:blipFill>
        <p:spPr>
          <a:xfrm>
            <a:off x="0" y="26470"/>
            <a:ext cx="12192000" cy="6805059"/>
          </a:xfrm>
          <a:prstGeom prst="rect">
            <a:avLst/>
          </a:prstGeom>
        </p:spPr>
      </p:pic>
      <p:sp>
        <p:nvSpPr>
          <p:cNvPr id="13" name="Title 1">
            <a:extLst>
              <a:ext uri="{FF2B5EF4-FFF2-40B4-BE49-F238E27FC236}">
                <a16:creationId xmlns:a16="http://schemas.microsoft.com/office/drawing/2014/main" id="{7864ADA2-2D75-475E-9FBC-A06B2D2CABC4}"/>
              </a:ext>
            </a:extLst>
          </p:cNvPr>
          <p:cNvSpPr>
            <a:spLocks noGrp="1"/>
          </p:cNvSpPr>
          <p:nvPr>
            <p:ph type="ctrTitle"/>
          </p:nvPr>
        </p:nvSpPr>
        <p:spPr>
          <a:xfrm>
            <a:off x="579802" y="1676961"/>
            <a:ext cx="7893638" cy="893629"/>
          </a:xfrm>
        </p:spPr>
        <p:txBody>
          <a:bodyPr>
            <a:normAutofit/>
          </a:bodyPr>
          <a:lstStyle/>
          <a:p>
            <a:pPr marL="685800" indent="-685800" algn="l">
              <a:buFont typeface="Wingdings" panose="05000000000000000000" pitchFamily="2" charset="2"/>
              <a:buChar char="ü"/>
            </a:pPr>
            <a:r>
              <a:rPr lang="en-US" sz="4600" b="1" dirty="0">
                <a:solidFill>
                  <a:schemeClr val="bg1"/>
                </a:solidFill>
                <a:latin typeface="Century Gothic" panose="020B0502020202020204" pitchFamily="34" charset="0"/>
              </a:rPr>
              <a:t>Setting the Context</a:t>
            </a:r>
          </a:p>
        </p:txBody>
      </p:sp>
      <p:sp>
        <p:nvSpPr>
          <p:cNvPr id="14" name="Title 1">
            <a:extLst>
              <a:ext uri="{FF2B5EF4-FFF2-40B4-BE49-F238E27FC236}">
                <a16:creationId xmlns:a16="http://schemas.microsoft.com/office/drawing/2014/main" id="{7437AFFB-3052-453A-A929-383A117651EC}"/>
              </a:ext>
            </a:extLst>
          </p:cNvPr>
          <p:cNvSpPr txBox="1">
            <a:spLocks/>
          </p:cNvSpPr>
          <p:nvPr/>
        </p:nvSpPr>
        <p:spPr>
          <a:xfrm>
            <a:off x="569767" y="3142006"/>
            <a:ext cx="7893638" cy="8936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l">
              <a:buFont typeface="Wingdings" panose="05000000000000000000" pitchFamily="2" charset="2"/>
              <a:buChar char="ü"/>
            </a:pPr>
            <a:r>
              <a:rPr lang="en-US" sz="4600" b="1" dirty="0">
                <a:solidFill>
                  <a:schemeClr val="bg1"/>
                </a:solidFill>
                <a:latin typeface="Century Gothic" panose="020B0502020202020204" pitchFamily="34" charset="0"/>
              </a:rPr>
              <a:t>What's been done so far</a:t>
            </a:r>
          </a:p>
        </p:txBody>
      </p:sp>
      <p:sp>
        <p:nvSpPr>
          <p:cNvPr id="15" name="Title 1">
            <a:extLst>
              <a:ext uri="{FF2B5EF4-FFF2-40B4-BE49-F238E27FC236}">
                <a16:creationId xmlns:a16="http://schemas.microsoft.com/office/drawing/2014/main" id="{68C8B5B4-CD6A-4CCE-B4C5-BB89BE5FC1D5}"/>
              </a:ext>
            </a:extLst>
          </p:cNvPr>
          <p:cNvSpPr txBox="1">
            <a:spLocks/>
          </p:cNvSpPr>
          <p:nvPr/>
        </p:nvSpPr>
        <p:spPr>
          <a:xfrm>
            <a:off x="579802" y="4607051"/>
            <a:ext cx="7893638" cy="8936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l">
              <a:buFont typeface="Wingdings" panose="05000000000000000000" pitchFamily="2" charset="2"/>
              <a:buChar char="ü"/>
            </a:pPr>
            <a:r>
              <a:rPr lang="en-US" sz="4600" b="1" dirty="0">
                <a:solidFill>
                  <a:schemeClr val="bg1"/>
                </a:solidFill>
                <a:latin typeface="Century Gothic" panose="020B0502020202020204" pitchFamily="34" charset="0"/>
              </a:rPr>
              <a:t>Taskforce Role</a:t>
            </a:r>
          </a:p>
        </p:txBody>
      </p:sp>
    </p:spTree>
    <p:extLst>
      <p:ext uri="{BB962C8B-B14F-4D97-AF65-F5344CB8AC3E}">
        <p14:creationId xmlns:p14="http://schemas.microsoft.com/office/powerpoint/2010/main" val="2326446441"/>
      </p:ext>
    </p:extLst>
  </p:cSld>
  <p:clrMapOvr>
    <a:masterClrMapping/>
  </p:clrMapOvr>
  <mc:AlternateContent xmlns:mc="http://schemas.openxmlformats.org/markup-compatibility/2006" xmlns:p14="http://schemas.microsoft.com/office/powerpoint/2010/main">
    <mc:Choice Requires="p14">
      <p:transition p14:dur="10" advClick="0" advTm="60000"/>
    </mc:Choice>
    <mc:Fallback xmlns="">
      <p:transition advClick="0" advTm="6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6BE27-CD11-47CD-8297-58425C51B736}"/>
              </a:ext>
            </a:extLst>
          </p:cNvPr>
          <p:cNvSpPr>
            <a:spLocks noGrp="1"/>
          </p:cNvSpPr>
          <p:nvPr>
            <p:ph idx="1"/>
          </p:nvPr>
        </p:nvSpPr>
        <p:spPr>
          <a:xfrm>
            <a:off x="642996" y="2680642"/>
            <a:ext cx="10906008" cy="3967879"/>
          </a:xfrm>
        </p:spPr>
        <p:txBody>
          <a:bodyPr>
            <a:normAutofit fontScale="92500" lnSpcReduction="10000"/>
          </a:bodyPr>
          <a:lstStyle/>
          <a:p>
            <a:pPr marL="0" indent="0">
              <a:buNone/>
            </a:pPr>
            <a:r>
              <a:rPr lang="en-US" b="1" dirty="0">
                <a:solidFill>
                  <a:schemeClr val="tx1">
                    <a:lumMod val="50000"/>
                  </a:schemeClr>
                </a:solidFill>
              </a:rPr>
              <a:t>On your own, take a few minutes to note: </a:t>
            </a:r>
          </a:p>
          <a:p>
            <a:pPr marL="514350" indent="-514350">
              <a:buFont typeface="+mj-lt"/>
              <a:buAutoNum type="arabicPeriod"/>
            </a:pPr>
            <a:r>
              <a:rPr lang="en-US" dirty="0">
                <a:solidFill>
                  <a:schemeClr val="tx1">
                    <a:lumMod val="50000"/>
                  </a:schemeClr>
                </a:solidFill>
              </a:rPr>
              <a:t>What does success for this Taskforce look like? </a:t>
            </a:r>
          </a:p>
          <a:p>
            <a:pPr marL="514350" indent="-514350">
              <a:buFont typeface="+mj-lt"/>
              <a:buAutoNum type="arabicPeriod"/>
            </a:pPr>
            <a:r>
              <a:rPr lang="en-US" dirty="0">
                <a:solidFill>
                  <a:schemeClr val="tx1">
                    <a:lumMod val="50000"/>
                  </a:schemeClr>
                </a:solidFill>
              </a:rPr>
              <a:t>What questions need to be answered by this Taskforce? </a:t>
            </a:r>
          </a:p>
          <a:p>
            <a:pPr marL="0" indent="0">
              <a:buNone/>
            </a:pPr>
            <a:r>
              <a:rPr lang="en-US" b="1" dirty="0">
                <a:solidFill>
                  <a:schemeClr val="tx1">
                    <a:lumMod val="50000"/>
                  </a:schemeClr>
                </a:solidFill>
              </a:rPr>
              <a:t>Turning to 3-4 neighbors… from the perspective that this statement must guide what the ACV Taskforce will do/seek to accomplish, share your responses to the above questions… </a:t>
            </a:r>
            <a:r>
              <a:rPr lang="en-US" b="1" dirty="0"/>
              <a:t>then talk about:</a:t>
            </a:r>
          </a:p>
          <a:p>
            <a:pPr marL="457200" indent="-457200">
              <a:buFont typeface="+mj-lt"/>
              <a:buAutoNum type="arabicPeriod"/>
            </a:pPr>
            <a:r>
              <a:rPr lang="en-US" dirty="0"/>
              <a:t>What you like about this mission </a:t>
            </a:r>
          </a:p>
          <a:p>
            <a:pPr marL="457200" indent="-457200">
              <a:buFont typeface="+mj-lt"/>
              <a:buAutoNum type="arabicPeriod"/>
            </a:pPr>
            <a:r>
              <a:rPr lang="en-US" dirty="0"/>
              <a:t>What concerns you have with this mission</a:t>
            </a:r>
          </a:p>
          <a:p>
            <a:pPr marL="457200" indent="-457200">
              <a:buFont typeface="+mj-lt"/>
              <a:buAutoNum type="arabicPeriod"/>
            </a:pPr>
            <a:r>
              <a:rPr lang="en-US" dirty="0"/>
              <a:t>What elements are missing?  Does this mission “overpromise?”</a:t>
            </a:r>
          </a:p>
          <a:p>
            <a:endParaRPr lang="en-US" dirty="0"/>
          </a:p>
        </p:txBody>
      </p:sp>
      <p:sp>
        <p:nvSpPr>
          <p:cNvPr id="6" name="Title 1">
            <a:extLst>
              <a:ext uri="{FF2B5EF4-FFF2-40B4-BE49-F238E27FC236}">
                <a16:creationId xmlns:a16="http://schemas.microsoft.com/office/drawing/2014/main" id="{B4542D8D-40EE-444B-9EA1-6EA0D6A578CB}"/>
              </a:ext>
            </a:extLst>
          </p:cNvPr>
          <p:cNvSpPr txBox="1">
            <a:spLocks/>
          </p:cNvSpPr>
          <p:nvPr/>
        </p:nvSpPr>
        <p:spPr>
          <a:xfrm>
            <a:off x="642996" y="209478"/>
            <a:ext cx="10906008" cy="1115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entury Gothic" panose="020B0502020202020204" pitchFamily="34" charset="0"/>
              </a:rPr>
              <a:t>Proposed Taskforce Mission</a:t>
            </a:r>
          </a:p>
        </p:txBody>
      </p:sp>
      <p:sp>
        <p:nvSpPr>
          <p:cNvPr id="5" name="Title 1">
            <a:extLst>
              <a:ext uri="{FF2B5EF4-FFF2-40B4-BE49-F238E27FC236}">
                <a16:creationId xmlns:a16="http://schemas.microsoft.com/office/drawing/2014/main" id="{545553B2-2916-4C09-8572-44185E9CAEAD}"/>
              </a:ext>
            </a:extLst>
          </p:cNvPr>
          <p:cNvSpPr txBox="1">
            <a:spLocks/>
          </p:cNvSpPr>
          <p:nvPr/>
        </p:nvSpPr>
        <p:spPr>
          <a:xfrm>
            <a:off x="360829" y="1176975"/>
            <a:ext cx="11470342" cy="1355750"/>
          </a:xfrm>
          <a:prstGeom prst="rect">
            <a:avLst/>
          </a:prstGeom>
          <a:ln w="19050">
            <a:solidFill>
              <a:schemeClr val="tx1"/>
            </a:solidFill>
          </a:ln>
          <a:scene3d>
            <a:camera prst="orthographicFront"/>
            <a:lightRig rig="threePt" dir="t"/>
          </a:scene3d>
          <a:sp3d>
            <a:bevelT w="152400" h="50800" prst="softRound"/>
          </a:sp3d>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t>Identify, clarify, and affirm near term actions that can be influenced or controlled locally/regionally to prepare our communities, region and organizations for autonomous and connected vehicles.</a:t>
            </a:r>
            <a:endParaRPr lang="en-US" sz="3200" dirty="0"/>
          </a:p>
        </p:txBody>
      </p:sp>
    </p:spTree>
    <p:extLst>
      <p:ext uri="{BB962C8B-B14F-4D97-AF65-F5344CB8AC3E}">
        <p14:creationId xmlns:p14="http://schemas.microsoft.com/office/powerpoint/2010/main" val="3628675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542D8D-40EE-444B-9EA1-6EA0D6A578CB}"/>
              </a:ext>
            </a:extLst>
          </p:cNvPr>
          <p:cNvSpPr txBox="1">
            <a:spLocks/>
          </p:cNvSpPr>
          <p:nvPr/>
        </p:nvSpPr>
        <p:spPr>
          <a:xfrm>
            <a:off x="642996" y="209478"/>
            <a:ext cx="10906008" cy="1115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entury Gothic" panose="020B0502020202020204" pitchFamily="34" charset="0"/>
              </a:rPr>
              <a:t>Other Taskforce Considerations</a:t>
            </a:r>
          </a:p>
        </p:txBody>
      </p:sp>
      <p:sp>
        <p:nvSpPr>
          <p:cNvPr id="5" name="Title 1">
            <a:extLst>
              <a:ext uri="{FF2B5EF4-FFF2-40B4-BE49-F238E27FC236}">
                <a16:creationId xmlns:a16="http://schemas.microsoft.com/office/drawing/2014/main" id="{545553B2-2916-4C09-8572-44185E9CAEAD}"/>
              </a:ext>
            </a:extLst>
          </p:cNvPr>
          <p:cNvSpPr txBox="1">
            <a:spLocks/>
          </p:cNvSpPr>
          <p:nvPr/>
        </p:nvSpPr>
        <p:spPr>
          <a:xfrm>
            <a:off x="360829" y="1643742"/>
            <a:ext cx="11470342" cy="4604657"/>
          </a:xfrm>
          <a:prstGeom prst="rect">
            <a:avLst/>
          </a:prstGeom>
          <a:ln w="19050">
            <a:solidFill>
              <a:schemeClr val="tx1"/>
            </a:solidFill>
          </a:ln>
          <a:scene3d>
            <a:camera prst="orthographicFront"/>
            <a:lightRig rig="threePt" dir="t"/>
          </a:scene3d>
          <a:sp3d>
            <a:bevelT w="152400" h="50800" prst="softRound"/>
          </a:sp3d>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50000"/>
              </a:lnSpc>
              <a:buFont typeface="Arial" panose="020B0604020202020204" pitchFamily="34" charset="0"/>
              <a:buChar char="•"/>
            </a:pPr>
            <a:r>
              <a:rPr lang="en-US" sz="4400" dirty="0">
                <a:latin typeface="+mn-lt"/>
              </a:rPr>
              <a:t>Who else should be involved?</a:t>
            </a:r>
          </a:p>
          <a:p>
            <a:pPr marL="571500" indent="-571500" algn="l">
              <a:lnSpc>
                <a:spcPct val="100000"/>
              </a:lnSpc>
              <a:buFont typeface="Arial" panose="020B0604020202020204" pitchFamily="34" charset="0"/>
              <a:buChar char="•"/>
            </a:pPr>
            <a:r>
              <a:rPr lang="en-US" sz="4400" dirty="0">
                <a:latin typeface="+mn-lt"/>
              </a:rPr>
              <a:t>Concept for how we are organized: </a:t>
            </a:r>
          </a:p>
          <a:p>
            <a:pPr marL="914400" indent="-571500" algn="l">
              <a:lnSpc>
                <a:spcPct val="100000"/>
              </a:lnSpc>
              <a:buFont typeface="Arial" panose="020B0604020202020204" pitchFamily="34" charset="0"/>
              <a:buChar char="•"/>
            </a:pPr>
            <a:r>
              <a:rPr lang="en-US" sz="3600" dirty="0">
                <a:latin typeface="+mn-lt"/>
              </a:rPr>
              <a:t>“Advisors” </a:t>
            </a:r>
          </a:p>
          <a:p>
            <a:pPr marL="914400" lvl="1" indent="-571500">
              <a:buFont typeface="Arial" panose="020B0604020202020204" pitchFamily="34" charset="0"/>
              <a:buChar char="•"/>
            </a:pPr>
            <a:r>
              <a:rPr lang="en-US" sz="3600" dirty="0"/>
              <a:t>3-4 members that serve to guide agendas, topics, and focus</a:t>
            </a:r>
          </a:p>
          <a:p>
            <a:pPr marL="571500" indent="-571500" algn="l">
              <a:lnSpc>
                <a:spcPct val="150000"/>
              </a:lnSpc>
              <a:buFont typeface="Arial" panose="020B0604020202020204" pitchFamily="34" charset="0"/>
              <a:buChar char="•"/>
            </a:pPr>
            <a:r>
              <a:rPr lang="en-US" sz="4400" dirty="0">
                <a:latin typeface="+mn-lt"/>
              </a:rPr>
              <a:t>Schedule</a:t>
            </a:r>
          </a:p>
        </p:txBody>
      </p:sp>
    </p:spTree>
    <p:extLst>
      <p:ext uri="{BB962C8B-B14F-4D97-AF65-F5344CB8AC3E}">
        <p14:creationId xmlns:p14="http://schemas.microsoft.com/office/powerpoint/2010/main" val="2883703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542D8D-40EE-444B-9EA1-6EA0D6A578CB}"/>
              </a:ext>
            </a:extLst>
          </p:cNvPr>
          <p:cNvSpPr txBox="1">
            <a:spLocks/>
          </p:cNvSpPr>
          <p:nvPr/>
        </p:nvSpPr>
        <p:spPr>
          <a:xfrm>
            <a:off x="642996" y="209478"/>
            <a:ext cx="10906008" cy="1115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FF00"/>
                </a:solidFill>
                <a:latin typeface="Century Gothic" panose="020B0502020202020204" pitchFamily="34" charset="0"/>
              </a:rPr>
              <a:t>“Spring Break” Homework!</a:t>
            </a:r>
          </a:p>
        </p:txBody>
      </p:sp>
      <p:sp>
        <p:nvSpPr>
          <p:cNvPr id="5" name="Title 1">
            <a:extLst>
              <a:ext uri="{FF2B5EF4-FFF2-40B4-BE49-F238E27FC236}">
                <a16:creationId xmlns:a16="http://schemas.microsoft.com/office/drawing/2014/main" id="{545553B2-2916-4C09-8572-44185E9CAEAD}"/>
              </a:ext>
            </a:extLst>
          </p:cNvPr>
          <p:cNvSpPr txBox="1">
            <a:spLocks/>
          </p:cNvSpPr>
          <p:nvPr/>
        </p:nvSpPr>
        <p:spPr>
          <a:xfrm>
            <a:off x="360829" y="1796143"/>
            <a:ext cx="11470342" cy="4261756"/>
          </a:xfrm>
          <a:prstGeom prst="rect">
            <a:avLst/>
          </a:prstGeom>
          <a:ln w="19050">
            <a:solidFill>
              <a:schemeClr val="tx1"/>
            </a:solidFill>
          </a:ln>
          <a:scene3d>
            <a:camera prst="orthographicFront"/>
            <a:lightRig rig="threePt" dir="t"/>
          </a:scene3d>
          <a:sp3d>
            <a:bevelT w="152400" h="50800" prst="softRound"/>
          </a:sp3d>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lvl="0" indent="-857250" algn="l">
              <a:lnSpc>
                <a:spcPct val="120000"/>
              </a:lnSpc>
              <a:buFont typeface="Wingdings" panose="05000000000000000000" pitchFamily="2" charset="2"/>
              <a:buChar char="ü"/>
            </a:pPr>
            <a:r>
              <a:rPr lang="en-US" b="1" dirty="0"/>
              <a:t>Read the Roadmap! </a:t>
            </a:r>
            <a:endParaRPr lang="en-US" sz="4800" dirty="0"/>
          </a:p>
          <a:p>
            <a:pPr marL="857250" lvl="0" indent="-857250" algn="l">
              <a:lnSpc>
                <a:spcPct val="120000"/>
              </a:lnSpc>
              <a:buFont typeface="Wingdings" panose="05000000000000000000" pitchFamily="2" charset="2"/>
              <a:buChar char="ü"/>
            </a:pPr>
            <a:r>
              <a:rPr lang="en-US" b="1" dirty="0"/>
              <a:t>Come prepared at our next meeting to talk about 1-3 things that stood out to you.</a:t>
            </a:r>
            <a:endParaRPr lang="en-US" sz="4800" dirty="0"/>
          </a:p>
          <a:p>
            <a:pPr marL="857250" lvl="0" indent="-857250" algn="l">
              <a:lnSpc>
                <a:spcPct val="120000"/>
              </a:lnSpc>
              <a:buFont typeface="Wingdings" panose="05000000000000000000" pitchFamily="2" charset="2"/>
              <a:buChar char="ü"/>
            </a:pPr>
            <a:r>
              <a:rPr lang="en-US" b="1" dirty="0"/>
              <a:t>Note and be ready to share what questions came up for you as you read through this document.</a:t>
            </a:r>
            <a:endParaRPr lang="en-US" sz="4800" dirty="0"/>
          </a:p>
          <a:p>
            <a:pPr marL="857250" lvl="0" indent="-857250" algn="l">
              <a:lnSpc>
                <a:spcPct val="120000"/>
              </a:lnSpc>
              <a:buFont typeface="Wingdings" panose="05000000000000000000" pitchFamily="2" charset="2"/>
              <a:buChar char="ü"/>
            </a:pPr>
            <a:r>
              <a:rPr lang="en-US" b="1" dirty="0"/>
              <a:t>Finally, note and be ready with any ideas for how this Roadmap can best support the work of this Taskforce.</a:t>
            </a:r>
          </a:p>
        </p:txBody>
      </p:sp>
    </p:spTree>
    <p:extLst>
      <p:ext uri="{BB962C8B-B14F-4D97-AF65-F5344CB8AC3E}">
        <p14:creationId xmlns:p14="http://schemas.microsoft.com/office/powerpoint/2010/main" val="207507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14" descr="A close up of a logo&#10;&#10;Description generated with very high confidence">
            <a:extLst>
              <a:ext uri="{FF2B5EF4-FFF2-40B4-BE49-F238E27FC236}">
                <a16:creationId xmlns:a16="http://schemas.microsoft.com/office/drawing/2014/main" id="{2B986842-42D0-48CE-9C46-7B2200DEF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012" y="1324893"/>
            <a:ext cx="7744907" cy="7744907"/>
          </a:xfrm>
          <a:prstGeom prst="rect">
            <a:avLst/>
          </a:prstGeom>
        </p:spPr>
      </p:pic>
      <p:pic>
        <p:nvPicPr>
          <p:cNvPr id="7" name="Picture 6">
            <a:extLst>
              <a:ext uri="{FF2B5EF4-FFF2-40B4-BE49-F238E27FC236}">
                <a16:creationId xmlns:a16="http://schemas.microsoft.com/office/drawing/2014/main" id="{96DF4326-BC7D-42B9-9FF0-FA12357DF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46" y="1384703"/>
            <a:ext cx="3529109" cy="1958655"/>
          </a:xfrm>
          <a:prstGeom prst="rect">
            <a:avLst/>
          </a:prstGeom>
        </p:spPr>
      </p:pic>
      <p:pic>
        <p:nvPicPr>
          <p:cNvPr id="5" name="Content Placeholder 22" descr="A picture containing scissors, tool&#10;&#10;Description generated with very high confidence">
            <a:extLst>
              <a:ext uri="{FF2B5EF4-FFF2-40B4-BE49-F238E27FC236}">
                <a16:creationId xmlns:a16="http://schemas.microsoft.com/office/drawing/2014/main" id="{BD965A6B-81CA-44DE-97DC-87F1C3CD3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788" y="838853"/>
            <a:ext cx="3526424" cy="3050356"/>
          </a:xfrm>
          <a:prstGeom prst="rect">
            <a:avLst/>
          </a:prstGeom>
        </p:spPr>
      </p:pic>
      <p:pic>
        <p:nvPicPr>
          <p:cNvPr id="6" name="Picture 5">
            <a:extLst>
              <a:ext uri="{FF2B5EF4-FFF2-40B4-BE49-F238E27FC236}">
                <a16:creationId xmlns:a16="http://schemas.microsoft.com/office/drawing/2014/main" id="{40E306BD-B418-4669-B1D5-95A9A431F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1568831"/>
            <a:ext cx="3553968" cy="1590400"/>
          </a:xfrm>
          <a:prstGeom prst="rect">
            <a:avLst/>
          </a:prstGeom>
        </p:spPr>
      </p:pic>
      <p:sp>
        <p:nvSpPr>
          <p:cNvPr id="2" name="Title 1">
            <a:extLst>
              <a:ext uri="{FF2B5EF4-FFF2-40B4-BE49-F238E27FC236}">
                <a16:creationId xmlns:a16="http://schemas.microsoft.com/office/drawing/2014/main" id="{97A6A9E8-E95E-4D2D-905F-E0E4CA2AD4BF}"/>
              </a:ext>
            </a:extLst>
          </p:cNvPr>
          <p:cNvSpPr>
            <a:spLocks noGrp="1"/>
          </p:cNvSpPr>
          <p:nvPr>
            <p:ph type="ctrTitle"/>
          </p:nvPr>
        </p:nvSpPr>
        <p:spPr>
          <a:xfrm>
            <a:off x="642996" y="4571216"/>
            <a:ext cx="10906008" cy="1115415"/>
          </a:xfrm>
        </p:spPr>
        <p:txBody>
          <a:bodyPr>
            <a:normAutofit/>
          </a:bodyPr>
          <a:lstStyle/>
          <a:p>
            <a:r>
              <a:rPr lang="en-US" b="1" dirty="0">
                <a:latin typeface="Century Gothic" panose="020B0502020202020204" pitchFamily="34" charset="0"/>
              </a:rPr>
              <a:t>Thank You!</a:t>
            </a:r>
          </a:p>
        </p:txBody>
      </p:sp>
    </p:spTree>
    <p:extLst>
      <p:ext uri="{BB962C8B-B14F-4D97-AF65-F5344CB8AC3E}">
        <p14:creationId xmlns:p14="http://schemas.microsoft.com/office/powerpoint/2010/main" val="210517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Self-Driving Vehicles</a:t>
            </a:r>
          </a:p>
        </p:txBody>
      </p:sp>
      <p:sp>
        <p:nvSpPr>
          <p:cNvPr id="3" name="Content Placeholder 2"/>
          <p:cNvSpPr>
            <a:spLocks noGrp="1"/>
          </p:cNvSpPr>
          <p:nvPr>
            <p:ph idx="1"/>
          </p:nvPr>
        </p:nvSpPr>
        <p:spPr>
          <a:xfrm>
            <a:off x="838200" y="1538362"/>
            <a:ext cx="6344607" cy="4974981"/>
          </a:xfrm>
        </p:spPr>
        <p:txBody>
          <a:bodyPr>
            <a:noAutofit/>
          </a:bodyPr>
          <a:lstStyle/>
          <a:p>
            <a:r>
              <a:rPr lang="en-US" sz="2400" dirty="0"/>
              <a:t>Autonomous car </a:t>
            </a:r>
          </a:p>
          <a:p>
            <a:pPr lvl="1"/>
            <a:r>
              <a:rPr lang="en-US" sz="2400" dirty="0"/>
              <a:t>Cameras and sensors to detect other vehicles and obstacles</a:t>
            </a:r>
          </a:p>
          <a:p>
            <a:pPr lvl="2"/>
            <a:r>
              <a:rPr lang="en-US" sz="1800" dirty="0"/>
              <a:t>Scaled up from recently emerged safety/driving technologies</a:t>
            </a:r>
          </a:p>
          <a:p>
            <a:pPr lvl="2"/>
            <a:r>
              <a:rPr lang="en-US" sz="1800" dirty="0"/>
              <a:t>Leverages ultra-detailed maps</a:t>
            </a:r>
          </a:p>
          <a:p>
            <a:pPr lvl="2"/>
            <a:r>
              <a:rPr lang="en-US" sz="1800" dirty="0"/>
              <a:t>Software learns from events</a:t>
            </a:r>
          </a:p>
          <a:p>
            <a:pPr lvl="1"/>
            <a:r>
              <a:rPr lang="en-US" sz="2400" i="1" dirty="0">
                <a:solidFill>
                  <a:schemeClr val="accent2">
                    <a:lumMod val="40000"/>
                    <a:lumOff val="60000"/>
                  </a:schemeClr>
                </a:solidFill>
              </a:rPr>
              <a:t>Autonomous</a:t>
            </a:r>
            <a:r>
              <a:rPr lang="en-US" sz="2400" dirty="0">
                <a:solidFill>
                  <a:schemeClr val="accent2">
                    <a:lumMod val="40000"/>
                    <a:lumOff val="60000"/>
                  </a:schemeClr>
                </a:solidFill>
              </a:rPr>
              <a:t> </a:t>
            </a:r>
            <a:r>
              <a:rPr lang="en-US" sz="2400" dirty="0"/>
              <a:t>versus </a:t>
            </a:r>
            <a:r>
              <a:rPr lang="en-US" sz="2400" i="1" dirty="0">
                <a:solidFill>
                  <a:schemeClr val="accent2">
                    <a:lumMod val="40000"/>
                    <a:lumOff val="60000"/>
                  </a:schemeClr>
                </a:solidFill>
              </a:rPr>
              <a:t>Driverless</a:t>
            </a:r>
            <a:r>
              <a:rPr lang="en-US" sz="2400" dirty="0"/>
              <a:t> Vehicles</a:t>
            </a:r>
          </a:p>
          <a:p>
            <a:pPr lvl="2"/>
            <a:r>
              <a:rPr lang="en-US" sz="1800" dirty="0"/>
              <a:t>Also, in the future: VMT ≠ VMD </a:t>
            </a:r>
          </a:p>
          <a:p>
            <a:pPr lvl="1"/>
            <a:r>
              <a:rPr lang="en-US" sz="2400" i="1" dirty="0">
                <a:solidFill>
                  <a:schemeClr val="accent2">
                    <a:lumMod val="40000"/>
                    <a:lumOff val="60000"/>
                  </a:schemeClr>
                </a:solidFill>
              </a:rPr>
              <a:t>Mixed Fleet</a:t>
            </a:r>
            <a:r>
              <a:rPr lang="en-US" sz="2400" dirty="0">
                <a:solidFill>
                  <a:schemeClr val="accent2">
                    <a:lumMod val="40000"/>
                    <a:lumOff val="60000"/>
                  </a:schemeClr>
                </a:solidFill>
              </a:rPr>
              <a:t> </a:t>
            </a:r>
            <a:r>
              <a:rPr lang="en-US" sz="2400" dirty="0"/>
              <a:t>in 2020s; moving towards </a:t>
            </a:r>
            <a:r>
              <a:rPr lang="en-US" sz="2400" i="1" dirty="0">
                <a:solidFill>
                  <a:schemeClr val="accent2">
                    <a:lumMod val="40000"/>
                    <a:lumOff val="60000"/>
                  </a:schemeClr>
                </a:solidFill>
              </a:rPr>
              <a:t>Dominant Fleet </a:t>
            </a:r>
            <a:r>
              <a:rPr lang="en-US" sz="2400" dirty="0"/>
              <a:t>in the 2030-2040s (</a:t>
            </a:r>
            <a:r>
              <a:rPr lang="en-US" sz="2000" dirty="0"/>
              <a:t>potential requirements)</a:t>
            </a:r>
            <a:endParaRPr lang="en-US" sz="2400" dirty="0"/>
          </a:p>
          <a:p>
            <a:pPr lvl="1"/>
            <a:endParaRPr lang="en-US" sz="2000" dirty="0"/>
          </a:p>
          <a:p>
            <a:pPr lvl="1"/>
            <a:r>
              <a:rPr lang="en-US" sz="2000" dirty="0"/>
              <a:t>AV Implications for Transport Planning</a:t>
            </a:r>
          </a:p>
        </p:txBody>
      </p:sp>
      <p:pic>
        <p:nvPicPr>
          <p:cNvPr id="6" name="Picture 2" descr="google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160" y="1538361"/>
            <a:ext cx="3458869" cy="25885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10925" t="543" r="344" b="-543"/>
          <a:stretch/>
        </p:blipFill>
        <p:spPr>
          <a:xfrm>
            <a:off x="7834159" y="4153841"/>
            <a:ext cx="3464316" cy="2601500"/>
          </a:xfrm>
          <a:prstGeom prst="rect">
            <a:avLst/>
          </a:prstGeom>
          <a:effectLst>
            <a:outerShdw blurRad="50800" dist="38100" dir="2700000" algn="tl" rotWithShape="0">
              <a:prstClr val="black">
                <a:alpha val="40000"/>
              </a:prstClr>
            </a:outerShdw>
          </a:effectLst>
        </p:spPr>
      </p:pic>
      <p:sp>
        <p:nvSpPr>
          <p:cNvPr id="5" name="Rectangle 4"/>
          <p:cNvSpPr/>
          <p:nvPr/>
        </p:nvSpPr>
        <p:spPr>
          <a:xfrm>
            <a:off x="2357544" y="6373745"/>
            <a:ext cx="30573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https://www.vtpi.org/avip.pdf</a:t>
            </a:r>
          </a:p>
        </p:txBody>
      </p:sp>
    </p:spTree>
    <p:extLst>
      <p:ext uri="{BB962C8B-B14F-4D97-AF65-F5344CB8AC3E}">
        <p14:creationId xmlns:p14="http://schemas.microsoft.com/office/powerpoint/2010/main" val="175971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Connected Vehicles</a:t>
            </a:r>
          </a:p>
        </p:txBody>
      </p:sp>
      <p:sp>
        <p:nvSpPr>
          <p:cNvPr id="3" name="Content Placeholder 2"/>
          <p:cNvSpPr>
            <a:spLocks noGrp="1"/>
          </p:cNvSpPr>
          <p:nvPr>
            <p:ph idx="1"/>
          </p:nvPr>
        </p:nvSpPr>
        <p:spPr>
          <a:xfrm>
            <a:off x="838200" y="1577861"/>
            <a:ext cx="5496951" cy="4767263"/>
          </a:xfrm>
        </p:spPr>
        <p:txBody>
          <a:bodyPr>
            <a:noAutofit/>
          </a:bodyPr>
          <a:lstStyle/>
          <a:p>
            <a:r>
              <a:rPr lang="en-US" sz="2400" dirty="0"/>
              <a:t>Vehicles can communicate with each other, roadside devices, other users</a:t>
            </a:r>
          </a:p>
          <a:p>
            <a:pPr lvl="1"/>
            <a:r>
              <a:rPr lang="en-US" sz="2000" dirty="0"/>
              <a:t>All equipped vehicles</a:t>
            </a:r>
          </a:p>
          <a:p>
            <a:pPr lvl="1"/>
            <a:r>
              <a:rPr lang="en-US" sz="2000" dirty="0"/>
              <a:t>Intersections</a:t>
            </a:r>
          </a:p>
          <a:p>
            <a:pPr lvl="1"/>
            <a:r>
              <a:rPr lang="en-US" sz="2000" dirty="0"/>
              <a:t>Pedestrians/cyclists (smartphone)</a:t>
            </a:r>
          </a:p>
          <a:p>
            <a:r>
              <a:rPr lang="en-US" sz="2400" dirty="0"/>
              <a:t>NHTSA has published multiple rules on CV (latest was Sept 2017) </a:t>
            </a:r>
            <a:endParaRPr lang="en-US" sz="2000" dirty="0"/>
          </a:p>
          <a:p>
            <a:r>
              <a:rPr lang="en-US" sz="2400" dirty="0"/>
              <a:t>3 CV pilot projects underway</a:t>
            </a:r>
          </a:p>
          <a:p>
            <a:pPr lvl="1"/>
            <a:r>
              <a:rPr lang="en-US" dirty="0"/>
              <a:t>$42 million from FHWA</a:t>
            </a:r>
          </a:p>
          <a:p>
            <a:pPr lvl="1"/>
            <a:endParaRPr lang="en-US"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7698" t="55909" r="6652"/>
          <a:stretch/>
        </p:blipFill>
        <p:spPr>
          <a:xfrm>
            <a:off x="6785318" y="1999549"/>
            <a:ext cx="4287690" cy="398166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570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e automation levels"/>
          <p:cNvPicPr>
            <a:picLocks noChangeAspect="1" noChangeArrowheads="1"/>
          </p:cNvPicPr>
          <p:nvPr/>
        </p:nvPicPr>
        <p:blipFill rotWithShape="1">
          <a:blip r:embed="rId3">
            <a:extLst>
              <a:ext uri="{28A0092B-C50C-407E-A947-70E740481C1C}">
                <a14:useLocalDpi xmlns:a14="http://schemas.microsoft.com/office/drawing/2010/main" val="0"/>
              </a:ext>
            </a:extLst>
          </a:blip>
          <a:srcRect l="4739" t="7776" r="2627"/>
          <a:stretch/>
        </p:blipFill>
        <p:spPr bwMode="auto">
          <a:xfrm>
            <a:off x="682322" y="1325881"/>
            <a:ext cx="10827355" cy="49787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152650" y="102659"/>
            <a:ext cx="7886700" cy="11927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mj-ea"/>
                <a:cs typeface="+mj-cs"/>
              </a:rPr>
              <a:t>NHTSA/SAE Classification System for Vehicle Levels of Automation</a:t>
            </a:r>
          </a:p>
        </p:txBody>
      </p:sp>
    </p:spTree>
    <p:extLst>
      <p:ext uri="{BB962C8B-B14F-4D97-AF65-F5344CB8AC3E}">
        <p14:creationId xmlns:p14="http://schemas.microsoft.com/office/powerpoint/2010/main" val="361248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44EF16-B77D-4745-8396-6742FD013C37}"/>
              </a:ext>
            </a:extLst>
          </p:cNvPr>
          <p:cNvSpPr/>
          <p:nvPr/>
        </p:nvSpPr>
        <p:spPr>
          <a:xfrm>
            <a:off x="1524000" y="960120"/>
            <a:ext cx="9144000" cy="5242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Title 15"/>
          <p:cNvSpPr>
            <a:spLocks noGrp="1"/>
          </p:cNvSpPr>
          <p:nvPr>
            <p:ph type="title"/>
          </p:nvPr>
        </p:nvSpPr>
        <p:spPr>
          <a:xfrm>
            <a:off x="1524000" y="-38100"/>
            <a:ext cx="9144000" cy="812800"/>
          </a:xfrm>
        </p:spPr>
        <p:txBody>
          <a:bodyPr/>
          <a:lstStyle/>
          <a:p>
            <a:r>
              <a:rPr lang="en-US" altLang="en-US" sz="3200" dirty="0">
                <a:latin typeface="Calibri" panose="020F0502020204030204" pitchFamily="34" charset="0"/>
                <a:ea typeface="ヒラギノ角ゴ Pro W3" pitchFamily="19" charset="-128"/>
              </a:rPr>
              <a:t>CONVERGING TRENDS ARE SHAPING MOBILITY</a:t>
            </a:r>
            <a:endParaRPr altLang="en-US" sz="3200" dirty="0">
              <a:latin typeface="Calibri" panose="020F0502020204030204" pitchFamily="34" charset="0"/>
              <a:ea typeface="ヒラギノ角ゴ Pro W3" pitchFamily="19" charset="-128"/>
            </a:endParaRPr>
          </a:p>
        </p:txBody>
      </p:sp>
      <p:grpSp>
        <p:nvGrpSpPr>
          <p:cNvPr id="7" name="Group 6"/>
          <p:cNvGrpSpPr/>
          <p:nvPr/>
        </p:nvGrpSpPr>
        <p:grpSpPr>
          <a:xfrm>
            <a:off x="7504058" y="962801"/>
            <a:ext cx="3080815" cy="5161774"/>
            <a:chOff x="5980057" y="962801"/>
            <a:chExt cx="3080815" cy="5161774"/>
          </a:xfrm>
          <a:noFill/>
        </p:grpSpPr>
        <p:sp>
          <p:nvSpPr>
            <p:cNvPr id="37" name="Rectangle 36"/>
            <p:cNvSpPr/>
            <p:nvPr/>
          </p:nvSpPr>
          <p:spPr>
            <a:xfrm>
              <a:off x="6056500" y="1829553"/>
              <a:ext cx="2927928" cy="66493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8188"/>
              <a:r>
                <a:rPr lang="en-US" sz="1400" b="1" dirty="0">
                  <a:solidFill>
                    <a:srgbClr val="000000"/>
                  </a:solidFill>
                  <a:latin typeface="Calibri" panose="020F0502020204030204" pitchFamily="34" charset="0"/>
                </a:rPr>
                <a:t>Integration of Connected &amp; Automated Technologies</a:t>
              </a:r>
            </a:p>
          </p:txBody>
        </p:sp>
        <p:sp>
          <p:nvSpPr>
            <p:cNvPr id="38" name="Rectangle 37"/>
            <p:cNvSpPr/>
            <p:nvPr/>
          </p:nvSpPr>
          <p:spPr>
            <a:xfrm>
              <a:off x="6056500" y="2652608"/>
              <a:ext cx="2927928" cy="66493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8188"/>
              <a:r>
                <a:rPr lang="en-US" sz="1400" b="1" dirty="0">
                  <a:solidFill>
                    <a:srgbClr val="252525"/>
                  </a:solidFill>
                  <a:latin typeface="Calibri" panose="020F0502020204030204" pitchFamily="34" charset="0"/>
                </a:rPr>
                <a:t>Introduction of Shared Service Platforms</a:t>
              </a:r>
            </a:p>
          </p:txBody>
        </p:sp>
        <p:sp>
          <p:nvSpPr>
            <p:cNvPr id="39" name="Rectangle 38"/>
            <p:cNvSpPr/>
            <p:nvPr/>
          </p:nvSpPr>
          <p:spPr>
            <a:xfrm>
              <a:off x="6056500" y="3475663"/>
              <a:ext cx="2927928" cy="66493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8188"/>
              <a:r>
                <a:rPr lang="en-US" sz="1400" b="1" dirty="0">
                  <a:solidFill>
                    <a:srgbClr val="000000"/>
                  </a:solidFill>
                  <a:latin typeface="Calibri" panose="020F0502020204030204" pitchFamily="34" charset="0"/>
                </a:rPr>
                <a:t>Advancements in Energy Storage Technology</a:t>
              </a:r>
            </a:p>
          </p:txBody>
        </p:sp>
        <p:sp>
          <p:nvSpPr>
            <p:cNvPr id="40" name="Rectangle 39"/>
            <p:cNvSpPr/>
            <p:nvPr/>
          </p:nvSpPr>
          <p:spPr>
            <a:xfrm>
              <a:off x="6056500" y="4298718"/>
              <a:ext cx="2927928" cy="66493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8188"/>
              <a:r>
                <a:rPr lang="en-US" sz="1400" b="1" dirty="0">
                  <a:solidFill>
                    <a:srgbClr val="000000"/>
                  </a:solidFill>
                  <a:latin typeface="Calibri" panose="020F0502020204030204" pitchFamily="34" charset="0"/>
                </a:rPr>
                <a:t>Deeper Application of Big Data</a:t>
              </a:r>
            </a:p>
          </p:txBody>
        </p:sp>
        <p:sp>
          <p:nvSpPr>
            <p:cNvPr id="41" name="Rectangle 40"/>
            <p:cNvSpPr/>
            <p:nvPr/>
          </p:nvSpPr>
          <p:spPr>
            <a:xfrm>
              <a:off x="6056500" y="5121772"/>
              <a:ext cx="2927928" cy="66493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8188"/>
              <a:r>
                <a:rPr lang="en-US" sz="1400" b="1" dirty="0">
                  <a:solidFill>
                    <a:srgbClr val="000000"/>
                  </a:solidFill>
                  <a:latin typeface="Calibri" panose="020F0502020204030204" pitchFamily="34" charset="0"/>
                </a:rPr>
                <a:t>Faster Processing Speeds at Decreasing Cost</a:t>
              </a:r>
            </a:p>
          </p:txBody>
        </p:sp>
        <p:pic>
          <p:nvPicPr>
            <p:cNvPr id="42" name="Picture 4" descr="Image result for battery icon"/>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7577" y="3609447"/>
              <a:ext cx="385760" cy="422676"/>
            </a:xfrm>
            <a:prstGeom prst="rect">
              <a:avLst/>
            </a:prstGeom>
            <a:grpFill/>
            <a:extLst>
              <a:ext uri="{909E8E84-426E-40DD-AFC4-6F175D3DCCD1}">
                <a14:hiddenFill xmlns:a14="http://schemas.microsoft.com/office/drawing/2010/main">
                  <a:solidFill>
                    <a:srgbClr val="FFFFFF"/>
                  </a:solidFill>
                </a14:hiddenFill>
              </a:ext>
            </a:extLst>
          </p:spPr>
        </p:pic>
        <p:pic>
          <p:nvPicPr>
            <p:cNvPr id="43" name="Picture 8" descr="Image result for wifi symbol"/>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2877" y="1948217"/>
              <a:ext cx="435160" cy="476803"/>
            </a:xfrm>
            <a:prstGeom prst="rect">
              <a:avLst/>
            </a:prstGeom>
            <a:grpFill/>
            <a:extLst>
              <a:ext uri="{909E8E84-426E-40DD-AFC4-6F175D3DCCD1}">
                <a14:hiddenFill xmlns:a14="http://schemas.microsoft.com/office/drawing/2010/main">
                  <a:solidFill>
                    <a:srgbClr val="FFFFFF"/>
                  </a:solidFill>
                </a14:hiddenFill>
              </a:ext>
            </a:extLst>
          </p:spPr>
        </p:pic>
        <p:pic>
          <p:nvPicPr>
            <p:cNvPr id="44" name="Picture 14" descr="Image result for big data ico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4685" y="4418016"/>
              <a:ext cx="411543" cy="450927"/>
            </a:xfrm>
            <a:prstGeom prst="rect">
              <a:avLst/>
            </a:prstGeom>
            <a:grpFill/>
            <a:extLst>
              <a:ext uri="{909E8E84-426E-40DD-AFC4-6F175D3DCCD1}">
                <a14:hiddenFill xmlns:a14="http://schemas.microsoft.com/office/drawing/2010/main">
                  <a:solidFill>
                    <a:srgbClr val="FFFFFF"/>
                  </a:solidFill>
                </a14:hiddenFill>
              </a:ext>
            </a:extLst>
          </p:spPr>
        </p:pic>
        <p:pic>
          <p:nvPicPr>
            <p:cNvPr id="45" name="Picture 16" descr="Image result for processor icon"/>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171151" y="5224903"/>
              <a:ext cx="418613" cy="458672"/>
            </a:xfrm>
            <a:prstGeom prst="rect">
              <a:avLst/>
            </a:prstGeom>
            <a:grp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6314781" y="962801"/>
              <a:ext cx="2411366" cy="502101"/>
            </a:xfrm>
            <a:prstGeom prst="rect">
              <a:avLst/>
            </a:prstGeom>
            <a:grpFill/>
          </p:spPr>
          <p:txBody>
            <a:bodyPr vert="horz" wrap="square" lIns="91440" tIns="45720" rIns="91440" bIns="45720" rtlCol="0">
              <a:normAutofit lnSpcReduction="10000"/>
            </a:bodyPr>
            <a:lstStyle/>
            <a:p>
              <a:pPr algn="ctr" defTabSz="457200">
                <a:spcBef>
                  <a:spcPct val="20000"/>
                </a:spcBef>
              </a:pPr>
              <a:r>
                <a:rPr lang="en-US" sz="2800" b="1" i="1" dirty="0">
                  <a:solidFill>
                    <a:schemeClr val="tx1">
                      <a:lumMod val="50000"/>
                    </a:schemeClr>
                  </a:solidFill>
                  <a:latin typeface="Calibri" panose="020F0502020204030204" pitchFamily="34" charset="0"/>
                  <a:cs typeface="Arial Narrow"/>
                </a:rPr>
                <a:t>Technology</a:t>
              </a:r>
            </a:p>
          </p:txBody>
        </p:sp>
        <p:sp>
          <p:nvSpPr>
            <p:cNvPr id="57" name="Rounded Rectangle 56"/>
            <p:cNvSpPr/>
            <p:nvPr/>
          </p:nvSpPr>
          <p:spPr>
            <a:xfrm>
              <a:off x="5980057" y="1471818"/>
              <a:ext cx="3080815" cy="4652757"/>
            </a:xfrm>
            <a:prstGeom prst="roundRect">
              <a:avLst>
                <a:gd name="adj" fmla="val 11379"/>
              </a:avLst>
            </a:prstGeom>
            <a:grpFill/>
            <a:ln w="38100">
              <a:solidFill>
                <a:srgbClr val="0085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58" name="Picture 2" descr="Image result for car sharing icon"/>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7577" y="2813213"/>
              <a:ext cx="385760" cy="385760"/>
            </a:xfrm>
            <a:prstGeom prst="rect">
              <a:avLst/>
            </a:prstGeom>
            <a:grp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1597891" y="962802"/>
            <a:ext cx="2915998" cy="5154857"/>
            <a:chOff x="73891" y="962801"/>
            <a:chExt cx="2915998" cy="5154857"/>
          </a:xfrm>
          <a:noFill/>
        </p:grpSpPr>
        <p:pic>
          <p:nvPicPr>
            <p:cNvPr id="14" name="Picture 13"/>
            <p:cNvPicPr>
              <a:picLocks noChangeAspect="1"/>
            </p:cNvPicPr>
            <p:nvPr/>
          </p:nvPicPr>
          <p:blipFill rotWithShape="1">
            <a:blip r:embed="rId8" cstate="screen">
              <a:extLst>
                <a:ext uri="{28A0092B-C50C-407E-A947-70E740481C1C}">
                  <a14:useLocalDpi xmlns:a14="http://schemas.microsoft.com/office/drawing/2010/main" val="0"/>
                </a:ext>
              </a:extLst>
            </a:blip>
            <a:srcRect b="-1"/>
            <a:stretch/>
          </p:blipFill>
          <p:spPr>
            <a:xfrm>
              <a:off x="234822" y="3697265"/>
              <a:ext cx="2594136" cy="1757750"/>
            </a:xfrm>
            <a:prstGeom prst="rect">
              <a:avLst/>
            </a:prstGeom>
            <a:grpFill/>
            <a:ln>
              <a:solidFill>
                <a:schemeClr val="tx1"/>
              </a:solidFill>
            </a:ln>
            <a:effectLst>
              <a:outerShdw blurRad="50800" dist="38100" dir="2700000" algn="tl" rotWithShape="0">
                <a:prstClr val="black">
                  <a:alpha val="40000"/>
                </a:prstClr>
              </a:outerShdw>
            </a:effectLst>
          </p:spPr>
        </p:pic>
        <p:grpSp>
          <p:nvGrpSpPr>
            <p:cNvPr id="46" name="Group 45"/>
            <p:cNvGrpSpPr/>
            <p:nvPr/>
          </p:nvGrpSpPr>
          <p:grpSpPr>
            <a:xfrm>
              <a:off x="234822" y="1672243"/>
              <a:ext cx="2594136" cy="1187856"/>
              <a:chOff x="166172" y="2922364"/>
              <a:chExt cx="2771281" cy="1569626"/>
            </a:xfrm>
            <a:grpFill/>
          </p:grpSpPr>
          <p:pic>
            <p:nvPicPr>
              <p:cNvPr id="47" name="Picture 46"/>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66172" y="2922364"/>
                <a:ext cx="2771281" cy="1569626"/>
              </a:xfrm>
              <a:prstGeom prst="rect">
                <a:avLst/>
              </a:prstGeom>
              <a:grpFill/>
              <a:effectLst>
                <a:outerShdw blurRad="50800" dist="38100" dir="2700000" algn="tl" rotWithShape="0">
                  <a:prstClr val="black">
                    <a:alpha val="40000"/>
                  </a:prstClr>
                </a:outerShdw>
              </a:effectLst>
            </p:spPr>
          </p:pic>
          <p:sp>
            <p:nvSpPr>
              <p:cNvPr id="48" name="TextBox 47"/>
              <p:cNvSpPr txBox="1"/>
              <p:nvPr/>
            </p:nvSpPr>
            <p:spPr>
              <a:xfrm>
                <a:off x="1886164" y="3506256"/>
                <a:ext cx="533383" cy="232597"/>
              </a:xfrm>
              <a:prstGeom prst="rect">
                <a:avLst/>
              </a:prstGeom>
              <a:grpFill/>
            </p:spPr>
            <p:txBody>
              <a:bodyPr vert="horz" wrap="none" lIns="91440" tIns="45720" rIns="91440" bIns="45720" rtlCol="0">
                <a:normAutofit fontScale="77500" lnSpcReduction="20000"/>
              </a:bodyPr>
              <a:lstStyle/>
              <a:p>
                <a:pPr algn="ctr" defTabSz="457200">
                  <a:spcBef>
                    <a:spcPct val="20000"/>
                  </a:spcBef>
                </a:pPr>
                <a:r>
                  <a:rPr lang="en-US" sz="800" dirty="0">
                    <a:solidFill>
                      <a:srgbClr val="FFFFFF"/>
                    </a:solidFill>
                    <a:latin typeface="Calibri" panose="020F0502020204030204" pitchFamily="34" charset="0"/>
                    <a:cs typeface="Arial Narrow"/>
                  </a:rPr>
                  <a:t>ACTUAL</a:t>
                </a:r>
              </a:p>
            </p:txBody>
          </p:sp>
          <p:sp>
            <p:nvSpPr>
              <p:cNvPr id="49" name="TextBox 48"/>
              <p:cNvSpPr txBox="1"/>
              <p:nvPr/>
            </p:nvSpPr>
            <p:spPr>
              <a:xfrm>
                <a:off x="2329016" y="3506600"/>
                <a:ext cx="533383" cy="232597"/>
              </a:xfrm>
              <a:prstGeom prst="rect">
                <a:avLst/>
              </a:prstGeom>
              <a:grpFill/>
            </p:spPr>
            <p:txBody>
              <a:bodyPr vert="horz" wrap="none" lIns="91440" tIns="45720" rIns="91440" bIns="45720" rtlCol="0">
                <a:normAutofit fontScale="77500" lnSpcReduction="20000"/>
              </a:bodyPr>
              <a:lstStyle/>
              <a:p>
                <a:pPr algn="ctr" defTabSz="457200">
                  <a:spcBef>
                    <a:spcPct val="20000"/>
                  </a:spcBef>
                </a:pPr>
                <a:r>
                  <a:rPr lang="en-US" sz="800" dirty="0">
                    <a:solidFill>
                      <a:srgbClr val="FFFFFF"/>
                    </a:solidFill>
                    <a:latin typeface="Calibri" panose="020F0502020204030204" pitchFamily="34" charset="0"/>
                    <a:cs typeface="Arial Narrow"/>
                  </a:rPr>
                  <a:t>PREDICTED</a:t>
                </a:r>
              </a:p>
            </p:txBody>
          </p:sp>
          <p:cxnSp>
            <p:nvCxnSpPr>
              <p:cNvPr id="50" name="Straight Arrow Connector 49"/>
              <p:cNvCxnSpPr/>
              <p:nvPr/>
            </p:nvCxnSpPr>
            <p:spPr>
              <a:xfrm flipH="1">
                <a:off x="1997748" y="3733208"/>
                <a:ext cx="310216" cy="0"/>
              </a:xfrm>
              <a:prstGeom prst="straightConnector1">
                <a:avLst/>
              </a:prstGeom>
              <a:grpFill/>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387942" y="3733564"/>
                <a:ext cx="317487" cy="0"/>
              </a:xfrm>
              <a:prstGeom prst="straightConnector1">
                <a:avLst/>
              </a:prstGeom>
              <a:grpFill/>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
          <p:nvSpPr>
            <p:cNvPr id="52" name="TextBox 51"/>
            <p:cNvSpPr txBox="1"/>
            <p:nvPr/>
          </p:nvSpPr>
          <p:spPr>
            <a:xfrm>
              <a:off x="326207" y="962801"/>
              <a:ext cx="2411366" cy="502101"/>
            </a:xfrm>
            <a:prstGeom prst="rect">
              <a:avLst/>
            </a:prstGeom>
            <a:grpFill/>
          </p:spPr>
          <p:txBody>
            <a:bodyPr vert="horz" wrap="square" lIns="91440" tIns="45720" rIns="91440" bIns="45720" rtlCol="0">
              <a:normAutofit lnSpcReduction="10000"/>
            </a:bodyPr>
            <a:lstStyle/>
            <a:p>
              <a:pPr algn="ctr" defTabSz="457200">
                <a:spcBef>
                  <a:spcPct val="20000"/>
                </a:spcBef>
              </a:pPr>
              <a:r>
                <a:rPr lang="en-US" sz="2800" b="1" i="1" dirty="0">
                  <a:solidFill>
                    <a:schemeClr val="tx1">
                      <a:lumMod val="50000"/>
                    </a:schemeClr>
                  </a:solidFill>
                  <a:latin typeface="Calibri" panose="020F0502020204030204" pitchFamily="34" charset="0"/>
                  <a:cs typeface="Arial Narrow"/>
                </a:rPr>
                <a:t>Population</a:t>
              </a:r>
            </a:p>
          </p:txBody>
        </p:sp>
        <p:sp>
          <p:nvSpPr>
            <p:cNvPr id="56" name="Rounded Rectangle 55"/>
            <p:cNvSpPr/>
            <p:nvPr/>
          </p:nvSpPr>
          <p:spPr>
            <a:xfrm>
              <a:off x="73891" y="1464901"/>
              <a:ext cx="2915998" cy="4652757"/>
            </a:xfrm>
            <a:prstGeom prst="roundRect">
              <a:avLst>
                <a:gd name="adj" fmla="val 11379"/>
              </a:avLst>
            </a:prstGeom>
            <a:grpFill/>
            <a:ln w="38100">
              <a:solidFill>
                <a:srgbClr val="0085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9" name="TextBox 58"/>
            <p:cNvSpPr txBox="1"/>
            <p:nvPr/>
          </p:nvSpPr>
          <p:spPr>
            <a:xfrm>
              <a:off x="73891" y="2816063"/>
              <a:ext cx="2915998" cy="613949"/>
            </a:xfrm>
            <a:prstGeom prst="rect">
              <a:avLst/>
            </a:prstGeom>
            <a:grpFill/>
          </p:spPr>
          <p:txBody>
            <a:bodyPr vert="horz" wrap="square" lIns="91440" tIns="45720" rIns="91440" bIns="45720" rtlCol="0">
              <a:noAutofit/>
            </a:bodyPr>
            <a:lstStyle/>
            <a:p>
              <a:pPr algn="ctr"/>
              <a:r>
                <a:rPr lang="en-US" sz="1400" dirty="0">
                  <a:solidFill>
                    <a:schemeClr val="tx1">
                      <a:lumMod val="50000"/>
                    </a:schemeClr>
                  </a:solidFill>
                  <a:latin typeface="Calibri" panose="020F0502020204030204" pitchFamily="34" charset="0"/>
                  <a:cs typeface="Arial Narrow"/>
                </a:rPr>
                <a:t>Population expected to grow by </a:t>
              </a:r>
              <a:r>
                <a:rPr lang="en-US" b="1" dirty="0">
                  <a:solidFill>
                    <a:schemeClr val="tx1">
                      <a:lumMod val="50000"/>
                    </a:schemeClr>
                  </a:solidFill>
                  <a:latin typeface="Calibri" panose="020F0502020204030204" pitchFamily="34" charset="0"/>
                  <a:cs typeface="Arial Narrow"/>
                </a:rPr>
                <a:t>70 million</a:t>
              </a:r>
              <a:r>
                <a:rPr lang="en-US" sz="1400" dirty="0">
                  <a:solidFill>
                    <a:schemeClr val="tx1">
                      <a:lumMod val="50000"/>
                    </a:schemeClr>
                  </a:solidFill>
                  <a:latin typeface="Calibri" panose="020F0502020204030204" pitchFamily="34" charset="0"/>
                  <a:cs typeface="Arial Narrow"/>
                </a:rPr>
                <a:t> in next </a:t>
              </a:r>
              <a:r>
                <a:rPr lang="en-US" b="1" dirty="0">
                  <a:solidFill>
                    <a:schemeClr val="tx1">
                      <a:lumMod val="50000"/>
                    </a:schemeClr>
                  </a:solidFill>
                  <a:latin typeface="Calibri" panose="020F0502020204030204" pitchFamily="34" charset="0"/>
                  <a:cs typeface="Arial Narrow"/>
                </a:rPr>
                <a:t>30 years</a:t>
              </a:r>
              <a:endParaRPr lang="en-US" sz="1400" dirty="0">
                <a:solidFill>
                  <a:schemeClr val="tx1">
                    <a:lumMod val="50000"/>
                  </a:schemeClr>
                </a:solidFill>
                <a:latin typeface="Calibri" panose="020F0502020204030204" pitchFamily="34" charset="0"/>
                <a:cs typeface="Arial Narrow"/>
              </a:endParaRPr>
            </a:p>
          </p:txBody>
        </p:sp>
        <p:sp>
          <p:nvSpPr>
            <p:cNvPr id="60" name="TextBox 59"/>
            <p:cNvSpPr txBox="1"/>
            <p:nvPr/>
          </p:nvSpPr>
          <p:spPr>
            <a:xfrm>
              <a:off x="73891" y="5435210"/>
              <a:ext cx="2915998" cy="664646"/>
            </a:xfrm>
            <a:prstGeom prst="rect">
              <a:avLst/>
            </a:prstGeom>
            <a:grpFill/>
          </p:spPr>
          <p:txBody>
            <a:bodyPr vert="horz" wrap="square" lIns="91440" tIns="45720" rIns="91440" bIns="45720" rtlCol="0">
              <a:noAutofit/>
            </a:bodyPr>
            <a:lstStyle/>
            <a:p>
              <a:pPr algn="ctr">
                <a:spcBef>
                  <a:spcPct val="20000"/>
                </a:spcBef>
              </a:pPr>
              <a:r>
                <a:rPr lang="en-US" b="1" dirty="0">
                  <a:solidFill>
                    <a:schemeClr val="tx1">
                      <a:lumMod val="50000"/>
                    </a:schemeClr>
                  </a:solidFill>
                  <a:latin typeface="Calibri" panose="020F0502020204030204" pitchFamily="34" charset="0"/>
                  <a:cs typeface="Arial Narrow"/>
                </a:rPr>
                <a:t>75%</a:t>
              </a:r>
              <a:r>
                <a:rPr lang="en-US" sz="1400" dirty="0">
                  <a:solidFill>
                    <a:schemeClr val="tx1">
                      <a:lumMod val="50000"/>
                    </a:schemeClr>
                  </a:solidFill>
                  <a:latin typeface="Calibri" panose="020F0502020204030204" pitchFamily="34" charset="0"/>
                  <a:cs typeface="Arial Narrow"/>
                </a:rPr>
                <a:t> of population concentrated in </a:t>
              </a:r>
              <a:r>
                <a:rPr lang="en-US" b="1" dirty="0">
                  <a:solidFill>
                    <a:schemeClr val="tx1">
                      <a:lumMod val="50000"/>
                    </a:schemeClr>
                  </a:solidFill>
                  <a:latin typeface="Calibri" panose="020F0502020204030204" pitchFamily="34" charset="0"/>
                  <a:cs typeface="Arial Narrow"/>
                </a:rPr>
                <a:t>11</a:t>
              </a:r>
              <a:r>
                <a:rPr lang="en-US" sz="1400" dirty="0">
                  <a:solidFill>
                    <a:schemeClr val="tx1">
                      <a:lumMod val="50000"/>
                    </a:schemeClr>
                  </a:solidFill>
                  <a:latin typeface="Calibri" panose="020F0502020204030204" pitchFamily="34" charset="0"/>
                  <a:cs typeface="Arial Narrow"/>
                </a:rPr>
                <a:t> Megaregions</a:t>
              </a:r>
            </a:p>
          </p:txBody>
        </p:sp>
      </p:grpSp>
      <p:grpSp>
        <p:nvGrpSpPr>
          <p:cNvPr id="6" name="Group 5"/>
          <p:cNvGrpSpPr/>
          <p:nvPr/>
        </p:nvGrpSpPr>
        <p:grpSpPr>
          <a:xfrm>
            <a:off x="4615875" y="962801"/>
            <a:ext cx="2794764" cy="5154858"/>
            <a:chOff x="3091875" y="962801"/>
            <a:chExt cx="2794764" cy="5154858"/>
          </a:xfrm>
          <a:noFill/>
        </p:grpSpPr>
        <p:sp>
          <p:nvSpPr>
            <p:cNvPr id="26" name="TextBox 25"/>
            <p:cNvSpPr txBox="1"/>
            <p:nvPr/>
          </p:nvSpPr>
          <p:spPr>
            <a:xfrm>
              <a:off x="3159277" y="1939604"/>
              <a:ext cx="1031545" cy="1120946"/>
            </a:xfrm>
            <a:prstGeom prst="rect">
              <a:avLst/>
            </a:prstGeom>
            <a:grpFill/>
          </p:spPr>
          <p:txBody>
            <a:bodyPr vert="horz" wrap="square" lIns="91440" tIns="45720" rIns="91440" bIns="45720" rtlCol="0">
              <a:noAutofit/>
            </a:bodyPr>
            <a:lstStyle/>
            <a:p>
              <a:pPr algn="ctr" defTabSz="457200"/>
              <a:r>
                <a:rPr lang="en-US" sz="1200" dirty="0">
                  <a:solidFill>
                    <a:schemeClr val="tx1">
                      <a:lumMod val="50000"/>
                    </a:schemeClr>
                  </a:solidFill>
                  <a:latin typeface="Calibri" panose="020F0502020204030204" pitchFamily="34" charset="0"/>
                  <a:cs typeface="Arial Narrow"/>
                </a:rPr>
                <a:t>By 2045, the number of Americans over age 65 will increase by </a:t>
              </a:r>
              <a:r>
                <a:rPr lang="en-US" sz="1600" b="1" dirty="0">
                  <a:solidFill>
                    <a:schemeClr val="tx1">
                      <a:lumMod val="50000"/>
                    </a:schemeClr>
                  </a:solidFill>
                  <a:latin typeface="Calibri" panose="020F0502020204030204" pitchFamily="34" charset="0"/>
                  <a:cs typeface="Arial Narrow"/>
                </a:rPr>
                <a:t>77%</a:t>
              </a:r>
              <a:r>
                <a:rPr lang="en-US" sz="1200" dirty="0">
                  <a:solidFill>
                    <a:schemeClr val="tx1">
                      <a:lumMod val="50000"/>
                    </a:schemeClr>
                  </a:solidFill>
                  <a:latin typeface="Calibri" panose="020F0502020204030204" pitchFamily="34" charset="0"/>
                  <a:cs typeface="Arial Narrow"/>
                </a:rPr>
                <a:t>.</a:t>
              </a:r>
            </a:p>
          </p:txBody>
        </p:sp>
        <p:sp>
          <p:nvSpPr>
            <p:cNvPr id="27" name="TextBox 26"/>
            <p:cNvSpPr txBox="1"/>
            <p:nvPr/>
          </p:nvSpPr>
          <p:spPr>
            <a:xfrm>
              <a:off x="3159277" y="1582578"/>
              <a:ext cx="2666839" cy="424757"/>
            </a:xfrm>
            <a:prstGeom prst="rect">
              <a:avLst/>
            </a:prstGeom>
            <a:grpFill/>
          </p:spPr>
          <p:txBody>
            <a:bodyPr vert="horz" wrap="square" lIns="91440" tIns="45720" rIns="91440" bIns="45720" rtlCol="0">
              <a:normAutofit/>
            </a:bodyPr>
            <a:lstStyle/>
            <a:p>
              <a:pPr algn="ctr" defTabSz="457200">
                <a:spcBef>
                  <a:spcPct val="20000"/>
                </a:spcBef>
              </a:pPr>
              <a:r>
                <a:rPr lang="en-US" sz="1600" b="1" dirty="0">
                  <a:solidFill>
                    <a:schemeClr val="tx1">
                      <a:lumMod val="50000"/>
                    </a:schemeClr>
                  </a:solidFill>
                  <a:latin typeface="Calibri" panose="020F0502020204030204" pitchFamily="34" charset="0"/>
                  <a:cs typeface="Arial Narrow"/>
                </a:rPr>
                <a:t>Americans are Living Longer</a:t>
              </a:r>
            </a:p>
          </p:txBody>
        </p:sp>
        <p:sp>
          <p:nvSpPr>
            <p:cNvPr id="34" name="TextBox 33"/>
            <p:cNvSpPr txBox="1"/>
            <p:nvPr/>
          </p:nvSpPr>
          <p:spPr>
            <a:xfrm>
              <a:off x="3166305" y="3929159"/>
              <a:ext cx="2666839" cy="572517"/>
            </a:xfrm>
            <a:prstGeom prst="rect">
              <a:avLst/>
            </a:prstGeom>
            <a:grpFill/>
          </p:spPr>
          <p:txBody>
            <a:bodyPr vert="horz" wrap="square" lIns="91440" tIns="45720" rIns="91440" bIns="45720" rtlCol="0">
              <a:normAutofit fontScale="55000" lnSpcReduction="20000"/>
            </a:bodyPr>
            <a:lstStyle/>
            <a:p>
              <a:pPr algn="ctr">
                <a:lnSpc>
                  <a:spcPct val="110000"/>
                </a:lnSpc>
                <a:spcBef>
                  <a:spcPct val="20000"/>
                </a:spcBef>
              </a:pPr>
              <a:r>
                <a:rPr lang="en-US" sz="2900" b="1" dirty="0">
                  <a:solidFill>
                    <a:schemeClr val="tx1">
                      <a:lumMod val="50000"/>
                    </a:schemeClr>
                  </a:solidFill>
                  <a:latin typeface="Calibri" panose="020F0502020204030204" pitchFamily="34" charset="0"/>
                  <a:cs typeface="Arial Narrow"/>
                </a:rPr>
                <a:t>Millennials are Connected &amp; Influential</a:t>
              </a:r>
            </a:p>
          </p:txBody>
        </p:sp>
        <p:sp>
          <p:nvSpPr>
            <p:cNvPr id="35" name="Rounded Rectangle 34"/>
            <p:cNvSpPr/>
            <p:nvPr/>
          </p:nvSpPr>
          <p:spPr>
            <a:xfrm>
              <a:off x="3091875" y="1464902"/>
              <a:ext cx="2794764" cy="4652757"/>
            </a:xfrm>
            <a:prstGeom prst="roundRect">
              <a:avLst>
                <a:gd name="adj" fmla="val 11379"/>
              </a:avLst>
            </a:prstGeom>
            <a:grpFill/>
            <a:ln w="38100">
              <a:solidFill>
                <a:srgbClr val="0085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3" name="TextBox 52"/>
            <p:cNvSpPr txBox="1"/>
            <p:nvPr/>
          </p:nvSpPr>
          <p:spPr>
            <a:xfrm>
              <a:off x="3283574" y="962801"/>
              <a:ext cx="2411366" cy="502101"/>
            </a:xfrm>
            <a:prstGeom prst="rect">
              <a:avLst/>
            </a:prstGeom>
            <a:grpFill/>
          </p:spPr>
          <p:txBody>
            <a:bodyPr vert="horz" wrap="square" lIns="91440" tIns="45720" rIns="91440" bIns="45720" rtlCol="0">
              <a:normAutofit lnSpcReduction="10000"/>
            </a:bodyPr>
            <a:lstStyle/>
            <a:p>
              <a:pPr algn="ctr" defTabSz="457200">
                <a:spcBef>
                  <a:spcPct val="20000"/>
                </a:spcBef>
              </a:pPr>
              <a:r>
                <a:rPr lang="en-US" sz="2800" b="1" i="1" dirty="0">
                  <a:solidFill>
                    <a:schemeClr val="tx1">
                      <a:lumMod val="50000"/>
                    </a:schemeClr>
                  </a:solidFill>
                  <a:latin typeface="Calibri" panose="020F0502020204030204" pitchFamily="34" charset="0"/>
                  <a:cs typeface="Arial Narrow"/>
                </a:rPr>
                <a:t>Demographics</a:t>
              </a:r>
            </a:p>
          </p:txBody>
        </p:sp>
        <p:cxnSp>
          <p:nvCxnSpPr>
            <p:cNvPr id="55" name="Straight Connector 54"/>
            <p:cNvCxnSpPr/>
            <p:nvPr/>
          </p:nvCxnSpPr>
          <p:spPr>
            <a:xfrm>
              <a:off x="3188054" y="3792992"/>
              <a:ext cx="2602406" cy="0"/>
            </a:xfrm>
            <a:prstGeom prst="line">
              <a:avLst/>
            </a:prstGeom>
            <a:grpFill/>
          </p:spPr>
          <p:style>
            <a:lnRef idx="2">
              <a:schemeClr val="dk1"/>
            </a:lnRef>
            <a:fillRef idx="0">
              <a:schemeClr val="dk1"/>
            </a:fillRef>
            <a:effectRef idx="1">
              <a:schemeClr val="dk1"/>
            </a:effectRef>
            <a:fontRef idx="minor">
              <a:schemeClr val="tx1"/>
            </a:fontRef>
          </p:style>
        </p:cxnSp>
        <p:pic>
          <p:nvPicPr>
            <p:cNvPr id="61" name="Picture 8" descr="Related image"/>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4190822" y="1967003"/>
              <a:ext cx="1545849" cy="1170262"/>
            </a:xfrm>
            <a:prstGeom prst="rect">
              <a:avLst/>
            </a:prstGeom>
            <a:grp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3159278" y="3134312"/>
              <a:ext cx="2577394" cy="672955"/>
            </a:xfrm>
            <a:prstGeom prst="rect">
              <a:avLst/>
            </a:prstGeom>
            <a:grpFill/>
          </p:spPr>
          <p:txBody>
            <a:bodyPr vert="horz" wrap="square" lIns="91440" tIns="45720" rIns="91440" bIns="45720" rtlCol="0">
              <a:noAutofit/>
            </a:bodyPr>
            <a:lstStyle/>
            <a:p>
              <a:pPr algn="ctr" defTabSz="457200"/>
              <a:r>
                <a:rPr lang="en-US" sz="1200" dirty="0">
                  <a:solidFill>
                    <a:schemeClr val="tx1">
                      <a:lumMod val="50000"/>
                    </a:schemeClr>
                  </a:solidFill>
                  <a:latin typeface="Calibri" panose="020F0502020204030204" pitchFamily="34" charset="0"/>
                  <a:cs typeface="Arial Narrow"/>
                </a:rPr>
                <a:t>About </a:t>
              </a:r>
              <a:r>
                <a:rPr lang="en-US" sz="1600" b="1" dirty="0">
                  <a:solidFill>
                    <a:schemeClr val="tx1">
                      <a:lumMod val="50000"/>
                    </a:schemeClr>
                  </a:solidFill>
                  <a:latin typeface="Calibri" panose="020F0502020204030204" pitchFamily="34" charset="0"/>
                  <a:cs typeface="Arial Narrow"/>
                </a:rPr>
                <a:t>one-third</a:t>
              </a:r>
              <a:r>
                <a:rPr lang="en-US" sz="1200" dirty="0">
                  <a:solidFill>
                    <a:schemeClr val="tx1">
                      <a:lumMod val="50000"/>
                    </a:schemeClr>
                  </a:solidFill>
                  <a:latin typeface="Calibri" panose="020F0502020204030204" pitchFamily="34" charset="0"/>
                  <a:cs typeface="Arial Narrow"/>
                </a:rPr>
                <a:t> have a disability that limits mobility.</a:t>
              </a:r>
            </a:p>
          </p:txBody>
        </p:sp>
        <p:sp>
          <p:nvSpPr>
            <p:cNvPr id="63" name="TextBox 62"/>
            <p:cNvSpPr txBox="1"/>
            <p:nvPr/>
          </p:nvSpPr>
          <p:spPr>
            <a:xfrm>
              <a:off x="4718501" y="4576140"/>
              <a:ext cx="1100626" cy="1056532"/>
            </a:xfrm>
            <a:prstGeom prst="rect">
              <a:avLst/>
            </a:prstGeom>
            <a:grpFill/>
          </p:spPr>
          <p:txBody>
            <a:bodyPr vert="horz" wrap="square" lIns="91440" tIns="45720" rIns="91440" bIns="45720" rtlCol="0">
              <a:normAutofit/>
            </a:bodyPr>
            <a:lstStyle/>
            <a:p>
              <a:pPr algn="ctr"/>
              <a:r>
                <a:rPr lang="en-US" sz="1200" dirty="0">
                  <a:solidFill>
                    <a:schemeClr val="tx1">
                      <a:lumMod val="50000"/>
                    </a:schemeClr>
                  </a:solidFill>
                  <a:latin typeface="Calibri" panose="020F0502020204030204" pitchFamily="34" charset="0"/>
                  <a:cs typeface="Arial Narrow"/>
                </a:rPr>
                <a:t>There are </a:t>
              </a:r>
              <a:endParaRPr lang="en-US" sz="1600" b="1" dirty="0">
                <a:solidFill>
                  <a:schemeClr val="tx1">
                    <a:lumMod val="50000"/>
                  </a:schemeClr>
                </a:solidFill>
                <a:latin typeface="Calibri" panose="020F0502020204030204" pitchFamily="34" charset="0"/>
                <a:cs typeface="Arial Narrow"/>
              </a:endParaRPr>
            </a:p>
            <a:p>
              <a:pPr algn="ctr"/>
              <a:r>
                <a:rPr lang="en-US" sz="1600" b="1" dirty="0">
                  <a:solidFill>
                    <a:schemeClr val="tx1">
                      <a:lumMod val="50000"/>
                    </a:schemeClr>
                  </a:solidFill>
                  <a:latin typeface="Calibri" panose="020F0502020204030204" pitchFamily="34" charset="0"/>
                  <a:cs typeface="Arial Narrow"/>
                </a:rPr>
                <a:t>73 million</a:t>
              </a:r>
              <a:r>
                <a:rPr lang="en-US" sz="1200" dirty="0">
                  <a:solidFill>
                    <a:schemeClr val="tx1">
                      <a:lumMod val="50000"/>
                    </a:schemeClr>
                  </a:solidFill>
                  <a:latin typeface="Calibri" panose="020F0502020204030204" pitchFamily="34" charset="0"/>
                  <a:cs typeface="Arial Narrow"/>
                </a:rPr>
                <a:t> Americans aged 18 to 34.</a:t>
              </a:r>
            </a:p>
          </p:txBody>
        </p:sp>
        <p:pic>
          <p:nvPicPr>
            <p:cNvPr id="64" name="Picture 6" descr="Related image"/>
            <p:cNvPicPr>
              <a:picLocks noChangeAspect="1" noChangeArrowheads="1"/>
            </p:cNvPicPr>
            <p:nvPr/>
          </p:nvPicPr>
          <p:blipFill rotWithShape="1">
            <a:blip r:embed="rId11" cstate="screen">
              <a:extLst>
                <a:ext uri="{28A0092B-C50C-407E-A947-70E740481C1C}">
                  <a14:useLocalDpi xmlns:a14="http://schemas.microsoft.com/office/drawing/2010/main" val="0"/>
                </a:ext>
              </a:extLst>
            </a:blip>
            <a:srcRect l="11666"/>
            <a:stretch/>
          </p:blipFill>
          <p:spPr bwMode="auto">
            <a:xfrm>
              <a:off x="3159277" y="4446383"/>
              <a:ext cx="1545849" cy="1165504"/>
            </a:xfrm>
            <a:prstGeom prst="rect">
              <a:avLst/>
            </a:prstGeom>
            <a:grp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3166306" y="5594086"/>
              <a:ext cx="2693586" cy="505770"/>
            </a:xfrm>
            <a:prstGeom prst="rect">
              <a:avLst/>
            </a:prstGeom>
            <a:grpFill/>
          </p:spPr>
          <p:txBody>
            <a:bodyPr vert="horz" wrap="square" lIns="91440" tIns="45720" rIns="91440" bIns="45720" rtlCol="0">
              <a:noAutofit/>
            </a:bodyPr>
            <a:lstStyle/>
            <a:p>
              <a:pPr algn="ctr"/>
              <a:r>
                <a:rPr lang="en-US" sz="1200" dirty="0">
                  <a:solidFill>
                    <a:schemeClr val="tx1">
                      <a:lumMod val="50000"/>
                    </a:schemeClr>
                  </a:solidFill>
                  <a:latin typeface="Calibri" panose="020F0502020204030204" pitchFamily="34" charset="0"/>
                  <a:cs typeface="Arial Narrow"/>
                </a:rPr>
                <a:t>They drove </a:t>
              </a:r>
              <a:r>
                <a:rPr lang="en-US" sz="1600" b="1" dirty="0">
                  <a:solidFill>
                    <a:schemeClr val="tx1">
                      <a:lumMod val="50000"/>
                    </a:schemeClr>
                  </a:solidFill>
                  <a:latin typeface="Calibri" panose="020F0502020204030204" pitchFamily="34" charset="0"/>
                  <a:cs typeface="Arial Narrow"/>
                </a:rPr>
                <a:t>20%</a:t>
              </a:r>
              <a:r>
                <a:rPr lang="en-US" sz="1200" dirty="0">
                  <a:solidFill>
                    <a:schemeClr val="tx1">
                      <a:lumMod val="50000"/>
                    </a:schemeClr>
                  </a:solidFill>
                  <a:latin typeface="Calibri" panose="020F0502020204030204" pitchFamily="34" charset="0"/>
                  <a:cs typeface="Arial Narrow"/>
                </a:rPr>
                <a:t> fewer miles in 2010 than at the start of the decade.</a:t>
              </a:r>
            </a:p>
          </p:txBody>
        </p:sp>
      </p:grpSp>
    </p:spTree>
    <p:extLst>
      <p:ext uri="{BB962C8B-B14F-4D97-AF65-F5344CB8AC3E}">
        <p14:creationId xmlns:p14="http://schemas.microsoft.com/office/powerpoint/2010/main" val="26744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Connected and Self-Driving Vehicles System - </a:t>
            </a:r>
            <a:r>
              <a:rPr lang="en-US" sz="4000" dirty="0"/>
              <a:t>Possible Benefits</a:t>
            </a:r>
          </a:p>
        </p:txBody>
      </p:sp>
      <p:sp>
        <p:nvSpPr>
          <p:cNvPr id="4" name="Oval 3"/>
          <p:cNvSpPr/>
          <p:nvPr/>
        </p:nvSpPr>
        <p:spPr>
          <a:xfrm>
            <a:off x="10831803" y="3521693"/>
            <a:ext cx="680751" cy="71686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7"/>
          <p:cNvSpPr/>
          <p:nvPr/>
        </p:nvSpPr>
        <p:spPr>
          <a:xfrm>
            <a:off x="411480" y="1671986"/>
            <a:ext cx="7223760" cy="484748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Safety | </a:t>
            </a:r>
            <a:r>
              <a:rPr lang="en-US" sz="3200" b="1" dirty="0">
                <a:solidFill>
                  <a:prstClr val="white"/>
                </a:solidFill>
                <a:latin typeface="Arial" panose="020B0604020202020204"/>
              </a:rPr>
              <a:t>Mobility |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white"/>
              </a:solidFill>
              <a:latin typeface="Arial" panose="020B060402020202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Arial" panose="020B0604020202020204"/>
                <a:ea typeface="+mn-ea"/>
                <a:cs typeface="+mn-cs"/>
              </a:rPr>
              <a:t>When the majority of the fleet is both connected and automated &gt; significant decreases in crashes</a:t>
            </a:r>
            <a:r>
              <a:rPr lang="en-US" sz="2300" dirty="0">
                <a:solidFill>
                  <a:prstClr val="white"/>
                </a:solidFill>
                <a:latin typeface="Arial" panose="020B0604020202020204"/>
              </a:rPr>
              <a:t> &gt; </a:t>
            </a:r>
            <a:r>
              <a:rPr kumimoji="0" lang="en-US" sz="2300" b="0" i="0" u="none" strike="noStrike" kern="1200" cap="none" spc="0" normalizeH="0" baseline="0" noProof="0" dirty="0">
                <a:ln>
                  <a:noFill/>
                </a:ln>
                <a:solidFill>
                  <a:prstClr val="white"/>
                </a:solidFill>
                <a:effectLst/>
                <a:uLnTx/>
                <a:uFillTx/>
                <a:latin typeface="Arial" panose="020B0604020202020204"/>
                <a:ea typeface="+mn-ea"/>
                <a:cs typeface="+mn-cs"/>
              </a:rPr>
              <a:t>significant increases in safety and reliability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Arial" panose="020B0604020202020204"/>
                <a:ea typeface="+mn-ea"/>
                <a:cs typeface="+mn-cs"/>
              </a:rPr>
              <a:t>Vehicle spacing on roadways will be safely reduced on a large scale, reducing congestion and creating more throughput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Arial" panose="020B0604020202020204"/>
                <a:ea typeface="+mn-ea"/>
                <a:cs typeface="+mn-cs"/>
              </a:rPr>
              <a:t>Benefits in all major areas: mobility, safety, and environment… and perhaps others… reduced parking demand, productivity, relaxation, and ???</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5992" t="14670" r="6008" b="5329"/>
          <a:stretch/>
        </p:blipFill>
        <p:spPr>
          <a:xfrm>
            <a:off x="7801074" y="1580218"/>
            <a:ext cx="3030728" cy="4785360"/>
          </a:xfrm>
          <a:prstGeom prst="rect">
            <a:avLst/>
          </a:prstGeom>
        </p:spPr>
      </p:pic>
    </p:spTree>
    <p:extLst>
      <p:ext uri="{BB962C8B-B14F-4D97-AF65-F5344CB8AC3E}">
        <p14:creationId xmlns:p14="http://schemas.microsoft.com/office/powerpoint/2010/main" val="53172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0"/>
            <a:ext cx="8058150" cy="1192742"/>
          </a:xfrm>
        </p:spPr>
        <p:txBody>
          <a:bodyPr>
            <a:normAutofit/>
          </a:bodyPr>
          <a:lstStyle/>
          <a:p>
            <a:r>
              <a:rPr lang="en-US" dirty="0"/>
              <a:t>Predicting the future is hard…</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842357" y="1299435"/>
            <a:ext cx="8583487" cy="1656691"/>
          </a:xfrm>
          <a:prstGeom prst="rect">
            <a:avLst/>
          </a:prstGeom>
        </p:spPr>
      </p:pic>
      <p:sp>
        <p:nvSpPr>
          <p:cNvPr id="8" name="TextBox 7"/>
          <p:cNvSpPr txBox="1"/>
          <p:nvPr/>
        </p:nvSpPr>
        <p:spPr>
          <a:xfrm>
            <a:off x="1943298" y="3062819"/>
            <a:ext cx="6662401" cy="2716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65" b="0" i="0" u="none" strike="noStrike" kern="1200" cap="none" spc="0" normalizeH="0" baseline="0" noProof="0" dirty="0">
                <a:ln>
                  <a:noFill/>
                </a:ln>
                <a:solidFill>
                  <a:prstClr val="white">
                    <a:lumMod val="95000"/>
                  </a:prstClr>
                </a:solidFill>
                <a:effectLst/>
                <a:uLnTx/>
                <a:uFillTx/>
                <a:latin typeface="Arial" panose="020B0604020202020204"/>
                <a:ea typeface="+mn-ea"/>
                <a:cs typeface="+mn-cs"/>
              </a:rPr>
              <a:t>Source: Victoria Transport Policy Institute, </a:t>
            </a:r>
            <a:r>
              <a:rPr kumimoji="0" lang="en-US" sz="1165" b="0" i="1" u="none" strike="noStrike" kern="1200" cap="none" spc="0" normalizeH="0" baseline="0" noProof="0" dirty="0">
                <a:ln>
                  <a:noFill/>
                </a:ln>
                <a:solidFill>
                  <a:prstClr val="white">
                    <a:lumMod val="95000"/>
                  </a:prstClr>
                </a:solidFill>
                <a:effectLst/>
                <a:uLnTx/>
                <a:uFillTx/>
                <a:latin typeface="Arial" panose="020B0604020202020204"/>
                <a:ea typeface="+mn-ea"/>
                <a:cs typeface="+mn-cs"/>
              </a:rPr>
              <a:t>Autonomous Vehicle Implementation Predictions</a:t>
            </a:r>
            <a:r>
              <a:rPr kumimoji="0" lang="en-US" sz="1165" b="0" i="0" u="none" strike="noStrike" kern="1200" cap="none" spc="0" normalizeH="0" baseline="0" noProof="0" dirty="0">
                <a:ln>
                  <a:noFill/>
                </a:ln>
                <a:solidFill>
                  <a:prstClr val="white">
                    <a:lumMod val="95000"/>
                  </a:prstClr>
                </a:solidFill>
                <a:effectLst/>
                <a:uLnTx/>
                <a:uFillTx/>
                <a:latin typeface="Arial" panose="020B0604020202020204"/>
                <a:ea typeface="+mn-ea"/>
                <a:cs typeface="+mn-cs"/>
              </a:rPr>
              <a:t>, 2017</a:t>
            </a:r>
          </a:p>
        </p:txBody>
      </p:sp>
      <p:pic>
        <p:nvPicPr>
          <p:cNvPr id="9" name="Picture 8"/>
          <p:cNvPicPr>
            <a:picLocks noChangeAspect="1"/>
          </p:cNvPicPr>
          <p:nvPr/>
        </p:nvPicPr>
        <p:blipFill>
          <a:blip r:embed="rId4"/>
          <a:stretch>
            <a:fillRect/>
          </a:stretch>
        </p:blipFill>
        <p:spPr>
          <a:xfrm>
            <a:off x="2659314" y="3342363"/>
            <a:ext cx="7378078" cy="3454188"/>
          </a:xfrm>
          <a:prstGeom prst="rect">
            <a:avLst/>
          </a:prstGeom>
          <a:solidFill>
            <a:schemeClr val="bg1"/>
          </a:solidFill>
        </p:spPr>
      </p:pic>
    </p:spTree>
    <p:extLst>
      <p:ext uri="{BB962C8B-B14F-4D97-AF65-F5344CB8AC3E}">
        <p14:creationId xmlns:p14="http://schemas.microsoft.com/office/powerpoint/2010/main" val="4114639223"/>
      </p:ext>
    </p:extLst>
  </p:cSld>
  <p:clrMapOvr>
    <a:masterClrMapping/>
  </p:clrMapOvr>
</p:sld>
</file>

<file path=ppt/theme/theme1.xml><?xml version="1.0" encoding="utf-8"?>
<a:theme xmlns:a="http://schemas.openxmlformats.org/drawingml/2006/main" name="Dark1_widescreen">
  <a:themeElements>
    <a:clrScheme name="Custom 1">
      <a:dk1>
        <a:sysClr val="windowText" lastClr="000000"/>
      </a:dk1>
      <a:lt1>
        <a:sysClr val="window" lastClr="FFFFFF"/>
      </a:lt1>
      <a:dk2>
        <a:srgbClr val="44546A"/>
      </a:dk2>
      <a:lt2>
        <a:srgbClr val="E7E6E6"/>
      </a:lt2>
      <a:accent1>
        <a:srgbClr val="6B7DB8"/>
      </a:accent1>
      <a:accent2>
        <a:srgbClr val="16BED4"/>
      </a:accent2>
      <a:accent3>
        <a:srgbClr val="26A771"/>
      </a:accent3>
      <a:accent4>
        <a:srgbClr val="8DC63F"/>
      </a:accent4>
      <a:accent5>
        <a:srgbClr val="1C93D1"/>
      </a:accent5>
      <a:accent6>
        <a:srgbClr val="ED7D31"/>
      </a:accent6>
      <a:hlink>
        <a:srgbClr val="85C0FB"/>
      </a:hlink>
      <a:folHlink>
        <a:srgbClr val="D7B5C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1_widescreen" id="{90766C33-166A-4B39-94FA-A74604BDC577}" vid="{052CBB49-23C3-4154-9DD6-6561C54B03B4}"/>
    </a:ext>
  </a:extLst>
</a:theme>
</file>

<file path=ppt/theme/theme2.xml><?xml version="1.0" encoding="utf-8"?>
<a:theme xmlns:a="http://schemas.openxmlformats.org/drawingml/2006/main" name="1_Dark1_widescreen">
  <a:themeElements>
    <a:clrScheme name="Custom 1">
      <a:dk1>
        <a:sysClr val="windowText" lastClr="000000"/>
      </a:dk1>
      <a:lt1>
        <a:sysClr val="window" lastClr="FFFFFF"/>
      </a:lt1>
      <a:dk2>
        <a:srgbClr val="44546A"/>
      </a:dk2>
      <a:lt2>
        <a:srgbClr val="E7E6E6"/>
      </a:lt2>
      <a:accent1>
        <a:srgbClr val="6B7DB8"/>
      </a:accent1>
      <a:accent2>
        <a:srgbClr val="16BED4"/>
      </a:accent2>
      <a:accent3>
        <a:srgbClr val="26A771"/>
      </a:accent3>
      <a:accent4>
        <a:srgbClr val="8DC63F"/>
      </a:accent4>
      <a:accent5>
        <a:srgbClr val="1C93D1"/>
      </a:accent5>
      <a:accent6>
        <a:srgbClr val="ED7D31"/>
      </a:accent6>
      <a:hlink>
        <a:srgbClr val="85C0FB"/>
      </a:hlink>
      <a:folHlink>
        <a:srgbClr val="D7B5C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1_widescreen" id="{90766C33-166A-4B39-94FA-A74604BDC577}" vid="{052CBB49-23C3-4154-9DD6-6561C54B03B4}"/>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2884</TotalTime>
  <Words>2882</Words>
  <Application>Microsoft Office PowerPoint</Application>
  <PresentationFormat>Widescreen</PresentationFormat>
  <Paragraphs>322</Paragraphs>
  <Slides>33</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Arial Narrow</vt:lpstr>
      <vt:lpstr>Calibri</vt:lpstr>
      <vt:lpstr>Calibri Light</vt:lpstr>
      <vt:lpstr>Century Gothic</vt:lpstr>
      <vt:lpstr>Segoe UI Semilight</vt:lpstr>
      <vt:lpstr>Wingdings</vt:lpstr>
      <vt:lpstr>ヒラギノ角ゴ Pro W3</vt:lpstr>
      <vt:lpstr>Dark1_widescreen</vt:lpstr>
      <vt:lpstr>1_Dark1_widescreen</vt:lpstr>
      <vt:lpstr>Office Theme</vt:lpstr>
      <vt:lpstr>Autonomous &amp; Connected Vehicles Task Force</vt:lpstr>
      <vt:lpstr>A Special Thanks to our  Sponsors &amp; Partners</vt:lpstr>
      <vt:lpstr>Setting the Context</vt:lpstr>
      <vt:lpstr>Self-Driving Vehicles</vt:lpstr>
      <vt:lpstr>Connected Vehicles</vt:lpstr>
      <vt:lpstr>PowerPoint Presentation</vt:lpstr>
      <vt:lpstr>CONVERGING TRENDS ARE SHAPING MOBILITY</vt:lpstr>
      <vt:lpstr>Connected and Self-Driving Vehicles System - Possible Benefits</vt:lpstr>
      <vt:lpstr>Predicting the future is hard…</vt:lpstr>
      <vt:lpstr>Science Magazine, December 14, 2017</vt:lpstr>
      <vt:lpstr>From Imminent Impacts to Mundane Considerations</vt:lpstr>
      <vt:lpstr>What’s Been Done Here, Given So Many Questions?</vt:lpstr>
      <vt:lpstr>Challenges Facing Multiple Agencies &amp; Organizations</vt:lpstr>
      <vt:lpstr>Automated and Connected Vehicle (ACV) Workshops -  Actions to Prepare the Greater Charlotte Region</vt:lpstr>
      <vt:lpstr>PowerPoint Presentation</vt:lpstr>
      <vt:lpstr>Centralina Council of Governments (CCOG) Autonomous &amp; Connected Vehicles Workshops  Overview</vt:lpstr>
      <vt:lpstr>ACV Workshop 1 </vt:lpstr>
      <vt:lpstr>Workshop 1 Results –  ACV overview and education </vt:lpstr>
      <vt:lpstr>Workshop 1: Breakout Session Results</vt:lpstr>
      <vt:lpstr>ACV Workshop 2 </vt:lpstr>
      <vt:lpstr>Workshop 2 Results </vt:lpstr>
      <vt:lpstr>Workshop 2: Breakout Session Results</vt:lpstr>
      <vt:lpstr>Workshop 3: Breakout Session Results</vt:lpstr>
      <vt:lpstr>Roadmap Purpose</vt:lpstr>
      <vt:lpstr>Action Plan – Key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&amp; Connected Vehicles Workshop Series</dc:title>
  <dc:creator>Jason Wager</dc:creator>
  <cp:lastModifiedBy>Jason Wager</cp:lastModifiedBy>
  <cp:revision>60</cp:revision>
  <dcterms:created xsi:type="dcterms:W3CDTF">2017-08-16T18:56:47Z</dcterms:created>
  <dcterms:modified xsi:type="dcterms:W3CDTF">2018-03-02T15:15:57Z</dcterms:modified>
</cp:coreProperties>
</file>